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0"/>
  </p:notesMasterIdLst>
  <p:sldIdLst>
    <p:sldId id="379" r:id="rId2"/>
    <p:sldId id="287" r:id="rId3"/>
    <p:sldId id="288" r:id="rId4"/>
    <p:sldId id="289" r:id="rId5"/>
    <p:sldId id="290" r:id="rId6"/>
    <p:sldId id="291" r:id="rId7"/>
    <p:sldId id="292" r:id="rId8"/>
    <p:sldId id="293" r:id="rId9"/>
    <p:sldId id="294" r:id="rId10"/>
    <p:sldId id="295" r:id="rId11"/>
    <p:sldId id="296" r:id="rId12"/>
    <p:sldId id="297" r:id="rId13"/>
    <p:sldId id="375" r:id="rId14"/>
    <p:sldId id="298" r:id="rId15"/>
    <p:sldId id="299" r:id="rId16"/>
    <p:sldId id="300" r:id="rId17"/>
    <p:sldId id="301" r:id="rId18"/>
    <p:sldId id="302" r:id="rId19"/>
    <p:sldId id="303" r:id="rId20"/>
    <p:sldId id="304" r:id="rId21"/>
    <p:sldId id="376" r:id="rId22"/>
    <p:sldId id="305" r:id="rId23"/>
    <p:sldId id="306" r:id="rId24"/>
    <p:sldId id="307" r:id="rId25"/>
    <p:sldId id="308" r:id="rId26"/>
    <p:sldId id="312" r:id="rId27"/>
    <p:sldId id="313" r:id="rId28"/>
    <p:sldId id="314" r:id="rId29"/>
    <p:sldId id="315" r:id="rId30"/>
    <p:sldId id="316" r:id="rId31"/>
    <p:sldId id="377" r:id="rId32"/>
    <p:sldId id="317" r:id="rId33"/>
    <p:sldId id="318" r:id="rId34"/>
    <p:sldId id="319" r:id="rId35"/>
    <p:sldId id="321" r:id="rId36"/>
    <p:sldId id="322" r:id="rId37"/>
    <p:sldId id="323" r:id="rId38"/>
    <p:sldId id="324" r:id="rId39"/>
    <p:sldId id="325" r:id="rId40"/>
    <p:sldId id="326" r:id="rId41"/>
    <p:sldId id="327" r:id="rId42"/>
    <p:sldId id="329" r:id="rId43"/>
    <p:sldId id="332" r:id="rId44"/>
    <p:sldId id="334" r:id="rId45"/>
    <p:sldId id="336" r:id="rId46"/>
    <p:sldId id="337" r:id="rId47"/>
    <p:sldId id="339" r:id="rId48"/>
    <p:sldId id="340" r:id="rId49"/>
    <p:sldId id="341" r:id="rId50"/>
    <p:sldId id="342" r:id="rId51"/>
    <p:sldId id="343" r:id="rId52"/>
    <p:sldId id="344" r:id="rId53"/>
    <p:sldId id="345" r:id="rId54"/>
    <p:sldId id="346" r:id="rId55"/>
    <p:sldId id="347" r:id="rId56"/>
    <p:sldId id="378" r:id="rId57"/>
    <p:sldId id="352" r:id="rId58"/>
    <p:sldId id="353" r:id="rId59"/>
    <p:sldId id="354" r:id="rId60"/>
    <p:sldId id="355" r:id="rId61"/>
    <p:sldId id="286" r:id="rId62"/>
    <p:sldId id="257" r:id="rId63"/>
    <p:sldId id="258" r:id="rId64"/>
    <p:sldId id="259" r:id="rId65"/>
    <p:sldId id="262" r:id="rId66"/>
    <p:sldId id="265" r:id="rId67"/>
    <p:sldId id="266" r:id="rId68"/>
    <p:sldId id="267" r:id="rId69"/>
    <p:sldId id="269" r:id="rId70"/>
    <p:sldId id="270" r:id="rId71"/>
    <p:sldId id="271" r:id="rId72"/>
    <p:sldId id="272" r:id="rId73"/>
    <p:sldId id="275" r:id="rId74"/>
    <p:sldId id="277" r:id="rId75"/>
    <p:sldId id="280" r:id="rId76"/>
    <p:sldId id="281" r:id="rId77"/>
    <p:sldId id="282" r:id="rId78"/>
    <p:sldId id="283" r:id="rId7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notesViewPr>
    <p:cSldViewPr snapToGrid="0">
      <p:cViewPr varScale="1">
        <p:scale>
          <a:sx n="86" d="100"/>
          <a:sy n="86" d="100"/>
        </p:scale>
        <p:origin x="3864"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2B9169-F9F5-4A3B-B2DD-F247142CEC2C}" type="datetimeFigureOut">
              <a:rPr lang="tr-TR" smtClean="0"/>
              <a:t>9.10.2023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6AF3E2-87CF-42B8-9106-97B4A937B469}" type="slidenum">
              <a:rPr lang="tr-TR" smtClean="0"/>
              <a:t>‹#›</a:t>
            </a:fld>
            <a:endParaRPr lang="tr-TR"/>
          </a:p>
        </p:txBody>
      </p:sp>
    </p:spTree>
    <p:extLst>
      <p:ext uri="{BB962C8B-B14F-4D97-AF65-F5344CB8AC3E}">
        <p14:creationId xmlns:p14="http://schemas.microsoft.com/office/powerpoint/2010/main" val="3837497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2BEDEFBF-8947-4E2F-A146-9C0B6BC9B5A4}" type="slidenum">
              <a:rPr lang="tr-TR" smtClean="0"/>
              <a:t>1</a:t>
            </a:fld>
            <a:endParaRPr lang="tr-TR"/>
          </a:p>
        </p:txBody>
      </p:sp>
    </p:spTree>
    <p:extLst>
      <p:ext uri="{BB962C8B-B14F-4D97-AF65-F5344CB8AC3E}">
        <p14:creationId xmlns:p14="http://schemas.microsoft.com/office/powerpoint/2010/main" val="2394899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Resim 6">
            <a:extLst>
              <a:ext uri="{FF2B5EF4-FFF2-40B4-BE49-F238E27FC236}">
                <a16:creationId xmlns:a16="http://schemas.microsoft.com/office/drawing/2014/main" id="{697C9482-0B13-8C46-B789-1676CF68126E}"/>
              </a:ext>
            </a:extLst>
          </p:cNvPr>
          <p:cNvPicPr>
            <a:picLocks noChangeAspect="1"/>
          </p:cNvPicPr>
          <p:nvPr/>
        </p:nvPicPr>
        <p:blipFill>
          <a:blip r:embed="rId2"/>
          <a:stretch>
            <a:fillRect/>
          </a:stretch>
        </p:blipFill>
        <p:spPr>
          <a:xfrm>
            <a:off x="0" y="0"/>
            <a:ext cx="12192000" cy="6557450"/>
          </a:xfrm>
          <a:prstGeom prst="rect">
            <a:avLst/>
          </a:prstGeom>
        </p:spPr>
      </p:pic>
      <p:sp>
        <p:nvSpPr>
          <p:cNvPr id="2" name="Başlık 1">
            <a:extLst>
              <a:ext uri="{FF2B5EF4-FFF2-40B4-BE49-F238E27FC236}">
                <a16:creationId xmlns:a16="http://schemas.microsoft.com/office/drawing/2014/main" id="{085F501C-3996-5742-AD09-2E4D7E46E39A}"/>
              </a:ext>
            </a:extLst>
          </p:cNvPr>
          <p:cNvSpPr>
            <a:spLocks noGrp="1"/>
          </p:cNvSpPr>
          <p:nvPr>
            <p:ph type="ctrTitle"/>
          </p:nvPr>
        </p:nvSpPr>
        <p:spPr>
          <a:xfrm>
            <a:off x="2209799" y="2042319"/>
            <a:ext cx="9500119" cy="2793292"/>
          </a:xfrm>
        </p:spPr>
        <p:txBody>
          <a:bodyPr anchor="t" anchorCtr="0">
            <a:normAutofit/>
          </a:bodyPr>
          <a:lstStyle>
            <a:lvl1pPr algn="l">
              <a:defRPr sz="4400" b="1">
                <a:solidFill>
                  <a:schemeClr val="bg1"/>
                </a:solidFill>
                <a:latin typeface="Times New Roman" panose="02020603050405020304" pitchFamily="18" charset="0"/>
                <a:cs typeface="Times New Roman" panose="02020603050405020304" pitchFamily="18" charset="0"/>
              </a:defRPr>
            </a:lvl1pPr>
          </a:lstStyle>
          <a:p>
            <a:r>
              <a:rPr lang="tr-TR" dirty="0"/>
              <a:t>Asıl başlık stilini düzenlemek için tıklayın</a:t>
            </a:r>
          </a:p>
        </p:txBody>
      </p:sp>
      <p:sp>
        <p:nvSpPr>
          <p:cNvPr id="3" name="Alt Başlık 2">
            <a:extLst>
              <a:ext uri="{FF2B5EF4-FFF2-40B4-BE49-F238E27FC236}">
                <a16:creationId xmlns:a16="http://schemas.microsoft.com/office/drawing/2014/main" id="{58758B05-720F-504C-B895-2D4C4FB992FA}"/>
              </a:ext>
            </a:extLst>
          </p:cNvPr>
          <p:cNvSpPr>
            <a:spLocks noGrp="1"/>
          </p:cNvSpPr>
          <p:nvPr>
            <p:ph type="subTitle" idx="1"/>
          </p:nvPr>
        </p:nvSpPr>
        <p:spPr>
          <a:xfrm>
            <a:off x="838200" y="5267391"/>
            <a:ext cx="7968050" cy="983142"/>
          </a:xfrm>
        </p:spPr>
        <p:txBody>
          <a:bodyPr/>
          <a:lstStyle>
            <a:lvl1pPr marL="0" indent="0" algn="l">
              <a:buNone/>
              <a:defRPr sz="2400">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p>
        </p:txBody>
      </p:sp>
      <p:sp>
        <p:nvSpPr>
          <p:cNvPr id="4" name="Veri Yer Tutucusu 3">
            <a:extLst>
              <a:ext uri="{FF2B5EF4-FFF2-40B4-BE49-F238E27FC236}">
                <a16:creationId xmlns:a16="http://schemas.microsoft.com/office/drawing/2014/main" id="{C3FC8C9A-E818-6C46-A394-492DEB49EC11}"/>
              </a:ext>
            </a:extLst>
          </p:cNvPr>
          <p:cNvSpPr>
            <a:spLocks noGrp="1"/>
          </p:cNvSpPr>
          <p:nvPr>
            <p:ph type="dt" sz="half" idx="10"/>
          </p:nvPr>
        </p:nvSpPr>
        <p:spPr/>
        <p:txBody>
          <a:bodyPr/>
          <a:lstStyle/>
          <a:p>
            <a:fld id="{94FDE98E-5BBE-4654-8336-510E6448AAA1}" type="datetime1">
              <a:rPr lang="tr-TR" smtClean="0"/>
              <a:t>9.10.2023</a:t>
            </a:fld>
            <a:endParaRPr lang="tr-TR"/>
          </a:p>
        </p:txBody>
      </p:sp>
      <p:sp>
        <p:nvSpPr>
          <p:cNvPr id="5" name="Alt Bilgi Yer Tutucusu 4">
            <a:extLst>
              <a:ext uri="{FF2B5EF4-FFF2-40B4-BE49-F238E27FC236}">
                <a16:creationId xmlns:a16="http://schemas.microsoft.com/office/drawing/2014/main" id="{680CB75C-9A3B-BB4F-8295-0E26BF540BB0}"/>
              </a:ext>
            </a:extLst>
          </p:cNvPr>
          <p:cNvSpPr>
            <a:spLocks noGrp="1"/>
          </p:cNvSpPr>
          <p:nvPr>
            <p:ph type="ftr" sz="quarter" idx="11"/>
          </p:nvPr>
        </p:nvSpPr>
        <p:spPr/>
        <p:txBody>
          <a:bodyPr/>
          <a:lstStyle>
            <a:lvl1pPr>
              <a:defRPr/>
            </a:lvl1pPr>
          </a:lstStyle>
          <a:p>
            <a:r>
              <a:rPr lang="tr-TR"/>
              <a:t>UAY301-Afet Yönetimi</a:t>
            </a:r>
          </a:p>
        </p:txBody>
      </p:sp>
      <p:sp>
        <p:nvSpPr>
          <p:cNvPr id="6" name="Slayt Numarası Yer Tutucusu 5">
            <a:extLst>
              <a:ext uri="{FF2B5EF4-FFF2-40B4-BE49-F238E27FC236}">
                <a16:creationId xmlns:a16="http://schemas.microsoft.com/office/drawing/2014/main" id="{2F744FFD-C81B-0748-92DB-102E565F9A64}"/>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2893280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E02827-49F8-744F-8D60-66A2136CBBD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258CFC4-467F-8B47-9AAE-020017735DD0}"/>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78CD38A-87E6-B743-A9F0-C61399CE231A}"/>
              </a:ext>
            </a:extLst>
          </p:cNvPr>
          <p:cNvSpPr>
            <a:spLocks noGrp="1"/>
          </p:cNvSpPr>
          <p:nvPr>
            <p:ph type="dt" sz="half" idx="10"/>
          </p:nvPr>
        </p:nvSpPr>
        <p:spPr/>
        <p:txBody>
          <a:bodyPr/>
          <a:lstStyle/>
          <a:p>
            <a:fld id="{6F4C9F0E-EE54-44BF-927F-1214F912353C}" type="datetime1">
              <a:rPr lang="tr-TR" smtClean="0"/>
              <a:t>9.10.2023</a:t>
            </a:fld>
            <a:endParaRPr lang="tr-TR"/>
          </a:p>
        </p:txBody>
      </p:sp>
      <p:sp>
        <p:nvSpPr>
          <p:cNvPr id="5" name="Alt Bilgi Yer Tutucusu 4">
            <a:extLst>
              <a:ext uri="{FF2B5EF4-FFF2-40B4-BE49-F238E27FC236}">
                <a16:creationId xmlns:a16="http://schemas.microsoft.com/office/drawing/2014/main" id="{1A2B3029-76D5-3A41-B3F0-737365D49F9A}"/>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4F576CA4-ABA8-A54D-84C1-29C24ABE4697}"/>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3429149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B93D9AC-AB5A-A34F-9AE5-568EE8A9931C}"/>
              </a:ext>
            </a:extLst>
          </p:cNvPr>
          <p:cNvSpPr>
            <a:spLocks noGrp="1"/>
          </p:cNvSpPr>
          <p:nvPr>
            <p:ph type="title" orient="vert"/>
          </p:nvPr>
        </p:nvSpPr>
        <p:spPr>
          <a:xfrm>
            <a:off x="8724900" y="774441"/>
            <a:ext cx="2628900" cy="5402522"/>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85D3371-32E6-3B44-A511-2E0F8C707A52}"/>
              </a:ext>
            </a:extLst>
          </p:cNvPr>
          <p:cNvSpPr>
            <a:spLocks noGrp="1"/>
          </p:cNvSpPr>
          <p:nvPr>
            <p:ph type="body" orient="vert" idx="1"/>
          </p:nvPr>
        </p:nvSpPr>
        <p:spPr>
          <a:xfrm>
            <a:off x="838200" y="774441"/>
            <a:ext cx="7734300" cy="5402522"/>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a:extLst>
              <a:ext uri="{FF2B5EF4-FFF2-40B4-BE49-F238E27FC236}">
                <a16:creationId xmlns:a16="http://schemas.microsoft.com/office/drawing/2014/main" id="{E36E6F39-B5F2-1B47-8A7A-E487764F2AE1}"/>
              </a:ext>
            </a:extLst>
          </p:cNvPr>
          <p:cNvSpPr>
            <a:spLocks noGrp="1"/>
          </p:cNvSpPr>
          <p:nvPr>
            <p:ph type="dt" sz="half" idx="10"/>
          </p:nvPr>
        </p:nvSpPr>
        <p:spPr/>
        <p:txBody>
          <a:bodyPr/>
          <a:lstStyle/>
          <a:p>
            <a:fld id="{38941169-21D4-49FF-B62A-5EE2CCF76ECB}" type="datetime1">
              <a:rPr lang="tr-TR" smtClean="0"/>
              <a:t>9.10.2023</a:t>
            </a:fld>
            <a:endParaRPr lang="tr-TR"/>
          </a:p>
        </p:txBody>
      </p:sp>
      <p:sp>
        <p:nvSpPr>
          <p:cNvPr id="5" name="Alt Bilgi Yer Tutucusu 4">
            <a:extLst>
              <a:ext uri="{FF2B5EF4-FFF2-40B4-BE49-F238E27FC236}">
                <a16:creationId xmlns:a16="http://schemas.microsoft.com/office/drawing/2014/main" id="{A5A9412F-E77A-6848-8DC0-3DF4509D8478}"/>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4BB3AFCA-2E11-3242-89B8-AED137E401DD}"/>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3177077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4DD74B-8D67-7C4F-A40E-5ED927993ED6}"/>
              </a:ext>
            </a:extLst>
          </p:cNvPr>
          <p:cNvSpPr>
            <a:spLocks noGrp="1"/>
          </p:cNvSpPr>
          <p:nvPr>
            <p:ph type="title"/>
          </p:nvPr>
        </p:nvSpPr>
        <p:spPr/>
        <p:txBody>
          <a:bodyPr>
            <a:normAutofit/>
          </a:bodyPr>
          <a:lstStyle>
            <a:lvl1pPr>
              <a:defRPr sz="3200">
                <a:latin typeface="Tahoma" panose="020B0604030504040204" pitchFamily="34" charset="0"/>
                <a:ea typeface="Tahoma" panose="020B0604030504040204" pitchFamily="34" charset="0"/>
                <a:cs typeface="Tahoma" panose="020B0604030504040204" pitchFamily="34" charset="0"/>
              </a:defRPr>
            </a:lvl1p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A6867767-1E79-FB4C-A90E-5AC880B7B414}"/>
              </a:ext>
            </a:extLst>
          </p:cNvPr>
          <p:cNvSpPr>
            <a:spLocks noGrp="1"/>
          </p:cNvSpPr>
          <p:nvPr>
            <p:ph idx="1"/>
          </p:nvPr>
        </p:nvSpPr>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a:extLst>
              <a:ext uri="{FF2B5EF4-FFF2-40B4-BE49-F238E27FC236}">
                <a16:creationId xmlns:a16="http://schemas.microsoft.com/office/drawing/2014/main" id="{183BF5AD-5046-4846-A41E-4D51E1F3366C}"/>
              </a:ext>
            </a:extLst>
          </p:cNvPr>
          <p:cNvSpPr>
            <a:spLocks noGrp="1"/>
          </p:cNvSpPr>
          <p:nvPr>
            <p:ph type="dt" sz="half" idx="10"/>
          </p:nvPr>
        </p:nvSpPr>
        <p:spPr/>
        <p:txBody>
          <a:bodyPr/>
          <a:lstStyle/>
          <a:p>
            <a:fld id="{5F6E52C0-D2A1-4D15-B184-329545804C87}" type="datetime1">
              <a:rPr lang="tr-TR" smtClean="0"/>
              <a:t>9.10.2023</a:t>
            </a:fld>
            <a:endParaRPr lang="tr-TR"/>
          </a:p>
        </p:txBody>
      </p:sp>
      <p:sp>
        <p:nvSpPr>
          <p:cNvPr id="5" name="Alt Bilgi Yer Tutucusu 4">
            <a:extLst>
              <a:ext uri="{FF2B5EF4-FFF2-40B4-BE49-F238E27FC236}">
                <a16:creationId xmlns:a16="http://schemas.microsoft.com/office/drawing/2014/main" id="{7756B946-9508-9F49-BCAF-051F718BF760}"/>
              </a:ext>
            </a:extLst>
          </p:cNvPr>
          <p:cNvSpPr>
            <a:spLocks noGrp="1"/>
          </p:cNvSpPr>
          <p:nvPr>
            <p:ph type="ftr" sz="quarter" idx="11"/>
          </p:nvPr>
        </p:nvSpPr>
        <p:spPr/>
        <p:txBody>
          <a:bodyPr/>
          <a:lstStyle>
            <a:lvl1pPr>
              <a:defRPr/>
            </a:lvl1pPr>
          </a:lstStyle>
          <a:p>
            <a:r>
              <a:rPr lang="tr-TR"/>
              <a:t>UAY301-Afet Yönetimi</a:t>
            </a:r>
          </a:p>
        </p:txBody>
      </p:sp>
      <p:sp>
        <p:nvSpPr>
          <p:cNvPr id="6" name="Slayt Numarası Yer Tutucusu 5">
            <a:extLst>
              <a:ext uri="{FF2B5EF4-FFF2-40B4-BE49-F238E27FC236}">
                <a16:creationId xmlns:a16="http://schemas.microsoft.com/office/drawing/2014/main" id="{77917803-1C07-744D-B98D-5A1C7AF3C83D}"/>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789125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285C46-E310-B041-9351-A4067E7472DC}"/>
              </a:ext>
            </a:extLst>
          </p:cNvPr>
          <p:cNvSpPr>
            <a:spLocks noGrp="1"/>
          </p:cNvSpPr>
          <p:nvPr>
            <p:ph type="title"/>
          </p:nvPr>
        </p:nvSpPr>
        <p:spPr>
          <a:xfrm>
            <a:off x="831850" y="1709738"/>
            <a:ext cx="10515600" cy="2852737"/>
          </a:xfrm>
        </p:spPr>
        <p:txBody>
          <a:bodyPr anchor="b"/>
          <a:lstStyle>
            <a:lvl1pPr>
              <a:defRPr sz="6000"/>
            </a:lvl1p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E8FC4C8B-BC7A-5842-9D64-989165674C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
        <p:nvSpPr>
          <p:cNvPr id="4" name="Veri Yer Tutucusu 3">
            <a:extLst>
              <a:ext uri="{FF2B5EF4-FFF2-40B4-BE49-F238E27FC236}">
                <a16:creationId xmlns:a16="http://schemas.microsoft.com/office/drawing/2014/main" id="{BC30E744-16D4-EA4F-BA60-F89AD6B71543}"/>
              </a:ext>
            </a:extLst>
          </p:cNvPr>
          <p:cNvSpPr>
            <a:spLocks noGrp="1"/>
          </p:cNvSpPr>
          <p:nvPr>
            <p:ph type="dt" sz="half" idx="10"/>
          </p:nvPr>
        </p:nvSpPr>
        <p:spPr/>
        <p:txBody>
          <a:bodyPr/>
          <a:lstStyle/>
          <a:p>
            <a:fld id="{AE18F1BB-D8B7-4A6C-BF36-986857671EB8}" type="datetime1">
              <a:rPr lang="tr-TR" smtClean="0"/>
              <a:t>9.10.2023</a:t>
            </a:fld>
            <a:endParaRPr lang="tr-TR"/>
          </a:p>
        </p:txBody>
      </p:sp>
      <p:sp>
        <p:nvSpPr>
          <p:cNvPr id="5" name="Alt Bilgi Yer Tutucusu 4">
            <a:extLst>
              <a:ext uri="{FF2B5EF4-FFF2-40B4-BE49-F238E27FC236}">
                <a16:creationId xmlns:a16="http://schemas.microsoft.com/office/drawing/2014/main" id="{A27E490B-2698-0648-A418-9124F6238DCF}"/>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ACAD227A-03E6-E044-B324-DB23AACE0CB6}"/>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1241879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138721-0BBA-1C4F-B418-B908631338D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2AFAEB7-2ED2-CD4C-BDEF-BFD441CC50EE}"/>
              </a:ext>
            </a:extLst>
          </p:cNvPr>
          <p:cNvSpPr>
            <a:spLocks noGrp="1"/>
          </p:cNvSpPr>
          <p:nvPr>
            <p:ph sz="half" idx="1"/>
          </p:nvPr>
        </p:nvSpPr>
        <p:spPr>
          <a:xfrm>
            <a:off x="838200" y="1825625"/>
            <a:ext cx="5181600" cy="4351338"/>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İçerik Yer Tutucusu 3">
            <a:extLst>
              <a:ext uri="{FF2B5EF4-FFF2-40B4-BE49-F238E27FC236}">
                <a16:creationId xmlns:a16="http://schemas.microsoft.com/office/drawing/2014/main" id="{044F9A3F-067D-8B40-9FE4-D84985DA820D}"/>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B007CF7-8C49-6343-9BA9-C71126829458}"/>
              </a:ext>
            </a:extLst>
          </p:cNvPr>
          <p:cNvSpPr>
            <a:spLocks noGrp="1"/>
          </p:cNvSpPr>
          <p:nvPr>
            <p:ph type="dt" sz="half" idx="10"/>
          </p:nvPr>
        </p:nvSpPr>
        <p:spPr/>
        <p:txBody>
          <a:bodyPr/>
          <a:lstStyle/>
          <a:p>
            <a:fld id="{8D6CB0DE-CEC0-4AAA-8FD8-6FDA3488B6D6}" type="datetime1">
              <a:rPr lang="tr-TR" smtClean="0"/>
              <a:t>9.10.2023</a:t>
            </a:fld>
            <a:endParaRPr lang="tr-TR"/>
          </a:p>
        </p:txBody>
      </p:sp>
      <p:sp>
        <p:nvSpPr>
          <p:cNvPr id="6" name="Alt Bilgi Yer Tutucusu 5">
            <a:extLst>
              <a:ext uri="{FF2B5EF4-FFF2-40B4-BE49-F238E27FC236}">
                <a16:creationId xmlns:a16="http://schemas.microsoft.com/office/drawing/2014/main" id="{FB8C2E6C-3E4A-504A-9DDD-F120780FF139}"/>
              </a:ext>
            </a:extLst>
          </p:cNvPr>
          <p:cNvSpPr>
            <a:spLocks noGrp="1"/>
          </p:cNvSpPr>
          <p:nvPr>
            <p:ph type="ftr" sz="quarter" idx="11"/>
          </p:nvPr>
        </p:nvSpPr>
        <p:spPr/>
        <p:txBody>
          <a:bodyPr/>
          <a:lstStyle/>
          <a:p>
            <a:r>
              <a:rPr lang="tr-TR"/>
              <a:t>UAY301-Afet Yönetimi</a:t>
            </a:r>
          </a:p>
        </p:txBody>
      </p:sp>
      <p:sp>
        <p:nvSpPr>
          <p:cNvPr id="7" name="Slayt Numarası Yer Tutucusu 6">
            <a:extLst>
              <a:ext uri="{FF2B5EF4-FFF2-40B4-BE49-F238E27FC236}">
                <a16:creationId xmlns:a16="http://schemas.microsoft.com/office/drawing/2014/main" id="{52978699-6E10-6446-B6C8-982767F436C6}"/>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2650291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F91A78-C054-F44A-AA80-00DCE80DF42B}"/>
              </a:ext>
            </a:extLst>
          </p:cNvPr>
          <p:cNvSpPr>
            <a:spLocks noGrp="1"/>
          </p:cNvSpPr>
          <p:nvPr>
            <p:ph type="title"/>
          </p:nvPr>
        </p:nvSpPr>
        <p:spPr>
          <a:xfrm>
            <a:off x="839788" y="886408"/>
            <a:ext cx="10515600" cy="804280"/>
          </a:xfrm>
        </p:spPr>
        <p:txBody>
          <a:bodyPr/>
          <a:lstStyle/>
          <a:p>
            <a:r>
              <a:rPr lang="tr-TR"/>
              <a:t>Asıl başlık stilini düzenlemek için tıklayın</a:t>
            </a:r>
            <a:endParaRPr lang="tr-TR" dirty="0"/>
          </a:p>
        </p:txBody>
      </p:sp>
      <p:sp>
        <p:nvSpPr>
          <p:cNvPr id="3" name="Metin Yer Tutucusu 2">
            <a:extLst>
              <a:ext uri="{FF2B5EF4-FFF2-40B4-BE49-F238E27FC236}">
                <a16:creationId xmlns:a16="http://schemas.microsoft.com/office/drawing/2014/main" id="{71040944-9F69-C949-983C-13DC0AE3B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73C15BA8-53C4-A64E-8E99-4E12AEF2EA5C}"/>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E123063-C3CB-5644-9787-FEBEC68608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BC1D3E4E-DC6A-E64C-BC2C-CF760678F916}"/>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A7B3210-1D44-9D47-ABF4-668809F49539}"/>
              </a:ext>
            </a:extLst>
          </p:cNvPr>
          <p:cNvSpPr>
            <a:spLocks noGrp="1"/>
          </p:cNvSpPr>
          <p:nvPr>
            <p:ph type="dt" sz="half" idx="10"/>
          </p:nvPr>
        </p:nvSpPr>
        <p:spPr/>
        <p:txBody>
          <a:bodyPr/>
          <a:lstStyle/>
          <a:p>
            <a:fld id="{AE74DD42-AB98-40F1-8530-74AFD4128876}" type="datetime1">
              <a:rPr lang="tr-TR" smtClean="0"/>
              <a:t>9.10.2023</a:t>
            </a:fld>
            <a:endParaRPr lang="tr-TR"/>
          </a:p>
        </p:txBody>
      </p:sp>
      <p:sp>
        <p:nvSpPr>
          <p:cNvPr id="8" name="Alt Bilgi Yer Tutucusu 7">
            <a:extLst>
              <a:ext uri="{FF2B5EF4-FFF2-40B4-BE49-F238E27FC236}">
                <a16:creationId xmlns:a16="http://schemas.microsoft.com/office/drawing/2014/main" id="{AB836BB7-668C-CB46-AB21-54D34ECAA582}"/>
              </a:ext>
            </a:extLst>
          </p:cNvPr>
          <p:cNvSpPr>
            <a:spLocks noGrp="1"/>
          </p:cNvSpPr>
          <p:nvPr>
            <p:ph type="ftr" sz="quarter" idx="11"/>
          </p:nvPr>
        </p:nvSpPr>
        <p:spPr/>
        <p:txBody>
          <a:bodyPr/>
          <a:lstStyle/>
          <a:p>
            <a:r>
              <a:rPr lang="tr-TR"/>
              <a:t>UAY301-Afet Yönetimi</a:t>
            </a:r>
          </a:p>
        </p:txBody>
      </p:sp>
      <p:sp>
        <p:nvSpPr>
          <p:cNvPr id="9" name="Slayt Numarası Yer Tutucusu 8">
            <a:extLst>
              <a:ext uri="{FF2B5EF4-FFF2-40B4-BE49-F238E27FC236}">
                <a16:creationId xmlns:a16="http://schemas.microsoft.com/office/drawing/2014/main" id="{35D5FE17-9613-B74E-B3CE-60F34496D0CC}"/>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241223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5C0A1A-C417-EB4C-8E27-59A64651088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2406B69-354A-5B4D-AB17-EC89F8414176}"/>
              </a:ext>
            </a:extLst>
          </p:cNvPr>
          <p:cNvSpPr>
            <a:spLocks noGrp="1"/>
          </p:cNvSpPr>
          <p:nvPr>
            <p:ph type="dt" sz="half" idx="10"/>
          </p:nvPr>
        </p:nvSpPr>
        <p:spPr/>
        <p:txBody>
          <a:bodyPr/>
          <a:lstStyle/>
          <a:p>
            <a:fld id="{6A0CFD3F-3FE2-4A94-B23D-6FD8F4C94423}" type="datetime1">
              <a:rPr lang="tr-TR" smtClean="0"/>
              <a:t>9.10.2023</a:t>
            </a:fld>
            <a:endParaRPr lang="tr-TR"/>
          </a:p>
        </p:txBody>
      </p:sp>
      <p:sp>
        <p:nvSpPr>
          <p:cNvPr id="4" name="Alt Bilgi Yer Tutucusu 3">
            <a:extLst>
              <a:ext uri="{FF2B5EF4-FFF2-40B4-BE49-F238E27FC236}">
                <a16:creationId xmlns:a16="http://schemas.microsoft.com/office/drawing/2014/main" id="{681B7292-03D3-3B4B-8E6C-9415537E0CF0}"/>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ADEDC9C-D405-674A-8280-0DB01F6DF592}"/>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371180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3CC840B-19DB-674C-BE64-AE981003CAB7}"/>
              </a:ext>
            </a:extLst>
          </p:cNvPr>
          <p:cNvSpPr>
            <a:spLocks noGrp="1"/>
          </p:cNvSpPr>
          <p:nvPr>
            <p:ph type="dt" sz="half" idx="10"/>
          </p:nvPr>
        </p:nvSpPr>
        <p:spPr/>
        <p:txBody>
          <a:bodyPr/>
          <a:lstStyle/>
          <a:p>
            <a:fld id="{6F278E13-AEB0-4D23-8E03-6E9E0A298193}" type="datetime1">
              <a:rPr lang="tr-TR" smtClean="0"/>
              <a:t>9.10.2023</a:t>
            </a:fld>
            <a:endParaRPr lang="tr-TR"/>
          </a:p>
        </p:txBody>
      </p:sp>
      <p:sp>
        <p:nvSpPr>
          <p:cNvPr id="3" name="Alt Bilgi Yer Tutucusu 2">
            <a:extLst>
              <a:ext uri="{FF2B5EF4-FFF2-40B4-BE49-F238E27FC236}">
                <a16:creationId xmlns:a16="http://schemas.microsoft.com/office/drawing/2014/main" id="{E12FACB4-87A7-CD4E-B7DB-939E86B92876}"/>
              </a:ext>
            </a:extLst>
          </p:cNvPr>
          <p:cNvSpPr>
            <a:spLocks noGrp="1"/>
          </p:cNvSpPr>
          <p:nvPr>
            <p:ph type="ftr" sz="quarter" idx="11"/>
          </p:nvPr>
        </p:nvSpPr>
        <p:spPr/>
        <p:txBody>
          <a:bodyPr/>
          <a:lstStyle/>
          <a:p>
            <a:r>
              <a:rPr lang="tr-TR"/>
              <a:t>UAY301-Afet Yönetimi</a:t>
            </a:r>
          </a:p>
        </p:txBody>
      </p:sp>
      <p:sp>
        <p:nvSpPr>
          <p:cNvPr id="4" name="Slayt Numarası Yer Tutucusu 3">
            <a:extLst>
              <a:ext uri="{FF2B5EF4-FFF2-40B4-BE49-F238E27FC236}">
                <a16:creationId xmlns:a16="http://schemas.microsoft.com/office/drawing/2014/main" id="{50DA1D0C-2BF1-014F-8FAD-C39C9C3CC99B}"/>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3787721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EC3BF4-047E-2D4B-857C-8CB320422557}"/>
              </a:ext>
            </a:extLst>
          </p:cNvPr>
          <p:cNvSpPr>
            <a:spLocks noGrp="1"/>
          </p:cNvSpPr>
          <p:nvPr>
            <p:ph type="title"/>
          </p:nvPr>
        </p:nvSpPr>
        <p:spPr>
          <a:xfrm>
            <a:off x="839788" y="987424"/>
            <a:ext cx="3932237" cy="1069975"/>
          </a:xfrm>
        </p:spPr>
        <p:txBody>
          <a:bodyPr anchor="b">
            <a:normAutofit/>
          </a:bodyPr>
          <a:lstStyle>
            <a:lvl1pPr>
              <a:defRPr sz="2800"/>
            </a:lvl1pPr>
          </a:lstStyle>
          <a:p>
            <a:r>
              <a:rPr lang="tr-TR"/>
              <a:t>Asıl başlık stilini düzenlemek için tıklayın</a:t>
            </a:r>
            <a:endParaRPr lang="tr-TR" dirty="0"/>
          </a:p>
        </p:txBody>
      </p:sp>
      <p:sp>
        <p:nvSpPr>
          <p:cNvPr id="3" name="İçerik Yer Tutucusu 2">
            <a:extLst>
              <a:ext uri="{FF2B5EF4-FFF2-40B4-BE49-F238E27FC236}">
                <a16:creationId xmlns:a16="http://schemas.microsoft.com/office/drawing/2014/main" id="{A5206EBE-8460-224F-8C36-0DA21F2EFC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B5A6CD7-AE3C-F94B-8E89-813B0B80D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E9B268A-FA27-C14A-BB53-421950C3C1AC}"/>
              </a:ext>
            </a:extLst>
          </p:cNvPr>
          <p:cNvSpPr>
            <a:spLocks noGrp="1"/>
          </p:cNvSpPr>
          <p:nvPr>
            <p:ph type="dt" sz="half" idx="10"/>
          </p:nvPr>
        </p:nvSpPr>
        <p:spPr/>
        <p:txBody>
          <a:bodyPr/>
          <a:lstStyle/>
          <a:p>
            <a:fld id="{01046E16-7680-40B1-A168-A5174D6DC837}" type="datetime1">
              <a:rPr lang="tr-TR" smtClean="0"/>
              <a:t>9.10.2023</a:t>
            </a:fld>
            <a:endParaRPr lang="tr-TR"/>
          </a:p>
        </p:txBody>
      </p:sp>
      <p:sp>
        <p:nvSpPr>
          <p:cNvPr id="6" name="Alt Bilgi Yer Tutucusu 5">
            <a:extLst>
              <a:ext uri="{FF2B5EF4-FFF2-40B4-BE49-F238E27FC236}">
                <a16:creationId xmlns:a16="http://schemas.microsoft.com/office/drawing/2014/main" id="{6E3DA51E-270D-1840-A1A2-832499BB5FE5}"/>
              </a:ext>
            </a:extLst>
          </p:cNvPr>
          <p:cNvSpPr>
            <a:spLocks noGrp="1"/>
          </p:cNvSpPr>
          <p:nvPr>
            <p:ph type="ftr" sz="quarter" idx="11"/>
          </p:nvPr>
        </p:nvSpPr>
        <p:spPr/>
        <p:txBody>
          <a:bodyPr/>
          <a:lstStyle/>
          <a:p>
            <a:r>
              <a:rPr lang="tr-TR"/>
              <a:t>UAY301-Afet Yönetimi</a:t>
            </a:r>
          </a:p>
        </p:txBody>
      </p:sp>
      <p:sp>
        <p:nvSpPr>
          <p:cNvPr id="7" name="Slayt Numarası Yer Tutucusu 6">
            <a:extLst>
              <a:ext uri="{FF2B5EF4-FFF2-40B4-BE49-F238E27FC236}">
                <a16:creationId xmlns:a16="http://schemas.microsoft.com/office/drawing/2014/main" id="{05442466-B09E-CE49-BB01-D69CB25000D1}"/>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166271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F83C5E-7121-E748-91B9-3F83C277B799}"/>
              </a:ext>
            </a:extLst>
          </p:cNvPr>
          <p:cNvSpPr>
            <a:spLocks noGrp="1"/>
          </p:cNvSpPr>
          <p:nvPr>
            <p:ph type="title"/>
          </p:nvPr>
        </p:nvSpPr>
        <p:spPr>
          <a:xfrm>
            <a:off x="839788" y="987424"/>
            <a:ext cx="3932237" cy="1069975"/>
          </a:xfrm>
        </p:spPr>
        <p:txBody>
          <a:bodyPr anchor="b">
            <a:normAutofit/>
          </a:bodyPr>
          <a:lstStyle>
            <a:lvl1pPr>
              <a:defRPr sz="2800"/>
            </a:lvl1pPr>
          </a:lstStyle>
          <a:p>
            <a:r>
              <a:rPr lang="tr-TR"/>
              <a:t>Asıl başlık stilini düzenlemek için tıklayın</a:t>
            </a:r>
            <a:endParaRPr lang="tr-TR" dirty="0"/>
          </a:p>
        </p:txBody>
      </p:sp>
      <p:sp>
        <p:nvSpPr>
          <p:cNvPr id="3" name="Resim Yer Tutucusu 2">
            <a:extLst>
              <a:ext uri="{FF2B5EF4-FFF2-40B4-BE49-F238E27FC236}">
                <a16:creationId xmlns:a16="http://schemas.microsoft.com/office/drawing/2014/main" id="{EADB7585-15C5-6E4D-AB30-FE73B816BD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p>
        </p:txBody>
      </p:sp>
      <p:sp>
        <p:nvSpPr>
          <p:cNvPr id="4" name="Metin Yer Tutucusu 3">
            <a:extLst>
              <a:ext uri="{FF2B5EF4-FFF2-40B4-BE49-F238E27FC236}">
                <a16:creationId xmlns:a16="http://schemas.microsoft.com/office/drawing/2014/main" id="{EB64E1E2-B6C8-D14D-8B52-5E934D62C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C4217BD9-09D9-0847-9903-B5FC6D6D8169}"/>
              </a:ext>
            </a:extLst>
          </p:cNvPr>
          <p:cNvSpPr>
            <a:spLocks noGrp="1"/>
          </p:cNvSpPr>
          <p:nvPr>
            <p:ph type="dt" sz="half" idx="10"/>
          </p:nvPr>
        </p:nvSpPr>
        <p:spPr/>
        <p:txBody>
          <a:bodyPr/>
          <a:lstStyle/>
          <a:p>
            <a:fld id="{355E9314-1402-4C09-B664-E13378A933A7}" type="datetime1">
              <a:rPr lang="tr-TR" smtClean="0"/>
              <a:t>9.10.2023</a:t>
            </a:fld>
            <a:endParaRPr lang="tr-TR"/>
          </a:p>
        </p:txBody>
      </p:sp>
      <p:sp>
        <p:nvSpPr>
          <p:cNvPr id="6" name="Alt Bilgi Yer Tutucusu 5">
            <a:extLst>
              <a:ext uri="{FF2B5EF4-FFF2-40B4-BE49-F238E27FC236}">
                <a16:creationId xmlns:a16="http://schemas.microsoft.com/office/drawing/2014/main" id="{459A86B8-CF4D-9E46-A4CE-DE7C36AC9F37}"/>
              </a:ext>
            </a:extLst>
          </p:cNvPr>
          <p:cNvSpPr>
            <a:spLocks noGrp="1"/>
          </p:cNvSpPr>
          <p:nvPr>
            <p:ph type="ftr" sz="quarter" idx="11"/>
          </p:nvPr>
        </p:nvSpPr>
        <p:spPr/>
        <p:txBody>
          <a:bodyPr/>
          <a:lstStyle/>
          <a:p>
            <a:r>
              <a:rPr lang="tr-TR"/>
              <a:t>UAY301-Afet Yönetimi</a:t>
            </a:r>
          </a:p>
        </p:txBody>
      </p:sp>
      <p:sp>
        <p:nvSpPr>
          <p:cNvPr id="7" name="Slayt Numarası Yer Tutucusu 6">
            <a:extLst>
              <a:ext uri="{FF2B5EF4-FFF2-40B4-BE49-F238E27FC236}">
                <a16:creationId xmlns:a16="http://schemas.microsoft.com/office/drawing/2014/main" id="{CA56D009-5E25-4B4A-949C-9C5B2D8B5189}"/>
              </a:ext>
            </a:extLst>
          </p:cNvPr>
          <p:cNvSpPr>
            <a:spLocks noGrp="1"/>
          </p:cNvSpPr>
          <p:nvPr>
            <p:ph type="sldNum" sz="quarter" idx="12"/>
          </p:nvPr>
        </p:nvSpPr>
        <p:spPr/>
        <p:txBody>
          <a:bodyPr/>
          <a:lstStyle/>
          <a:p>
            <a:fld id="{EC2C8C54-226F-4EDD-BD38-71F56E42107F}" type="slidenum">
              <a:rPr lang="tr-TR" smtClean="0"/>
              <a:t>‹#›</a:t>
            </a:fld>
            <a:endParaRPr lang="tr-TR"/>
          </a:p>
        </p:txBody>
      </p:sp>
    </p:spTree>
    <p:extLst>
      <p:ext uri="{BB962C8B-B14F-4D97-AF65-F5344CB8AC3E}">
        <p14:creationId xmlns:p14="http://schemas.microsoft.com/office/powerpoint/2010/main" val="2608801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E96E16A-A0BE-F847-A472-BA783A436DBC}"/>
              </a:ext>
            </a:extLst>
          </p:cNvPr>
          <p:cNvSpPr>
            <a:spLocks noGrp="1"/>
          </p:cNvSpPr>
          <p:nvPr>
            <p:ph type="title"/>
          </p:nvPr>
        </p:nvSpPr>
        <p:spPr>
          <a:xfrm>
            <a:off x="838200" y="897924"/>
            <a:ext cx="10515600" cy="792764"/>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C28368-8F4B-A549-A46E-071E43FB68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a:extLst>
              <a:ext uri="{FF2B5EF4-FFF2-40B4-BE49-F238E27FC236}">
                <a16:creationId xmlns:a16="http://schemas.microsoft.com/office/drawing/2014/main" id="{8B4AAA90-01A4-CC4C-88BB-2C104D9540C2}"/>
              </a:ext>
            </a:extLst>
          </p:cNvPr>
          <p:cNvSpPr>
            <a:spLocks noGrp="1"/>
          </p:cNvSpPr>
          <p:nvPr>
            <p:ph type="dt" sz="half" idx="2"/>
          </p:nvPr>
        </p:nvSpPr>
        <p:spPr>
          <a:xfrm>
            <a:off x="838200" y="6356350"/>
            <a:ext cx="1438469"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cs typeface="Times New Roman" panose="02020603050405020304" pitchFamily="18" charset="0"/>
              </a:defRPr>
            </a:lvl1pPr>
          </a:lstStyle>
          <a:p>
            <a:fld id="{7EA186BE-FAFA-45F5-9B4F-8F2B57E03451}" type="datetime1">
              <a:rPr lang="tr-TR" smtClean="0"/>
              <a:t>9.10.2023</a:t>
            </a:fld>
            <a:endParaRPr lang="tr-TR"/>
          </a:p>
        </p:txBody>
      </p:sp>
      <p:sp>
        <p:nvSpPr>
          <p:cNvPr id="5" name="Alt Bilgi Yer Tutucusu 4">
            <a:extLst>
              <a:ext uri="{FF2B5EF4-FFF2-40B4-BE49-F238E27FC236}">
                <a16:creationId xmlns:a16="http://schemas.microsoft.com/office/drawing/2014/main" id="{68733454-1A69-8343-A6A6-DF8F8152ECD2}"/>
              </a:ext>
            </a:extLst>
          </p:cNvPr>
          <p:cNvSpPr>
            <a:spLocks noGrp="1"/>
          </p:cNvSpPr>
          <p:nvPr>
            <p:ph type="ftr" sz="quarter" idx="3"/>
          </p:nvPr>
        </p:nvSpPr>
        <p:spPr>
          <a:xfrm>
            <a:off x="2500604" y="6356350"/>
            <a:ext cx="8257592"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cs typeface="Times New Roman" panose="02020603050405020304" pitchFamily="18" charset="0"/>
              </a:defRPr>
            </a:lvl1pPr>
          </a:lstStyle>
          <a:p>
            <a:r>
              <a:rPr lang="tr-TR"/>
              <a:t>UAY301-Afet Yönetimi</a:t>
            </a:r>
          </a:p>
        </p:txBody>
      </p:sp>
      <p:sp>
        <p:nvSpPr>
          <p:cNvPr id="6" name="Slayt Numarası Yer Tutucusu 5">
            <a:extLst>
              <a:ext uri="{FF2B5EF4-FFF2-40B4-BE49-F238E27FC236}">
                <a16:creationId xmlns:a16="http://schemas.microsoft.com/office/drawing/2014/main" id="{2D6F0A88-6574-074D-9593-4D17EDD695A6}"/>
              </a:ext>
            </a:extLst>
          </p:cNvPr>
          <p:cNvSpPr>
            <a:spLocks noGrp="1"/>
          </p:cNvSpPr>
          <p:nvPr>
            <p:ph type="sldNum" sz="quarter" idx="4"/>
          </p:nvPr>
        </p:nvSpPr>
        <p:spPr>
          <a:xfrm>
            <a:off x="10944808" y="6356350"/>
            <a:ext cx="408992"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EC2C8C54-226F-4EDD-BD38-71F56E42107F}" type="slidenum">
              <a:rPr lang="tr-TR" smtClean="0"/>
              <a:t>‹#›</a:t>
            </a:fld>
            <a:endParaRPr lang="tr-TR"/>
          </a:p>
        </p:txBody>
      </p:sp>
      <p:cxnSp>
        <p:nvCxnSpPr>
          <p:cNvPr id="7" name="Düz Bağlayıcı 6">
            <a:extLst>
              <a:ext uri="{FF2B5EF4-FFF2-40B4-BE49-F238E27FC236}">
                <a16:creationId xmlns:a16="http://schemas.microsoft.com/office/drawing/2014/main" id="{84DA3CEB-A4D8-7948-9AB0-A7CC0CE19F4C}"/>
              </a:ext>
            </a:extLst>
          </p:cNvPr>
          <p:cNvCxnSpPr>
            <a:cxnSpLocks/>
          </p:cNvCxnSpPr>
          <p:nvPr/>
        </p:nvCxnSpPr>
        <p:spPr>
          <a:xfrm>
            <a:off x="5002924" y="586338"/>
            <a:ext cx="6364277"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8" name="Resim 7">
            <a:extLst>
              <a:ext uri="{FF2B5EF4-FFF2-40B4-BE49-F238E27FC236}">
                <a16:creationId xmlns:a16="http://schemas.microsoft.com/office/drawing/2014/main" id="{C0E5A012-2939-D141-8D23-592AE5C7C125}"/>
              </a:ext>
            </a:extLst>
          </p:cNvPr>
          <p:cNvPicPr>
            <a:picLocks noChangeAspect="1"/>
          </p:cNvPicPr>
          <p:nvPr/>
        </p:nvPicPr>
        <p:blipFill>
          <a:blip r:embed="rId13"/>
          <a:stretch>
            <a:fillRect/>
          </a:stretch>
        </p:blipFill>
        <p:spPr>
          <a:xfrm>
            <a:off x="526518" y="126419"/>
            <a:ext cx="610521" cy="610521"/>
          </a:xfrm>
          <a:prstGeom prst="rect">
            <a:avLst/>
          </a:prstGeom>
        </p:spPr>
      </p:pic>
      <p:sp>
        <p:nvSpPr>
          <p:cNvPr id="10" name="Dikdörtgen 9"/>
          <p:cNvSpPr/>
          <p:nvPr/>
        </p:nvSpPr>
        <p:spPr>
          <a:xfrm>
            <a:off x="1154644" y="217192"/>
            <a:ext cx="6096000" cy="400110"/>
          </a:xfrm>
          <a:prstGeom prst="rect">
            <a:avLst/>
          </a:prstGeom>
        </p:spPr>
        <p:txBody>
          <a:bodyPr>
            <a:spAutoFit/>
          </a:bodyPr>
          <a:lstStyle/>
          <a:p>
            <a:r>
              <a:rPr lang="tr-TR" sz="1000" dirty="0">
                <a:solidFill>
                  <a:schemeClr val="tx1"/>
                </a:solidFill>
                <a:latin typeface="Times New Roman" panose="02020603050405020304" pitchFamily="18" charset="0"/>
                <a:cs typeface="Times New Roman" panose="02020603050405020304" pitchFamily="18" charset="0"/>
              </a:rPr>
              <a:t>ACİL YARDIM ve AFET YÖNETİMİ BÖLÜMÜ</a:t>
            </a:r>
            <a:endParaRPr lang="tr-TR" sz="900" dirty="0">
              <a:solidFill>
                <a:schemeClr val="tx1"/>
              </a:solidFill>
              <a:latin typeface="Times New Roman" panose="02020603050405020304" pitchFamily="18" charset="0"/>
              <a:cs typeface="Times New Roman" panose="02020603050405020304" pitchFamily="18" charset="0"/>
            </a:endParaRPr>
          </a:p>
          <a:p>
            <a:r>
              <a:rPr lang="tr-TR" sz="1000" dirty="0">
                <a:solidFill>
                  <a:schemeClr val="tx1"/>
                </a:solidFill>
                <a:latin typeface="Times New Roman" panose="02020603050405020304" pitchFamily="18" charset="0"/>
                <a:cs typeface="Times New Roman" panose="02020603050405020304" pitchFamily="18" charset="0"/>
              </a:rPr>
              <a:t>EMERGENCY AID </a:t>
            </a:r>
            <a:r>
              <a:rPr lang="tr-TR" sz="1000" dirty="0" err="1">
                <a:solidFill>
                  <a:schemeClr val="tx1"/>
                </a:solidFill>
                <a:latin typeface="Times New Roman" panose="02020603050405020304" pitchFamily="18" charset="0"/>
                <a:cs typeface="Times New Roman" panose="02020603050405020304" pitchFamily="18" charset="0"/>
              </a:rPr>
              <a:t>and</a:t>
            </a:r>
            <a:r>
              <a:rPr lang="tr-TR" sz="1000" dirty="0">
                <a:solidFill>
                  <a:schemeClr val="tx1"/>
                </a:solidFill>
                <a:latin typeface="Times New Roman" panose="02020603050405020304" pitchFamily="18" charset="0"/>
                <a:cs typeface="Times New Roman" panose="02020603050405020304" pitchFamily="18" charset="0"/>
              </a:rPr>
              <a:t> DISASTER MANAGEMENT</a:t>
            </a:r>
          </a:p>
        </p:txBody>
      </p:sp>
    </p:spTree>
    <p:extLst>
      <p:ext uri="{BB962C8B-B14F-4D97-AF65-F5344CB8AC3E}">
        <p14:creationId xmlns:p14="http://schemas.microsoft.com/office/powerpoint/2010/main" val="175492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4">
            <a:extLst>
              <a:ext uri="{FF2B5EF4-FFF2-40B4-BE49-F238E27FC236}">
                <a16:creationId xmlns:a16="http://schemas.microsoft.com/office/drawing/2014/main" id="{645875A9-DAEA-4918-99A3-10F6FB8D3011}"/>
              </a:ext>
            </a:extLst>
          </p:cNvPr>
          <p:cNvSpPr>
            <a:spLocks noGrp="1"/>
          </p:cNvSpPr>
          <p:nvPr>
            <p:ph type="subTitle" idx="1"/>
          </p:nvPr>
        </p:nvSpPr>
        <p:spPr>
          <a:xfrm>
            <a:off x="303626" y="5328293"/>
            <a:ext cx="8151055" cy="936461"/>
          </a:xfrm>
        </p:spPr>
        <p:txBody>
          <a:bodyPr>
            <a:normAutofit fontScale="92500" lnSpcReduction="20000"/>
          </a:bodyPr>
          <a:lstStyle/>
          <a:p>
            <a:pPr>
              <a:lnSpc>
                <a:spcPct val="120000"/>
              </a:lnSpc>
            </a:pPr>
            <a:r>
              <a:rPr lang="tr-TR" b="1" dirty="0">
                <a:latin typeface="Calibri Light" panose="020F0302020204030204" pitchFamily="34" charset="0"/>
                <a:cs typeface="Calibri Light" panose="020F0302020204030204" pitchFamily="34" charset="0"/>
              </a:rPr>
              <a:t>Dersin Adı: </a:t>
            </a:r>
            <a:r>
              <a:rPr lang="tr-TR" dirty="0">
                <a:latin typeface="Calibri Light" panose="020F0302020204030204" pitchFamily="34" charset="0"/>
                <a:cs typeface="Calibri Light" panose="020F0302020204030204" pitchFamily="34" charset="0"/>
              </a:rPr>
              <a:t>Afet Yönetimi-I</a:t>
            </a:r>
          </a:p>
          <a:p>
            <a:pPr>
              <a:lnSpc>
                <a:spcPct val="120000"/>
              </a:lnSpc>
            </a:pPr>
            <a:r>
              <a:rPr lang="tr-TR" b="1" dirty="0">
                <a:latin typeface="Calibri Light" panose="020F0302020204030204" pitchFamily="34" charset="0"/>
                <a:cs typeface="Calibri Light" panose="020F0302020204030204" pitchFamily="34" charset="0"/>
              </a:rPr>
              <a:t>Öğretim Üyesi: </a:t>
            </a:r>
            <a:r>
              <a:rPr lang="tr-TR" dirty="0">
                <a:latin typeface="Calibri Light" panose="020F0302020204030204" pitchFamily="34" charset="0"/>
                <a:cs typeface="Calibri Light" panose="020F0302020204030204" pitchFamily="34" charset="0"/>
              </a:rPr>
              <a:t>Dr.Öğr.Üyesi Onur SÖZÜDOĞRU</a:t>
            </a:r>
          </a:p>
        </p:txBody>
      </p:sp>
      <p:sp>
        <p:nvSpPr>
          <p:cNvPr id="5" name="Dikdörtgen 4">
            <a:extLst>
              <a:ext uri="{FF2B5EF4-FFF2-40B4-BE49-F238E27FC236}">
                <a16:creationId xmlns:a16="http://schemas.microsoft.com/office/drawing/2014/main" id="{11466721-FC43-4A5A-98FC-B7B0A5C63CC3}"/>
              </a:ext>
            </a:extLst>
          </p:cNvPr>
          <p:cNvSpPr/>
          <p:nvPr/>
        </p:nvSpPr>
        <p:spPr>
          <a:xfrm>
            <a:off x="2119529" y="942604"/>
            <a:ext cx="7291755" cy="646331"/>
          </a:xfrm>
          <a:prstGeom prst="rect">
            <a:avLst/>
          </a:prstGeom>
        </p:spPr>
        <p:txBody>
          <a:bodyPr wrap="square">
            <a:spAutoFit/>
          </a:bodyPr>
          <a:lstStyle/>
          <a:p>
            <a:r>
              <a:rPr lang="tr-TR" dirty="0">
                <a:solidFill>
                  <a:schemeClr val="bg1"/>
                </a:solidFill>
                <a:latin typeface="Times New Roman" panose="02020603050405020304" pitchFamily="18" charset="0"/>
                <a:cs typeface="Times New Roman" panose="02020603050405020304" pitchFamily="18" charset="0"/>
              </a:rPr>
              <a:t>ACİL YARDIM ve AFET YÖNETİMİ BÖLÜMÜ</a:t>
            </a:r>
            <a:endParaRPr lang="tr-TR" sz="1600" dirty="0">
              <a:solidFill>
                <a:schemeClr val="bg1"/>
              </a:solidFill>
              <a:latin typeface="Times New Roman" panose="02020603050405020304" pitchFamily="18" charset="0"/>
              <a:cs typeface="Times New Roman" panose="02020603050405020304" pitchFamily="18" charset="0"/>
            </a:endParaRPr>
          </a:p>
          <a:p>
            <a:r>
              <a:rPr lang="tr-TR" dirty="0">
                <a:solidFill>
                  <a:schemeClr val="bg1"/>
                </a:solidFill>
                <a:latin typeface="Times New Roman" panose="02020603050405020304" pitchFamily="18" charset="0"/>
                <a:cs typeface="Times New Roman" panose="02020603050405020304" pitchFamily="18" charset="0"/>
              </a:rPr>
              <a:t>EMERGENCY AID and DISASTER MANAGEMENT</a:t>
            </a:r>
          </a:p>
        </p:txBody>
      </p:sp>
      <p:sp>
        <p:nvSpPr>
          <p:cNvPr id="7" name="Unvan 6">
            <a:extLst>
              <a:ext uri="{FF2B5EF4-FFF2-40B4-BE49-F238E27FC236}">
                <a16:creationId xmlns:a16="http://schemas.microsoft.com/office/drawing/2014/main" id="{1F4C7823-BB96-48E1-B0A4-BBB5431614F4}"/>
              </a:ext>
            </a:extLst>
          </p:cNvPr>
          <p:cNvSpPr>
            <a:spLocks noGrp="1"/>
          </p:cNvSpPr>
          <p:nvPr>
            <p:ph type="ctrTitle"/>
          </p:nvPr>
        </p:nvSpPr>
        <p:spPr>
          <a:xfrm>
            <a:off x="515360" y="3327400"/>
            <a:ext cx="10242835" cy="794434"/>
          </a:xfrm>
        </p:spPr>
        <p:txBody>
          <a:bodyPr>
            <a:normAutofit fontScale="90000"/>
          </a:bodyPr>
          <a:lstStyle/>
          <a:p>
            <a:r>
              <a:rPr lang="nn-NO" sz="4000" dirty="0"/>
              <a:t>Afet Yönetimi ve Temel Kavramlar</a:t>
            </a:r>
            <a:br>
              <a:rPr lang="tr-TR" sz="4000" dirty="0"/>
            </a:br>
            <a:br>
              <a:rPr lang="tr-TR" sz="4000" dirty="0"/>
            </a:br>
            <a:endParaRPr lang="tr-TR" sz="4000" dirty="0"/>
          </a:p>
        </p:txBody>
      </p:sp>
      <p:sp>
        <p:nvSpPr>
          <p:cNvPr id="8" name="Veri Yer Tutucusu 7">
            <a:extLst>
              <a:ext uri="{FF2B5EF4-FFF2-40B4-BE49-F238E27FC236}">
                <a16:creationId xmlns:a16="http://schemas.microsoft.com/office/drawing/2014/main" id="{05892247-BF17-4A92-9F11-72AB7E40F03A}"/>
              </a:ext>
            </a:extLst>
          </p:cNvPr>
          <p:cNvSpPr>
            <a:spLocks noGrp="1"/>
          </p:cNvSpPr>
          <p:nvPr>
            <p:ph type="dt" sz="half" idx="10"/>
          </p:nvPr>
        </p:nvSpPr>
        <p:spPr/>
        <p:txBody>
          <a:bodyPr/>
          <a:lstStyle/>
          <a:p>
            <a:fld id="{89A5192E-ACFA-4D0E-9B3A-BC7888862CF2}" type="datetime1">
              <a:rPr lang="tr-TR" smtClean="0"/>
              <a:t>9.10.2023</a:t>
            </a:fld>
            <a:endParaRPr lang="tr-TR" dirty="0"/>
          </a:p>
        </p:txBody>
      </p:sp>
      <p:sp>
        <p:nvSpPr>
          <p:cNvPr id="9" name="Alt Bilgi Yer Tutucusu 8">
            <a:extLst>
              <a:ext uri="{FF2B5EF4-FFF2-40B4-BE49-F238E27FC236}">
                <a16:creationId xmlns:a16="http://schemas.microsoft.com/office/drawing/2014/main" id="{510973C4-180F-49B7-9375-980A77164BE3}"/>
              </a:ext>
            </a:extLst>
          </p:cNvPr>
          <p:cNvSpPr>
            <a:spLocks noGrp="1"/>
          </p:cNvSpPr>
          <p:nvPr>
            <p:ph type="ftr" sz="quarter" idx="11"/>
          </p:nvPr>
        </p:nvSpPr>
        <p:spPr/>
        <p:txBody>
          <a:bodyPr/>
          <a:lstStyle/>
          <a:p>
            <a:r>
              <a:rPr lang="tr-TR" dirty="0"/>
              <a:t>UAY301-Afet Yönetimi</a:t>
            </a:r>
          </a:p>
        </p:txBody>
      </p:sp>
      <p:sp>
        <p:nvSpPr>
          <p:cNvPr id="10" name="Slayt Numarası Yer Tutucusu 9">
            <a:extLst>
              <a:ext uri="{FF2B5EF4-FFF2-40B4-BE49-F238E27FC236}">
                <a16:creationId xmlns:a16="http://schemas.microsoft.com/office/drawing/2014/main" id="{7319E585-FFF0-496C-95B9-B6BFC3D51D2F}"/>
              </a:ext>
            </a:extLst>
          </p:cNvPr>
          <p:cNvSpPr>
            <a:spLocks noGrp="1"/>
          </p:cNvSpPr>
          <p:nvPr>
            <p:ph type="sldNum" sz="quarter" idx="12"/>
          </p:nvPr>
        </p:nvSpPr>
        <p:spPr/>
        <p:txBody>
          <a:bodyPr/>
          <a:lstStyle/>
          <a:p>
            <a:fld id="{8222CA72-E93E-4224-8F55-EC82D4C37269}" type="slidenum">
              <a:rPr lang="tr-TR" smtClean="0"/>
              <a:t>1</a:t>
            </a:fld>
            <a:endParaRPr lang="tr-TR"/>
          </a:p>
        </p:txBody>
      </p:sp>
    </p:spTree>
    <p:extLst>
      <p:ext uri="{BB962C8B-B14F-4D97-AF65-F5344CB8AC3E}">
        <p14:creationId xmlns:p14="http://schemas.microsoft.com/office/powerpoint/2010/main" val="740970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6436" y="2299854"/>
            <a:ext cx="11259128" cy="2258291"/>
          </a:xfrm>
        </p:spPr>
        <p:txBody>
          <a:bodyPr>
            <a:noAutofit/>
          </a:bodyPr>
          <a:lstStyle/>
          <a:p>
            <a:pPr marL="0" indent="0" algn="just">
              <a:lnSpc>
                <a:spcPct val="150000"/>
              </a:lnSpc>
              <a:buNone/>
            </a:pPr>
            <a:r>
              <a:rPr lang="tr-TR" sz="2000" dirty="0"/>
              <a:t>Acil durumlarla, günlük hayatta  her alanda karşılaşılabilir ve müdahale, söz konusu alanda özel bilgi ve donanım sahibi kişi ve kuruluşlar tarafından, önceden belirlenen görev tanımları, standart işleyiş ve haberleşme-raporlama düzeni çerçevesinde gerçekleştirilir. Alana özel müdahale ile durumun normalleşmesi, iyileşmesi sağlanır. Acil durumlar afet kapsamında ya da afet kapsamı dışında gündeme gelebilir.</a:t>
            </a:r>
          </a:p>
        </p:txBody>
      </p:sp>
      <p:sp>
        <p:nvSpPr>
          <p:cNvPr id="2" name="Veri Yer Tutucusu 1">
            <a:extLst>
              <a:ext uri="{FF2B5EF4-FFF2-40B4-BE49-F238E27FC236}">
                <a16:creationId xmlns:a16="http://schemas.microsoft.com/office/drawing/2014/main" id="{51615C38-A04E-4560-BFB9-F23DA2BC8A0F}"/>
              </a:ext>
            </a:extLst>
          </p:cNvPr>
          <p:cNvSpPr>
            <a:spLocks noGrp="1"/>
          </p:cNvSpPr>
          <p:nvPr>
            <p:ph type="dt" sz="half" idx="10"/>
          </p:nvPr>
        </p:nvSpPr>
        <p:spPr/>
        <p:txBody>
          <a:bodyPr/>
          <a:lstStyle/>
          <a:p>
            <a:fld id="{BF821CF6-D1DF-4D31-8C4A-87BCF70FAA0F}" type="datetime1">
              <a:rPr lang="tr-TR" smtClean="0"/>
              <a:t>9.10.2023</a:t>
            </a:fld>
            <a:endParaRPr lang="tr-TR"/>
          </a:p>
        </p:txBody>
      </p:sp>
      <p:sp>
        <p:nvSpPr>
          <p:cNvPr id="4" name="Alt Bilgi Yer Tutucusu 3">
            <a:extLst>
              <a:ext uri="{FF2B5EF4-FFF2-40B4-BE49-F238E27FC236}">
                <a16:creationId xmlns:a16="http://schemas.microsoft.com/office/drawing/2014/main" id="{3270F5CE-B4B6-40F1-AE90-C62195B12BE4}"/>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F3731BAE-B8E2-4D65-B767-678F2AD98C7A}"/>
              </a:ext>
            </a:extLst>
          </p:cNvPr>
          <p:cNvSpPr>
            <a:spLocks noGrp="1"/>
          </p:cNvSpPr>
          <p:nvPr>
            <p:ph type="sldNum" sz="quarter" idx="12"/>
          </p:nvPr>
        </p:nvSpPr>
        <p:spPr/>
        <p:txBody>
          <a:bodyPr/>
          <a:lstStyle/>
          <a:p>
            <a:fld id="{EC2C8C54-226F-4EDD-BD38-71F56E42107F}" type="slidenum">
              <a:rPr lang="tr-TR" smtClean="0"/>
              <a:t>10</a:t>
            </a:fld>
            <a:endParaRPr lang="tr-TR"/>
          </a:p>
        </p:txBody>
      </p:sp>
    </p:spTree>
    <p:extLst>
      <p:ext uri="{BB962C8B-B14F-4D97-AF65-F5344CB8AC3E}">
        <p14:creationId xmlns:p14="http://schemas.microsoft.com/office/powerpoint/2010/main" val="3475764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809" y="2382549"/>
            <a:ext cx="10536382" cy="2092902"/>
          </a:xfrm>
        </p:spPr>
        <p:txBody>
          <a:bodyPr>
            <a:noAutofit/>
          </a:bodyPr>
          <a:lstStyle/>
          <a:p>
            <a:pPr marL="0" indent="0" algn="just">
              <a:lnSpc>
                <a:spcPct val="150000"/>
              </a:lnSpc>
              <a:buNone/>
            </a:pPr>
            <a:r>
              <a:rPr lang="tr-TR" sz="2000" dirty="0"/>
              <a:t>Afet ise toplumun tamamı veya belli kesimleri için fiziksel, ekonomik ve sosyal kayıplar doğuran, normal hayatı ve insan faaliyetlerini durduran veya kesintiye uğratan, etkilenen toplumun baş etme kapasitesinin yeterli olmadığı doğa, teknoloji veya insan kaynaklı olay şeklinde tanımlanmaktadır. Afet bir olayın kendisi değil, doğurduğu sonuçtur.</a:t>
            </a:r>
          </a:p>
        </p:txBody>
      </p:sp>
      <p:sp>
        <p:nvSpPr>
          <p:cNvPr id="2" name="Veri Yer Tutucusu 1">
            <a:extLst>
              <a:ext uri="{FF2B5EF4-FFF2-40B4-BE49-F238E27FC236}">
                <a16:creationId xmlns:a16="http://schemas.microsoft.com/office/drawing/2014/main" id="{08F82190-899C-45F6-BDA4-BBBAF8A99D04}"/>
              </a:ext>
            </a:extLst>
          </p:cNvPr>
          <p:cNvSpPr>
            <a:spLocks noGrp="1"/>
          </p:cNvSpPr>
          <p:nvPr>
            <p:ph type="dt" sz="half" idx="10"/>
          </p:nvPr>
        </p:nvSpPr>
        <p:spPr/>
        <p:txBody>
          <a:bodyPr/>
          <a:lstStyle/>
          <a:p>
            <a:fld id="{7FAAFBD5-614E-47B8-891C-F733A57D976E}" type="datetime1">
              <a:rPr lang="tr-TR" smtClean="0"/>
              <a:t>9.10.2023</a:t>
            </a:fld>
            <a:endParaRPr lang="tr-TR"/>
          </a:p>
        </p:txBody>
      </p:sp>
      <p:sp>
        <p:nvSpPr>
          <p:cNvPr id="4" name="Alt Bilgi Yer Tutucusu 3">
            <a:extLst>
              <a:ext uri="{FF2B5EF4-FFF2-40B4-BE49-F238E27FC236}">
                <a16:creationId xmlns:a16="http://schemas.microsoft.com/office/drawing/2014/main" id="{D1606407-F0D6-4AE9-AD71-A211FB0DB817}"/>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24FF2B7C-7FC4-49A8-9DA1-ECE0C024FA3A}"/>
              </a:ext>
            </a:extLst>
          </p:cNvPr>
          <p:cNvSpPr>
            <a:spLocks noGrp="1"/>
          </p:cNvSpPr>
          <p:nvPr>
            <p:ph type="sldNum" sz="quarter" idx="12"/>
          </p:nvPr>
        </p:nvSpPr>
        <p:spPr/>
        <p:txBody>
          <a:bodyPr/>
          <a:lstStyle/>
          <a:p>
            <a:fld id="{EC2C8C54-226F-4EDD-BD38-71F56E42107F}" type="slidenum">
              <a:rPr lang="tr-TR" smtClean="0"/>
              <a:t>11</a:t>
            </a:fld>
            <a:endParaRPr lang="tr-TR"/>
          </a:p>
        </p:txBody>
      </p:sp>
    </p:spTree>
    <p:extLst>
      <p:ext uri="{BB962C8B-B14F-4D97-AF65-F5344CB8AC3E}">
        <p14:creationId xmlns:p14="http://schemas.microsoft.com/office/powerpoint/2010/main" val="3011078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7418" y="1794163"/>
            <a:ext cx="10557163" cy="3269673"/>
          </a:xfrm>
        </p:spPr>
        <p:txBody>
          <a:bodyPr>
            <a:noAutofit/>
          </a:bodyPr>
          <a:lstStyle/>
          <a:p>
            <a:pPr marL="0" indent="0" algn="just">
              <a:lnSpc>
                <a:spcPct val="150000"/>
              </a:lnSpc>
              <a:buNone/>
            </a:pPr>
            <a:r>
              <a:rPr lang="tr-TR" sz="2000" dirty="0"/>
              <a:t>Bir başka deyişle, afet, doğa ya da teknoloji kaynaklı tehlikenin insan faaliyetiyle olumsuz etkileşimi ile ortaya çıkan veya doğrudan insan eliyle, yönetimlerin ya da toplulukların siyasi, ekonomik, sosyal karar ve tercihleriyle meydana getirilen durumların (karmaşık acil durumlar) sonucunda; tehlikeye maruz kalan varlıkların baş etme kapasitesinin yeterli olmadığı koşullarda; olağan yaşantının ve faaliyetlerin fiziksel, ekonomik, sosyal ve psikolojik bakımdan ağır kayıp ve zarara uğraması nedeniyle tamamen durması ya da ciddi biçimde kesintiye uğramasıdır.</a:t>
            </a:r>
          </a:p>
        </p:txBody>
      </p:sp>
      <p:sp>
        <p:nvSpPr>
          <p:cNvPr id="2" name="Veri Yer Tutucusu 1">
            <a:extLst>
              <a:ext uri="{FF2B5EF4-FFF2-40B4-BE49-F238E27FC236}">
                <a16:creationId xmlns:a16="http://schemas.microsoft.com/office/drawing/2014/main" id="{F0ABB57C-568B-45FF-9AA7-5273872051F1}"/>
              </a:ext>
            </a:extLst>
          </p:cNvPr>
          <p:cNvSpPr>
            <a:spLocks noGrp="1"/>
          </p:cNvSpPr>
          <p:nvPr>
            <p:ph type="dt" sz="half" idx="10"/>
          </p:nvPr>
        </p:nvSpPr>
        <p:spPr/>
        <p:txBody>
          <a:bodyPr/>
          <a:lstStyle/>
          <a:p>
            <a:fld id="{5EF2691C-9C61-4D50-BA93-EA1961A3AC9D}" type="datetime1">
              <a:rPr lang="tr-TR" smtClean="0"/>
              <a:t>9.10.2023</a:t>
            </a:fld>
            <a:endParaRPr lang="tr-TR"/>
          </a:p>
        </p:txBody>
      </p:sp>
      <p:sp>
        <p:nvSpPr>
          <p:cNvPr id="4" name="Alt Bilgi Yer Tutucusu 3">
            <a:extLst>
              <a:ext uri="{FF2B5EF4-FFF2-40B4-BE49-F238E27FC236}">
                <a16:creationId xmlns:a16="http://schemas.microsoft.com/office/drawing/2014/main" id="{A035E7CA-2C20-4730-B09B-6C068DAC0CA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D3427E8B-6186-4E88-A13E-23B709EB7C21}"/>
              </a:ext>
            </a:extLst>
          </p:cNvPr>
          <p:cNvSpPr>
            <a:spLocks noGrp="1"/>
          </p:cNvSpPr>
          <p:nvPr>
            <p:ph type="sldNum" sz="quarter" idx="12"/>
          </p:nvPr>
        </p:nvSpPr>
        <p:spPr/>
        <p:txBody>
          <a:bodyPr/>
          <a:lstStyle/>
          <a:p>
            <a:fld id="{EC2C8C54-226F-4EDD-BD38-71F56E42107F}" type="slidenum">
              <a:rPr lang="tr-TR" smtClean="0"/>
              <a:t>12</a:t>
            </a:fld>
            <a:endParaRPr lang="tr-TR"/>
          </a:p>
        </p:txBody>
      </p:sp>
    </p:spTree>
    <p:extLst>
      <p:ext uri="{BB962C8B-B14F-4D97-AF65-F5344CB8AC3E}">
        <p14:creationId xmlns:p14="http://schemas.microsoft.com/office/powerpoint/2010/main" val="209871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3893127" y="1837267"/>
            <a:ext cx="3997325" cy="3183465"/>
          </a:xfrm>
          <a:prstGeom prst="rect">
            <a:avLst/>
          </a:prstGeom>
        </p:spPr>
      </p:pic>
      <p:sp>
        <p:nvSpPr>
          <p:cNvPr id="3" name="Veri Yer Tutucusu 2">
            <a:extLst>
              <a:ext uri="{FF2B5EF4-FFF2-40B4-BE49-F238E27FC236}">
                <a16:creationId xmlns:a16="http://schemas.microsoft.com/office/drawing/2014/main" id="{A225453D-0B2A-4ACE-874F-9854D868B8C5}"/>
              </a:ext>
            </a:extLst>
          </p:cNvPr>
          <p:cNvSpPr>
            <a:spLocks noGrp="1"/>
          </p:cNvSpPr>
          <p:nvPr>
            <p:ph type="dt" sz="half" idx="10"/>
          </p:nvPr>
        </p:nvSpPr>
        <p:spPr/>
        <p:txBody>
          <a:bodyPr/>
          <a:lstStyle/>
          <a:p>
            <a:fld id="{81A9313A-C2AA-492E-8495-BD3B3E271616}" type="datetime1">
              <a:rPr lang="tr-TR" smtClean="0"/>
              <a:t>9.10.2023</a:t>
            </a:fld>
            <a:endParaRPr lang="tr-TR"/>
          </a:p>
        </p:txBody>
      </p:sp>
      <p:sp>
        <p:nvSpPr>
          <p:cNvPr id="4" name="Alt Bilgi Yer Tutucusu 3">
            <a:extLst>
              <a:ext uri="{FF2B5EF4-FFF2-40B4-BE49-F238E27FC236}">
                <a16:creationId xmlns:a16="http://schemas.microsoft.com/office/drawing/2014/main" id="{8F0903A4-07E6-40D8-937D-65B737FF246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5280A9B2-CF50-4616-9923-9B7B14179DF3}"/>
              </a:ext>
            </a:extLst>
          </p:cNvPr>
          <p:cNvSpPr>
            <a:spLocks noGrp="1"/>
          </p:cNvSpPr>
          <p:nvPr>
            <p:ph type="sldNum" sz="quarter" idx="12"/>
          </p:nvPr>
        </p:nvSpPr>
        <p:spPr/>
        <p:txBody>
          <a:bodyPr/>
          <a:lstStyle/>
          <a:p>
            <a:fld id="{EC2C8C54-226F-4EDD-BD38-71F56E42107F}" type="slidenum">
              <a:rPr lang="tr-TR" smtClean="0"/>
              <a:t>13</a:t>
            </a:fld>
            <a:endParaRPr lang="tr-TR"/>
          </a:p>
        </p:txBody>
      </p:sp>
    </p:spTree>
    <p:extLst>
      <p:ext uri="{BB962C8B-B14F-4D97-AF65-F5344CB8AC3E}">
        <p14:creationId xmlns:p14="http://schemas.microsoft.com/office/powerpoint/2010/main" val="2144936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3617" y="2604654"/>
            <a:ext cx="10813473" cy="2833399"/>
          </a:xfrm>
        </p:spPr>
        <p:txBody>
          <a:bodyPr>
            <a:noAutofit/>
          </a:bodyPr>
          <a:lstStyle/>
          <a:p>
            <a:pPr marL="0" indent="0" algn="just">
              <a:lnSpc>
                <a:spcPct val="150000"/>
              </a:lnSpc>
              <a:buNone/>
            </a:pPr>
            <a:r>
              <a:rPr lang="tr-TR" sz="2000" dirty="0"/>
              <a:t>Tanımlardan ve şekilden görüldüğü gibi meydana gelen olayın sonuç ve boyutlarına ve etkilenenlerin olayın üstesinden gelip gelememelerine göre acil durum veya afet birbirinden ayrılmaktadır. Acil durum yıkıcı, harap edici olabilmekle birlikte, boyutu afete göre sınırlı olur ve yerel imkânlarla olayın üstesinden gelinebilen bir durumdur.</a:t>
            </a:r>
          </a:p>
        </p:txBody>
      </p:sp>
      <p:sp>
        <p:nvSpPr>
          <p:cNvPr id="2" name="Veri Yer Tutucusu 1">
            <a:extLst>
              <a:ext uri="{FF2B5EF4-FFF2-40B4-BE49-F238E27FC236}">
                <a16:creationId xmlns:a16="http://schemas.microsoft.com/office/drawing/2014/main" id="{50A4F321-BE32-4BE4-8DBF-05A63F8D6975}"/>
              </a:ext>
            </a:extLst>
          </p:cNvPr>
          <p:cNvSpPr>
            <a:spLocks noGrp="1"/>
          </p:cNvSpPr>
          <p:nvPr>
            <p:ph type="dt" sz="half" idx="10"/>
          </p:nvPr>
        </p:nvSpPr>
        <p:spPr/>
        <p:txBody>
          <a:bodyPr/>
          <a:lstStyle/>
          <a:p>
            <a:fld id="{2421290A-AB1C-47F4-9BCE-47D2AECF92D3}" type="datetime1">
              <a:rPr lang="tr-TR" smtClean="0"/>
              <a:t>9.10.2023</a:t>
            </a:fld>
            <a:endParaRPr lang="tr-TR"/>
          </a:p>
        </p:txBody>
      </p:sp>
      <p:sp>
        <p:nvSpPr>
          <p:cNvPr id="4" name="Alt Bilgi Yer Tutucusu 3">
            <a:extLst>
              <a:ext uri="{FF2B5EF4-FFF2-40B4-BE49-F238E27FC236}">
                <a16:creationId xmlns:a16="http://schemas.microsoft.com/office/drawing/2014/main" id="{33B2F821-0C4D-45E4-9672-A1E3B051856C}"/>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6D95D22-7F78-4445-9186-0D15BA82320E}"/>
              </a:ext>
            </a:extLst>
          </p:cNvPr>
          <p:cNvSpPr>
            <a:spLocks noGrp="1"/>
          </p:cNvSpPr>
          <p:nvPr>
            <p:ph type="sldNum" sz="quarter" idx="12"/>
          </p:nvPr>
        </p:nvSpPr>
        <p:spPr/>
        <p:txBody>
          <a:bodyPr/>
          <a:lstStyle/>
          <a:p>
            <a:fld id="{EC2C8C54-226F-4EDD-BD38-71F56E42107F}" type="slidenum">
              <a:rPr lang="tr-TR" smtClean="0"/>
              <a:t>14</a:t>
            </a:fld>
            <a:endParaRPr lang="tr-TR"/>
          </a:p>
        </p:txBody>
      </p:sp>
    </p:spTree>
    <p:extLst>
      <p:ext uri="{BB962C8B-B14F-4D97-AF65-F5344CB8AC3E}">
        <p14:creationId xmlns:p14="http://schemas.microsoft.com/office/powerpoint/2010/main" val="1640478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4454" y="2089415"/>
            <a:ext cx="10515600" cy="792764"/>
          </a:xfrm>
        </p:spPr>
        <p:txBody>
          <a:bodyPr/>
          <a:lstStyle/>
          <a:p>
            <a:r>
              <a:rPr lang="tr-TR" b="1" dirty="0"/>
              <a:t>Acil Durum, Kriz ve Afet Yönetimi </a:t>
            </a:r>
          </a:p>
        </p:txBody>
      </p:sp>
      <p:sp>
        <p:nvSpPr>
          <p:cNvPr id="4" name="İçerik Yer Tutucusu 3"/>
          <p:cNvSpPr>
            <a:spLocks noGrp="1"/>
          </p:cNvSpPr>
          <p:nvPr>
            <p:ph idx="1"/>
          </p:nvPr>
        </p:nvSpPr>
        <p:spPr>
          <a:xfrm>
            <a:off x="838200" y="3061855"/>
            <a:ext cx="10515600" cy="1357745"/>
          </a:xfrm>
        </p:spPr>
        <p:txBody>
          <a:bodyPr>
            <a:normAutofit/>
          </a:bodyPr>
          <a:lstStyle/>
          <a:p>
            <a:pPr marL="0" indent="0" algn="just">
              <a:lnSpc>
                <a:spcPct val="150000"/>
              </a:lnSpc>
              <a:buNone/>
            </a:pPr>
            <a:r>
              <a:rPr lang="tr-TR" sz="2000" dirty="0"/>
              <a:t>Kriz; normal düzeni bozan, toplum için olumsuz sonuçlar doğurma olasılığı bulunan fiziksel, sosyal, ekonomik ve politik olayların ortaya çıkması hali şeklinde tanımlanmaktadır.</a:t>
            </a:r>
          </a:p>
        </p:txBody>
      </p:sp>
      <p:sp>
        <p:nvSpPr>
          <p:cNvPr id="3" name="Veri Yer Tutucusu 2">
            <a:extLst>
              <a:ext uri="{FF2B5EF4-FFF2-40B4-BE49-F238E27FC236}">
                <a16:creationId xmlns:a16="http://schemas.microsoft.com/office/drawing/2014/main" id="{C6A2A6A1-5184-488B-8A48-F546B08B71ED}"/>
              </a:ext>
            </a:extLst>
          </p:cNvPr>
          <p:cNvSpPr>
            <a:spLocks noGrp="1"/>
          </p:cNvSpPr>
          <p:nvPr>
            <p:ph type="dt" sz="half" idx="10"/>
          </p:nvPr>
        </p:nvSpPr>
        <p:spPr/>
        <p:txBody>
          <a:bodyPr/>
          <a:lstStyle/>
          <a:p>
            <a:fld id="{8E0C6527-D6F3-43CF-B818-CA6C67F5DC89}" type="datetime1">
              <a:rPr lang="tr-TR" smtClean="0"/>
              <a:t>9.10.2023</a:t>
            </a:fld>
            <a:endParaRPr lang="tr-TR"/>
          </a:p>
        </p:txBody>
      </p:sp>
      <p:sp>
        <p:nvSpPr>
          <p:cNvPr id="5" name="Alt Bilgi Yer Tutucusu 4">
            <a:extLst>
              <a:ext uri="{FF2B5EF4-FFF2-40B4-BE49-F238E27FC236}">
                <a16:creationId xmlns:a16="http://schemas.microsoft.com/office/drawing/2014/main" id="{4292CBD4-DCCC-4798-BB0B-72473C179A1B}"/>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D2044021-CAEE-4751-8F36-E8F1C2A89246}"/>
              </a:ext>
            </a:extLst>
          </p:cNvPr>
          <p:cNvSpPr>
            <a:spLocks noGrp="1"/>
          </p:cNvSpPr>
          <p:nvPr>
            <p:ph type="sldNum" sz="quarter" idx="12"/>
          </p:nvPr>
        </p:nvSpPr>
        <p:spPr/>
        <p:txBody>
          <a:bodyPr/>
          <a:lstStyle/>
          <a:p>
            <a:fld id="{EC2C8C54-226F-4EDD-BD38-71F56E42107F}" type="slidenum">
              <a:rPr lang="tr-TR" smtClean="0"/>
              <a:t>15</a:t>
            </a:fld>
            <a:endParaRPr lang="tr-TR"/>
          </a:p>
        </p:txBody>
      </p:sp>
    </p:spTree>
    <p:extLst>
      <p:ext uri="{BB962C8B-B14F-4D97-AF65-F5344CB8AC3E}">
        <p14:creationId xmlns:p14="http://schemas.microsoft.com/office/powerpoint/2010/main" val="3052224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4236" y="1537854"/>
            <a:ext cx="10903528" cy="3782291"/>
          </a:xfrm>
        </p:spPr>
        <p:txBody>
          <a:bodyPr>
            <a:noAutofit/>
          </a:bodyPr>
          <a:lstStyle/>
          <a:p>
            <a:pPr marL="0" indent="0" algn="just">
              <a:lnSpc>
                <a:spcPct val="150000"/>
              </a:lnSpc>
              <a:buNone/>
            </a:pPr>
            <a:r>
              <a:rPr lang="tr-TR" sz="2000" dirty="0"/>
              <a:t>Normal sistemi ve toplumun temel değerlerini önemli ölçüde tehdit eden, zaman baskısı ve stres altında önemli kararlar almayı gerektiren durumları kapsamaktadır. Mevzuatımızda ise, </a:t>
            </a:r>
            <a:r>
              <a:rPr lang="tr-TR" sz="2000" dirty="0">
                <a:effectLst>
                  <a:outerShdw blurRad="38100" dist="38100" dir="2700000" algn="tl">
                    <a:srgbClr val="000000">
                      <a:alpha val="43137"/>
                    </a:srgbClr>
                  </a:outerShdw>
                </a:effectLst>
              </a:rPr>
              <a:t>“devletin ve milletin bölünmez bütünlüğü ile milli hedef ve menfaatlere yönelik </a:t>
            </a:r>
            <a:r>
              <a:rPr lang="tr-TR" sz="2000" dirty="0" err="1">
                <a:effectLst>
                  <a:outerShdw blurRad="38100" dist="38100" dir="2700000" algn="tl">
                    <a:srgbClr val="000000">
                      <a:alpha val="43137"/>
                    </a:srgbClr>
                  </a:outerShdw>
                </a:effectLst>
              </a:rPr>
              <a:t>hasmane</a:t>
            </a:r>
            <a:r>
              <a:rPr lang="tr-TR" sz="2000" dirty="0">
                <a:effectLst>
                  <a:outerShdw blurRad="38100" dist="38100" dir="2700000" algn="tl">
                    <a:srgbClr val="000000">
                      <a:alpha val="43137"/>
                    </a:srgbClr>
                  </a:outerShdw>
                </a:effectLst>
              </a:rPr>
              <a:t> tutum ve davranışların, Anayasa ile kurulan hür ve demokratik düzeni veya hak ve hürriyetleri ortadan kaldırmaya yönelik şiddet hareketlerinin, tabii afetlerin, tehlikeli salgın hastalıkların, büyük yangınların, radyasyon ve hava kirliliği gibi önemli nitelikteki kimyasal ve teknolojik olayların, ağır ekonomik bunalımların, iltica ve büyük nüfus hareketlerinin ayrı ve birlikte ortaya çıktığı hâller” </a:t>
            </a:r>
            <a:r>
              <a:rPr lang="tr-TR" sz="2000" dirty="0"/>
              <a:t>olarak tanımlanmaktadır.</a:t>
            </a:r>
          </a:p>
        </p:txBody>
      </p:sp>
      <p:sp>
        <p:nvSpPr>
          <p:cNvPr id="2" name="Veri Yer Tutucusu 1">
            <a:extLst>
              <a:ext uri="{FF2B5EF4-FFF2-40B4-BE49-F238E27FC236}">
                <a16:creationId xmlns:a16="http://schemas.microsoft.com/office/drawing/2014/main" id="{7232A1B8-8630-4088-BA7D-43D4C5ABC0D7}"/>
              </a:ext>
            </a:extLst>
          </p:cNvPr>
          <p:cNvSpPr>
            <a:spLocks noGrp="1"/>
          </p:cNvSpPr>
          <p:nvPr>
            <p:ph type="dt" sz="half" idx="10"/>
          </p:nvPr>
        </p:nvSpPr>
        <p:spPr/>
        <p:txBody>
          <a:bodyPr/>
          <a:lstStyle/>
          <a:p>
            <a:fld id="{7DF84EF9-BC05-4AF3-B0D2-95BAFAC52392}" type="datetime1">
              <a:rPr lang="tr-TR" smtClean="0"/>
              <a:t>9.10.2023</a:t>
            </a:fld>
            <a:endParaRPr lang="tr-TR"/>
          </a:p>
        </p:txBody>
      </p:sp>
      <p:sp>
        <p:nvSpPr>
          <p:cNvPr id="4" name="Alt Bilgi Yer Tutucusu 3">
            <a:extLst>
              <a:ext uri="{FF2B5EF4-FFF2-40B4-BE49-F238E27FC236}">
                <a16:creationId xmlns:a16="http://schemas.microsoft.com/office/drawing/2014/main" id="{CA9056A6-322D-4D3F-B1C4-C3284CAFD064}"/>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FC2047F5-B32E-480F-AF09-74AF909211A8}"/>
              </a:ext>
            </a:extLst>
          </p:cNvPr>
          <p:cNvSpPr>
            <a:spLocks noGrp="1"/>
          </p:cNvSpPr>
          <p:nvPr>
            <p:ph type="sldNum" sz="quarter" idx="12"/>
          </p:nvPr>
        </p:nvSpPr>
        <p:spPr/>
        <p:txBody>
          <a:bodyPr/>
          <a:lstStyle/>
          <a:p>
            <a:fld id="{EC2C8C54-226F-4EDD-BD38-71F56E42107F}" type="slidenum">
              <a:rPr lang="tr-TR" smtClean="0"/>
              <a:t>16</a:t>
            </a:fld>
            <a:endParaRPr lang="tr-TR"/>
          </a:p>
        </p:txBody>
      </p:sp>
    </p:spTree>
    <p:extLst>
      <p:ext uri="{BB962C8B-B14F-4D97-AF65-F5344CB8AC3E}">
        <p14:creationId xmlns:p14="http://schemas.microsoft.com/office/powerpoint/2010/main" val="3665205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0863" y="2431472"/>
            <a:ext cx="10625282" cy="2542310"/>
          </a:xfrm>
        </p:spPr>
        <p:txBody>
          <a:bodyPr>
            <a:noAutofit/>
          </a:bodyPr>
          <a:lstStyle/>
          <a:p>
            <a:pPr marL="0" indent="0" algn="just">
              <a:lnSpc>
                <a:spcPct val="150000"/>
              </a:lnSpc>
              <a:buNone/>
            </a:pPr>
            <a:r>
              <a:rPr lang="tr-TR" sz="2000" dirty="0"/>
              <a:t>Kriz yönetimi ise kriz hali şartları süresince uygulanan, durumu normale döndürmeyi amaçlayan geçici bir yönetim biçimidir diye tanımlanır. </a:t>
            </a:r>
          </a:p>
          <a:p>
            <a:pPr marL="0" indent="0" algn="just">
              <a:lnSpc>
                <a:spcPct val="150000"/>
              </a:lnSpc>
              <a:buNone/>
            </a:pPr>
            <a:r>
              <a:rPr lang="tr-TR" sz="2000" dirty="0"/>
              <a:t>Acil Durum Yönetimi, acil durumun meydana gelmesinden hemen sonra başlayarak, etkilenen toplulukların tüm ihtiyaçlarını zamanında, hızlı ve etkili olarak karşılamayı amaçlayan yönetim sürecidir.</a:t>
            </a:r>
          </a:p>
        </p:txBody>
      </p:sp>
      <p:sp>
        <p:nvSpPr>
          <p:cNvPr id="2" name="Veri Yer Tutucusu 1">
            <a:extLst>
              <a:ext uri="{FF2B5EF4-FFF2-40B4-BE49-F238E27FC236}">
                <a16:creationId xmlns:a16="http://schemas.microsoft.com/office/drawing/2014/main" id="{C83F899D-A502-431D-821A-4AD9A3601868}"/>
              </a:ext>
            </a:extLst>
          </p:cNvPr>
          <p:cNvSpPr>
            <a:spLocks noGrp="1"/>
          </p:cNvSpPr>
          <p:nvPr>
            <p:ph type="dt" sz="half" idx="10"/>
          </p:nvPr>
        </p:nvSpPr>
        <p:spPr/>
        <p:txBody>
          <a:bodyPr/>
          <a:lstStyle/>
          <a:p>
            <a:fld id="{DE7CEC43-D905-4C0C-B9C2-98A3D93C40DD}" type="datetime1">
              <a:rPr lang="tr-TR" smtClean="0"/>
              <a:t>9.10.2023</a:t>
            </a:fld>
            <a:endParaRPr lang="tr-TR"/>
          </a:p>
        </p:txBody>
      </p:sp>
      <p:sp>
        <p:nvSpPr>
          <p:cNvPr id="4" name="Alt Bilgi Yer Tutucusu 3">
            <a:extLst>
              <a:ext uri="{FF2B5EF4-FFF2-40B4-BE49-F238E27FC236}">
                <a16:creationId xmlns:a16="http://schemas.microsoft.com/office/drawing/2014/main" id="{E69CBF2C-5292-4BD5-B5ED-42096261A52D}"/>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6F43539-B99D-4D4D-876C-7F39C25710A0}"/>
              </a:ext>
            </a:extLst>
          </p:cNvPr>
          <p:cNvSpPr>
            <a:spLocks noGrp="1"/>
          </p:cNvSpPr>
          <p:nvPr>
            <p:ph type="sldNum" sz="quarter" idx="12"/>
          </p:nvPr>
        </p:nvSpPr>
        <p:spPr/>
        <p:txBody>
          <a:bodyPr/>
          <a:lstStyle/>
          <a:p>
            <a:fld id="{EC2C8C54-226F-4EDD-BD38-71F56E42107F}" type="slidenum">
              <a:rPr lang="tr-TR" smtClean="0"/>
              <a:t>17</a:t>
            </a:fld>
            <a:endParaRPr lang="tr-TR"/>
          </a:p>
        </p:txBody>
      </p:sp>
    </p:spTree>
    <p:extLst>
      <p:ext uri="{BB962C8B-B14F-4D97-AF65-F5344CB8AC3E}">
        <p14:creationId xmlns:p14="http://schemas.microsoft.com/office/powerpoint/2010/main" val="2731792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9727" y="2743199"/>
            <a:ext cx="10610273" cy="2244437"/>
          </a:xfrm>
        </p:spPr>
        <p:txBody>
          <a:bodyPr>
            <a:noAutofit/>
          </a:bodyPr>
          <a:lstStyle/>
          <a:p>
            <a:pPr marL="0" indent="0" algn="just">
              <a:lnSpc>
                <a:spcPct val="150000"/>
              </a:lnSpc>
              <a:buNone/>
            </a:pPr>
            <a:r>
              <a:rPr lang="tr-TR" sz="2000" dirty="0"/>
              <a:t>Afet Yönetimi; Afetlerin önlenmesi ve zararlarının azaltılması, afet sonucu doğuran olaylara zamanında, hızlı ve etkili olarak müdahale edilmesi ve afetten etkilenen topluluklar için daha güvenli ve gelişmiş yeni bir yaşam çevresi oluşturulabilmesi için toplumca yapılması gereken topyekûn bir mücadele süreci olarak tanımlanmaktadır.</a:t>
            </a:r>
          </a:p>
        </p:txBody>
      </p:sp>
      <p:sp>
        <p:nvSpPr>
          <p:cNvPr id="2" name="Veri Yer Tutucusu 1">
            <a:extLst>
              <a:ext uri="{FF2B5EF4-FFF2-40B4-BE49-F238E27FC236}">
                <a16:creationId xmlns:a16="http://schemas.microsoft.com/office/drawing/2014/main" id="{A4E8B668-9378-45CB-8FE2-2BE17C2B813E}"/>
              </a:ext>
            </a:extLst>
          </p:cNvPr>
          <p:cNvSpPr>
            <a:spLocks noGrp="1"/>
          </p:cNvSpPr>
          <p:nvPr>
            <p:ph type="dt" sz="half" idx="10"/>
          </p:nvPr>
        </p:nvSpPr>
        <p:spPr/>
        <p:txBody>
          <a:bodyPr/>
          <a:lstStyle/>
          <a:p>
            <a:fld id="{CC69F7CB-3643-42E2-B904-0AF08A761C94}" type="datetime1">
              <a:rPr lang="tr-TR" smtClean="0"/>
              <a:t>9.10.2023</a:t>
            </a:fld>
            <a:endParaRPr lang="tr-TR"/>
          </a:p>
        </p:txBody>
      </p:sp>
      <p:sp>
        <p:nvSpPr>
          <p:cNvPr id="4" name="Alt Bilgi Yer Tutucusu 3">
            <a:extLst>
              <a:ext uri="{FF2B5EF4-FFF2-40B4-BE49-F238E27FC236}">
                <a16:creationId xmlns:a16="http://schemas.microsoft.com/office/drawing/2014/main" id="{8E227526-7218-4B90-BC17-0BEA476C3E3F}"/>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C9702EE-8EF1-437B-AC74-7A5CC95E6E81}"/>
              </a:ext>
            </a:extLst>
          </p:cNvPr>
          <p:cNvSpPr>
            <a:spLocks noGrp="1"/>
          </p:cNvSpPr>
          <p:nvPr>
            <p:ph type="sldNum" sz="quarter" idx="12"/>
          </p:nvPr>
        </p:nvSpPr>
        <p:spPr/>
        <p:txBody>
          <a:bodyPr/>
          <a:lstStyle/>
          <a:p>
            <a:fld id="{EC2C8C54-226F-4EDD-BD38-71F56E42107F}" type="slidenum">
              <a:rPr lang="tr-TR" smtClean="0"/>
              <a:t>18</a:t>
            </a:fld>
            <a:endParaRPr lang="tr-TR"/>
          </a:p>
        </p:txBody>
      </p:sp>
    </p:spTree>
    <p:extLst>
      <p:ext uri="{BB962C8B-B14F-4D97-AF65-F5344CB8AC3E}">
        <p14:creationId xmlns:p14="http://schemas.microsoft.com/office/powerpoint/2010/main" val="4024291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1218" y="2133601"/>
            <a:ext cx="10709563" cy="2840181"/>
          </a:xfrm>
        </p:spPr>
        <p:txBody>
          <a:bodyPr>
            <a:noAutofit/>
          </a:bodyPr>
          <a:lstStyle/>
          <a:p>
            <a:pPr marL="0" indent="0" algn="just">
              <a:lnSpc>
                <a:spcPct val="150000"/>
              </a:lnSpc>
              <a:buNone/>
            </a:pPr>
            <a:r>
              <a:rPr lang="tr-TR" sz="2000" dirty="0"/>
              <a:t>Başka bir şekilde de afet yönetimi, afetlerin önlenmesi ve zararlarının azaltılması amacıyla,  afet öncesi, sırası ve sonrasında alınması gereken önlemler ve yapılması gereken çalışmaların planlanması, yönlendirilmesi, koordine edilmesi, desteklenmesi ve etkin olarak uygulanabilmesi için  toplumun tüm kurum ve kuruluşlarıyla, imkân ve  kaynaklarının belirlenen stratejik hedefler ve öncelikler doğrultusunda kullanılmasını gerektiren,  çok yönlü, çok disiplinli ve çok aktörlü, dinamik  ve karmaşık bir yönetim sürecidir.</a:t>
            </a:r>
          </a:p>
        </p:txBody>
      </p:sp>
      <p:sp>
        <p:nvSpPr>
          <p:cNvPr id="2" name="Veri Yer Tutucusu 1">
            <a:extLst>
              <a:ext uri="{FF2B5EF4-FFF2-40B4-BE49-F238E27FC236}">
                <a16:creationId xmlns:a16="http://schemas.microsoft.com/office/drawing/2014/main" id="{B339C08A-521E-4B9D-A0AD-52EB92E358B7}"/>
              </a:ext>
            </a:extLst>
          </p:cNvPr>
          <p:cNvSpPr>
            <a:spLocks noGrp="1"/>
          </p:cNvSpPr>
          <p:nvPr>
            <p:ph type="dt" sz="half" idx="10"/>
          </p:nvPr>
        </p:nvSpPr>
        <p:spPr/>
        <p:txBody>
          <a:bodyPr/>
          <a:lstStyle/>
          <a:p>
            <a:fld id="{98D7E3B1-1961-4D3B-9B7D-5BC278E16DE1}" type="datetime1">
              <a:rPr lang="tr-TR" smtClean="0"/>
              <a:t>9.10.2023</a:t>
            </a:fld>
            <a:endParaRPr lang="tr-TR"/>
          </a:p>
        </p:txBody>
      </p:sp>
      <p:sp>
        <p:nvSpPr>
          <p:cNvPr id="4" name="Alt Bilgi Yer Tutucusu 3">
            <a:extLst>
              <a:ext uri="{FF2B5EF4-FFF2-40B4-BE49-F238E27FC236}">
                <a16:creationId xmlns:a16="http://schemas.microsoft.com/office/drawing/2014/main" id="{B86ACA74-4C90-46E7-A846-30E86AB0BBC2}"/>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79C4789C-C6A9-4DC4-8533-C631CE8D0222}"/>
              </a:ext>
            </a:extLst>
          </p:cNvPr>
          <p:cNvSpPr>
            <a:spLocks noGrp="1"/>
          </p:cNvSpPr>
          <p:nvPr>
            <p:ph type="sldNum" sz="quarter" idx="12"/>
          </p:nvPr>
        </p:nvSpPr>
        <p:spPr/>
        <p:txBody>
          <a:bodyPr/>
          <a:lstStyle/>
          <a:p>
            <a:fld id="{EC2C8C54-226F-4EDD-BD38-71F56E42107F}" type="slidenum">
              <a:rPr lang="tr-TR" smtClean="0"/>
              <a:t>19</a:t>
            </a:fld>
            <a:endParaRPr lang="tr-TR"/>
          </a:p>
        </p:txBody>
      </p:sp>
    </p:spTree>
    <p:extLst>
      <p:ext uri="{BB962C8B-B14F-4D97-AF65-F5344CB8AC3E}">
        <p14:creationId xmlns:p14="http://schemas.microsoft.com/office/powerpoint/2010/main" val="253934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9890" y="942397"/>
            <a:ext cx="10515600" cy="1118755"/>
          </a:xfrm>
        </p:spPr>
        <p:txBody>
          <a:bodyPr/>
          <a:lstStyle/>
          <a:p>
            <a:r>
              <a:rPr lang="tr-TR" b="1" dirty="0"/>
              <a:t>GİRİŞ</a:t>
            </a:r>
          </a:p>
        </p:txBody>
      </p:sp>
      <p:sp>
        <p:nvSpPr>
          <p:cNvPr id="3" name="İçerik Yer Tutucusu 2"/>
          <p:cNvSpPr>
            <a:spLocks noGrp="1"/>
          </p:cNvSpPr>
          <p:nvPr>
            <p:ph idx="1"/>
          </p:nvPr>
        </p:nvSpPr>
        <p:spPr>
          <a:xfrm>
            <a:off x="838199" y="1936462"/>
            <a:ext cx="10767291" cy="3314411"/>
          </a:xfrm>
        </p:spPr>
        <p:txBody>
          <a:bodyPr>
            <a:noAutofit/>
          </a:bodyPr>
          <a:lstStyle/>
          <a:p>
            <a:pPr marL="0" indent="0" algn="just">
              <a:lnSpc>
                <a:spcPct val="150000"/>
              </a:lnSpc>
              <a:buNone/>
            </a:pPr>
            <a:r>
              <a:rPr lang="tr-TR" sz="2000" dirty="0"/>
              <a:t>Doğa ve teknoloji kaynaklı afetler; hızlı nüfus artışı, çarpık kentleşme, yanlış yer seçimi, teknolojik ve endüstriyel gelişmeler gibi birçok nedene  bağlı olarak gerek dünya gerekse ülkemiz için her geçen gün daha fazla tehlike ve risk oluşturmaktadır. Bu nedenle toplumlar ve ülkeler afetlere karşı daha fazla duyarlı olmaya başlamış afet zararlarını/kayıplarını minimum düzeye indirebilmek için çare arayışlarına ve afetlerin en iyi nasıl yönetilmesi gerektiği konusunda afet yönetimi bilimi kapsamında çalışmalar yapmaya hız vermişlerdir. </a:t>
            </a:r>
          </a:p>
        </p:txBody>
      </p:sp>
      <p:sp>
        <p:nvSpPr>
          <p:cNvPr id="4" name="Veri Yer Tutucusu 3">
            <a:extLst>
              <a:ext uri="{FF2B5EF4-FFF2-40B4-BE49-F238E27FC236}">
                <a16:creationId xmlns:a16="http://schemas.microsoft.com/office/drawing/2014/main" id="{31BEFC7C-926B-4C8B-A1D7-03BF87DD2C96}"/>
              </a:ext>
            </a:extLst>
          </p:cNvPr>
          <p:cNvSpPr>
            <a:spLocks noGrp="1"/>
          </p:cNvSpPr>
          <p:nvPr>
            <p:ph type="dt" sz="half" idx="10"/>
          </p:nvPr>
        </p:nvSpPr>
        <p:spPr/>
        <p:txBody>
          <a:bodyPr/>
          <a:lstStyle/>
          <a:p>
            <a:fld id="{98D79D58-E546-4A94-B854-7B443E2B928F}" type="datetime1">
              <a:rPr lang="tr-TR" smtClean="0"/>
              <a:t>9.10.2023</a:t>
            </a:fld>
            <a:endParaRPr lang="tr-TR"/>
          </a:p>
        </p:txBody>
      </p:sp>
      <p:sp>
        <p:nvSpPr>
          <p:cNvPr id="5" name="Alt Bilgi Yer Tutucusu 4">
            <a:extLst>
              <a:ext uri="{FF2B5EF4-FFF2-40B4-BE49-F238E27FC236}">
                <a16:creationId xmlns:a16="http://schemas.microsoft.com/office/drawing/2014/main" id="{7267E1E6-AE2E-46A6-925D-914044C3F9D1}"/>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F155BC0D-EE7C-4748-BFAE-4721F86D0E5F}"/>
              </a:ext>
            </a:extLst>
          </p:cNvPr>
          <p:cNvSpPr>
            <a:spLocks noGrp="1"/>
          </p:cNvSpPr>
          <p:nvPr>
            <p:ph type="sldNum" sz="quarter" idx="12"/>
          </p:nvPr>
        </p:nvSpPr>
        <p:spPr/>
        <p:txBody>
          <a:bodyPr/>
          <a:lstStyle/>
          <a:p>
            <a:fld id="{EC2C8C54-226F-4EDD-BD38-71F56E42107F}" type="slidenum">
              <a:rPr lang="tr-TR" smtClean="0"/>
              <a:t>2</a:t>
            </a:fld>
            <a:endParaRPr lang="tr-TR"/>
          </a:p>
        </p:txBody>
      </p:sp>
    </p:spTree>
    <p:extLst>
      <p:ext uri="{BB962C8B-B14F-4D97-AF65-F5344CB8AC3E}">
        <p14:creationId xmlns:p14="http://schemas.microsoft.com/office/powerpoint/2010/main" val="3123614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9653" y="2598448"/>
            <a:ext cx="10522527" cy="1661103"/>
          </a:xfrm>
        </p:spPr>
        <p:txBody>
          <a:bodyPr>
            <a:noAutofit/>
          </a:bodyPr>
          <a:lstStyle/>
          <a:p>
            <a:pPr marL="0" indent="0" algn="just">
              <a:lnSpc>
                <a:spcPct val="150000"/>
              </a:lnSpc>
              <a:buNone/>
            </a:pPr>
            <a:r>
              <a:rPr lang="tr-TR" sz="2000" dirty="0"/>
              <a:t>Afet yönetiminin, kriz ve acil durum yönetiminden en önemli farkı sürekli olmasıdır. Kriz yönetimi ve acil durum yönetimi ise sürekli değildir, belirli bir zamanla sınırlıdır ve acil durum veya kriz yönetimini gerektiren olay ve nedenler ortadan kalktığında sona erer (Şekil 2)</a:t>
            </a:r>
          </a:p>
        </p:txBody>
      </p:sp>
      <p:sp>
        <p:nvSpPr>
          <p:cNvPr id="2" name="Veri Yer Tutucusu 1">
            <a:extLst>
              <a:ext uri="{FF2B5EF4-FFF2-40B4-BE49-F238E27FC236}">
                <a16:creationId xmlns:a16="http://schemas.microsoft.com/office/drawing/2014/main" id="{520A37DA-86D0-48AE-9888-23252A1FC669}"/>
              </a:ext>
            </a:extLst>
          </p:cNvPr>
          <p:cNvSpPr>
            <a:spLocks noGrp="1"/>
          </p:cNvSpPr>
          <p:nvPr>
            <p:ph type="dt" sz="half" idx="10"/>
          </p:nvPr>
        </p:nvSpPr>
        <p:spPr/>
        <p:txBody>
          <a:bodyPr/>
          <a:lstStyle/>
          <a:p>
            <a:fld id="{522D1358-609F-4943-BFFD-EF8D54247E2A}" type="datetime1">
              <a:rPr lang="tr-TR" smtClean="0"/>
              <a:t>9.10.2023</a:t>
            </a:fld>
            <a:endParaRPr lang="tr-TR"/>
          </a:p>
        </p:txBody>
      </p:sp>
      <p:sp>
        <p:nvSpPr>
          <p:cNvPr id="4" name="Alt Bilgi Yer Tutucusu 3">
            <a:extLst>
              <a:ext uri="{FF2B5EF4-FFF2-40B4-BE49-F238E27FC236}">
                <a16:creationId xmlns:a16="http://schemas.microsoft.com/office/drawing/2014/main" id="{970C594B-CAA0-4E78-A389-18C09804EF48}"/>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3C259F08-A178-492D-901A-76089780D0DA}"/>
              </a:ext>
            </a:extLst>
          </p:cNvPr>
          <p:cNvSpPr>
            <a:spLocks noGrp="1"/>
          </p:cNvSpPr>
          <p:nvPr>
            <p:ph type="sldNum" sz="quarter" idx="12"/>
          </p:nvPr>
        </p:nvSpPr>
        <p:spPr/>
        <p:txBody>
          <a:bodyPr/>
          <a:lstStyle/>
          <a:p>
            <a:fld id="{EC2C8C54-226F-4EDD-BD38-71F56E42107F}" type="slidenum">
              <a:rPr lang="tr-TR" smtClean="0"/>
              <a:t>20</a:t>
            </a:fld>
            <a:endParaRPr lang="tr-TR"/>
          </a:p>
        </p:txBody>
      </p:sp>
    </p:spTree>
    <p:extLst>
      <p:ext uri="{BB962C8B-B14F-4D97-AF65-F5344CB8AC3E}">
        <p14:creationId xmlns:p14="http://schemas.microsoft.com/office/powerpoint/2010/main" val="1965588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599459" y="1792286"/>
            <a:ext cx="6762429" cy="2532622"/>
          </a:xfrm>
          <a:prstGeom prst="rect">
            <a:avLst/>
          </a:prstGeom>
        </p:spPr>
      </p:pic>
      <p:sp>
        <p:nvSpPr>
          <p:cNvPr id="3" name="Dikdörtgen 2"/>
          <p:cNvSpPr/>
          <p:nvPr/>
        </p:nvSpPr>
        <p:spPr>
          <a:xfrm>
            <a:off x="4036423" y="4920734"/>
            <a:ext cx="3888500" cy="369332"/>
          </a:xfrm>
          <a:prstGeom prst="rect">
            <a:avLst/>
          </a:prstGeom>
        </p:spPr>
        <p:txBody>
          <a:bodyPr wrap="none">
            <a:spAutoFit/>
          </a:bodyPr>
          <a:lstStyle/>
          <a:p>
            <a:r>
              <a:rPr lang="tr-TR" dirty="0"/>
              <a:t>Acil Durum, Kriz (a) ve Afet yönetimi (b)</a:t>
            </a:r>
          </a:p>
        </p:txBody>
      </p:sp>
      <p:sp>
        <p:nvSpPr>
          <p:cNvPr id="4" name="Veri Yer Tutucusu 3">
            <a:extLst>
              <a:ext uri="{FF2B5EF4-FFF2-40B4-BE49-F238E27FC236}">
                <a16:creationId xmlns:a16="http://schemas.microsoft.com/office/drawing/2014/main" id="{B717F48D-55A1-4A48-A166-434124096FBC}"/>
              </a:ext>
            </a:extLst>
          </p:cNvPr>
          <p:cNvSpPr>
            <a:spLocks noGrp="1"/>
          </p:cNvSpPr>
          <p:nvPr>
            <p:ph type="dt" sz="half" idx="10"/>
          </p:nvPr>
        </p:nvSpPr>
        <p:spPr/>
        <p:txBody>
          <a:bodyPr/>
          <a:lstStyle/>
          <a:p>
            <a:fld id="{E0A0AA06-9F20-47AE-B9E3-8C2D1662832C}" type="datetime1">
              <a:rPr lang="tr-TR" smtClean="0"/>
              <a:t>9.10.2023</a:t>
            </a:fld>
            <a:endParaRPr lang="tr-TR"/>
          </a:p>
        </p:txBody>
      </p:sp>
      <p:sp>
        <p:nvSpPr>
          <p:cNvPr id="5" name="Alt Bilgi Yer Tutucusu 4">
            <a:extLst>
              <a:ext uri="{FF2B5EF4-FFF2-40B4-BE49-F238E27FC236}">
                <a16:creationId xmlns:a16="http://schemas.microsoft.com/office/drawing/2014/main" id="{567A1951-4204-4392-B03F-A92E8D6D7E98}"/>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FA13048B-D32D-41A6-B41B-5988102B4F22}"/>
              </a:ext>
            </a:extLst>
          </p:cNvPr>
          <p:cNvSpPr>
            <a:spLocks noGrp="1"/>
          </p:cNvSpPr>
          <p:nvPr>
            <p:ph type="sldNum" sz="quarter" idx="12"/>
          </p:nvPr>
        </p:nvSpPr>
        <p:spPr/>
        <p:txBody>
          <a:bodyPr/>
          <a:lstStyle/>
          <a:p>
            <a:fld id="{EC2C8C54-226F-4EDD-BD38-71F56E42107F}" type="slidenum">
              <a:rPr lang="tr-TR" smtClean="0"/>
              <a:t>21</a:t>
            </a:fld>
            <a:endParaRPr lang="tr-TR"/>
          </a:p>
        </p:txBody>
      </p:sp>
    </p:spTree>
    <p:extLst>
      <p:ext uri="{BB962C8B-B14F-4D97-AF65-F5344CB8AC3E}">
        <p14:creationId xmlns:p14="http://schemas.microsoft.com/office/powerpoint/2010/main" val="2302045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409" y="2607685"/>
            <a:ext cx="10587182" cy="1642629"/>
          </a:xfrm>
        </p:spPr>
        <p:txBody>
          <a:bodyPr>
            <a:noAutofit/>
          </a:bodyPr>
          <a:lstStyle/>
          <a:p>
            <a:pPr marL="0" indent="0" algn="just">
              <a:lnSpc>
                <a:spcPct val="150000"/>
              </a:lnSpc>
              <a:buNone/>
            </a:pPr>
            <a:r>
              <a:rPr lang="tr-TR" sz="2000" dirty="0"/>
              <a:t>Kriz ve acil durum arasındaki ortak yönler ise krizin ve acil durumun olayın ortaya çıkması ile başlaması, pik seviyeye ulaşması, alınacak önlemlerle krize veya acil duruma neden olan sebeplerin ortadan kalkması ile normale dönüşün sağlanması ve sürecin tamamlanmasıdır. </a:t>
            </a:r>
          </a:p>
        </p:txBody>
      </p:sp>
      <p:sp>
        <p:nvSpPr>
          <p:cNvPr id="2" name="Veri Yer Tutucusu 1">
            <a:extLst>
              <a:ext uri="{FF2B5EF4-FFF2-40B4-BE49-F238E27FC236}">
                <a16:creationId xmlns:a16="http://schemas.microsoft.com/office/drawing/2014/main" id="{52CDE00B-8366-46B4-9DDD-0E47F7D6907F}"/>
              </a:ext>
            </a:extLst>
          </p:cNvPr>
          <p:cNvSpPr>
            <a:spLocks noGrp="1"/>
          </p:cNvSpPr>
          <p:nvPr>
            <p:ph type="dt" sz="half" idx="10"/>
          </p:nvPr>
        </p:nvSpPr>
        <p:spPr/>
        <p:txBody>
          <a:bodyPr/>
          <a:lstStyle/>
          <a:p>
            <a:fld id="{C751FBB5-4B15-4AC1-80EC-8D1A7FB6F574}" type="datetime1">
              <a:rPr lang="tr-TR" smtClean="0"/>
              <a:t>9.10.2023</a:t>
            </a:fld>
            <a:endParaRPr lang="tr-TR"/>
          </a:p>
        </p:txBody>
      </p:sp>
      <p:sp>
        <p:nvSpPr>
          <p:cNvPr id="4" name="Alt Bilgi Yer Tutucusu 3">
            <a:extLst>
              <a:ext uri="{FF2B5EF4-FFF2-40B4-BE49-F238E27FC236}">
                <a16:creationId xmlns:a16="http://schemas.microsoft.com/office/drawing/2014/main" id="{550CDF49-EB5E-4402-BBCF-24B1A32BE673}"/>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B18E9E9E-DB87-4C2C-88C2-449BE2A4FD17}"/>
              </a:ext>
            </a:extLst>
          </p:cNvPr>
          <p:cNvSpPr>
            <a:spLocks noGrp="1"/>
          </p:cNvSpPr>
          <p:nvPr>
            <p:ph type="sldNum" sz="quarter" idx="12"/>
          </p:nvPr>
        </p:nvSpPr>
        <p:spPr/>
        <p:txBody>
          <a:bodyPr/>
          <a:lstStyle/>
          <a:p>
            <a:fld id="{EC2C8C54-226F-4EDD-BD38-71F56E42107F}" type="slidenum">
              <a:rPr lang="tr-TR" smtClean="0"/>
              <a:t>22</a:t>
            </a:fld>
            <a:endParaRPr lang="tr-TR"/>
          </a:p>
        </p:txBody>
      </p:sp>
    </p:spTree>
    <p:extLst>
      <p:ext uri="{BB962C8B-B14F-4D97-AF65-F5344CB8AC3E}">
        <p14:creationId xmlns:p14="http://schemas.microsoft.com/office/powerpoint/2010/main" val="3831551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0100" y="2253239"/>
            <a:ext cx="10591800" cy="2351521"/>
          </a:xfrm>
        </p:spPr>
        <p:txBody>
          <a:bodyPr>
            <a:noAutofit/>
          </a:bodyPr>
          <a:lstStyle/>
          <a:p>
            <a:pPr marL="0" indent="0" algn="just">
              <a:lnSpc>
                <a:spcPct val="150000"/>
              </a:lnSpc>
              <a:buNone/>
            </a:pPr>
            <a:r>
              <a:rPr lang="tr-TR" sz="2000" dirty="0"/>
              <a:t>Acil durum ve afet yönetimi arasındaki en önemli fark acil durumun sürekli olmayıp, acil durum olarak değerlendirilen bir olayın meydana gelmesi ile başlayarak pik seviyeye ulaşması ve acil durumu gerektiren nedenler ortadan kalktığında sona eren bir yönetim şekli olmasıdır. Ayrıca acil durumlar yerel imkânlarla üstesinden gelinen, afetler ise gelinemeyen olaylardır.</a:t>
            </a:r>
          </a:p>
        </p:txBody>
      </p:sp>
      <p:sp>
        <p:nvSpPr>
          <p:cNvPr id="2" name="Veri Yer Tutucusu 1">
            <a:extLst>
              <a:ext uri="{FF2B5EF4-FFF2-40B4-BE49-F238E27FC236}">
                <a16:creationId xmlns:a16="http://schemas.microsoft.com/office/drawing/2014/main" id="{20F5D40C-EDB0-4588-91F6-16EEE727233F}"/>
              </a:ext>
            </a:extLst>
          </p:cNvPr>
          <p:cNvSpPr>
            <a:spLocks noGrp="1"/>
          </p:cNvSpPr>
          <p:nvPr>
            <p:ph type="dt" sz="half" idx="10"/>
          </p:nvPr>
        </p:nvSpPr>
        <p:spPr/>
        <p:txBody>
          <a:bodyPr/>
          <a:lstStyle/>
          <a:p>
            <a:fld id="{DBD15FD0-1DEE-4137-87E2-5B62C20DAD65}" type="datetime1">
              <a:rPr lang="tr-TR" smtClean="0"/>
              <a:t>9.10.2023</a:t>
            </a:fld>
            <a:endParaRPr lang="tr-TR"/>
          </a:p>
        </p:txBody>
      </p:sp>
      <p:sp>
        <p:nvSpPr>
          <p:cNvPr id="4" name="Alt Bilgi Yer Tutucusu 3">
            <a:extLst>
              <a:ext uri="{FF2B5EF4-FFF2-40B4-BE49-F238E27FC236}">
                <a16:creationId xmlns:a16="http://schemas.microsoft.com/office/drawing/2014/main" id="{25987EED-73CD-4FEF-8E55-2BC986698D5B}"/>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D961CBEB-5A16-441C-8372-4FFECF976414}"/>
              </a:ext>
            </a:extLst>
          </p:cNvPr>
          <p:cNvSpPr>
            <a:spLocks noGrp="1"/>
          </p:cNvSpPr>
          <p:nvPr>
            <p:ph type="sldNum" sz="quarter" idx="12"/>
          </p:nvPr>
        </p:nvSpPr>
        <p:spPr/>
        <p:txBody>
          <a:bodyPr/>
          <a:lstStyle/>
          <a:p>
            <a:fld id="{EC2C8C54-226F-4EDD-BD38-71F56E42107F}" type="slidenum">
              <a:rPr lang="tr-TR" smtClean="0"/>
              <a:t>23</a:t>
            </a:fld>
            <a:endParaRPr lang="tr-TR"/>
          </a:p>
        </p:txBody>
      </p:sp>
    </p:spTree>
    <p:extLst>
      <p:ext uri="{BB962C8B-B14F-4D97-AF65-F5344CB8AC3E}">
        <p14:creationId xmlns:p14="http://schemas.microsoft.com/office/powerpoint/2010/main" val="2578370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9709" y="1828800"/>
            <a:ext cx="10654146" cy="3241964"/>
          </a:xfrm>
        </p:spPr>
        <p:txBody>
          <a:bodyPr>
            <a:noAutofit/>
          </a:bodyPr>
          <a:lstStyle/>
          <a:p>
            <a:pPr marL="0" indent="0" algn="just">
              <a:lnSpc>
                <a:spcPct val="150000"/>
              </a:lnSpc>
              <a:buNone/>
            </a:pPr>
            <a:r>
              <a:rPr lang="tr-TR" sz="2000" dirty="0"/>
              <a:t>Afet ve acil durum hallerinde; arama, kurtarma, tıbbi ilk yardım, tedavi, defin, salgın hastalıkları önleme, yiyecek, içecek ve giyecek temini, acil barındırma, ısıtma, aydınlatma, ulaştırma, enkaz kaldırma, altyapıyı asgari seviyede çalışır hale getirme, akaryakıt gibi acil hizmet ve ihtiyaçların karşılanması ve bu konularda yapılacak her türlü iş, işlem, tahsis, kiralama, satın alma, hibe ve kamulaştırma gibi faaliyetlerde </a:t>
            </a:r>
            <a:r>
              <a:rPr lang="tr-TR" sz="2000" b="1" dirty="0">
                <a:solidFill>
                  <a:srgbClr val="FF0000"/>
                </a:solidFill>
                <a:effectLst>
                  <a:outerShdw blurRad="38100" dist="38100" dir="2700000" algn="tl">
                    <a:srgbClr val="000000">
                      <a:alpha val="43137"/>
                    </a:srgbClr>
                  </a:outerShdw>
                </a:effectLst>
              </a:rPr>
              <a:t>Acil Yardım </a:t>
            </a:r>
            <a:r>
              <a:rPr lang="tr-TR" sz="2000" dirty="0"/>
              <a:t>diye isimlendirilir. Kurumların afetle ilgili çalışmalarında, özellikle zarar azaltma ve hazırlık konularında görev yapan idareci konumundaki kişilere de </a:t>
            </a:r>
            <a:r>
              <a:rPr lang="tr-TR" sz="2000" b="1" dirty="0">
                <a:solidFill>
                  <a:srgbClr val="FF0000"/>
                </a:solidFill>
              </a:rPr>
              <a:t>afet yöneticisi </a:t>
            </a:r>
            <a:r>
              <a:rPr lang="tr-TR" sz="2000" dirty="0"/>
              <a:t>denir.</a:t>
            </a:r>
          </a:p>
        </p:txBody>
      </p:sp>
      <p:sp>
        <p:nvSpPr>
          <p:cNvPr id="2" name="Veri Yer Tutucusu 1">
            <a:extLst>
              <a:ext uri="{FF2B5EF4-FFF2-40B4-BE49-F238E27FC236}">
                <a16:creationId xmlns:a16="http://schemas.microsoft.com/office/drawing/2014/main" id="{18AA523B-8356-4E53-A01A-06FFEEFE8012}"/>
              </a:ext>
            </a:extLst>
          </p:cNvPr>
          <p:cNvSpPr>
            <a:spLocks noGrp="1"/>
          </p:cNvSpPr>
          <p:nvPr>
            <p:ph type="dt" sz="half" idx="10"/>
          </p:nvPr>
        </p:nvSpPr>
        <p:spPr/>
        <p:txBody>
          <a:bodyPr/>
          <a:lstStyle/>
          <a:p>
            <a:fld id="{822439AB-24A1-4B6C-B7E1-CF3C8517C9AC}" type="datetime1">
              <a:rPr lang="tr-TR" smtClean="0"/>
              <a:t>9.10.2023</a:t>
            </a:fld>
            <a:endParaRPr lang="tr-TR"/>
          </a:p>
        </p:txBody>
      </p:sp>
      <p:sp>
        <p:nvSpPr>
          <p:cNvPr id="4" name="Alt Bilgi Yer Tutucusu 3">
            <a:extLst>
              <a:ext uri="{FF2B5EF4-FFF2-40B4-BE49-F238E27FC236}">
                <a16:creationId xmlns:a16="http://schemas.microsoft.com/office/drawing/2014/main" id="{218C0080-FFFE-4228-A28F-0698B1E28C5B}"/>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34CE010A-B300-464A-8225-79E7031A1127}"/>
              </a:ext>
            </a:extLst>
          </p:cNvPr>
          <p:cNvSpPr>
            <a:spLocks noGrp="1"/>
          </p:cNvSpPr>
          <p:nvPr>
            <p:ph type="sldNum" sz="quarter" idx="12"/>
          </p:nvPr>
        </p:nvSpPr>
        <p:spPr/>
        <p:txBody>
          <a:bodyPr/>
          <a:lstStyle/>
          <a:p>
            <a:fld id="{EC2C8C54-226F-4EDD-BD38-71F56E42107F}" type="slidenum">
              <a:rPr lang="tr-TR" smtClean="0"/>
              <a:t>24</a:t>
            </a:fld>
            <a:endParaRPr lang="tr-TR"/>
          </a:p>
        </p:txBody>
      </p:sp>
    </p:spTree>
    <p:extLst>
      <p:ext uri="{BB962C8B-B14F-4D97-AF65-F5344CB8AC3E}">
        <p14:creationId xmlns:p14="http://schemas.microsoft.com/office/powerpoint/2010/main" val="3892793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29146" y="1667454"/>
            <a:ext cx="5257800" cy="521566"/>
          </a:xfrm>
        </p:spPr>
        <p:txBody>
          <a:bodyPr>
            <a:normAutofit fontScale="90000"/>
          </a:bodyPr>
          <a:lstStyle/>
          <a:p>
            <a:r>
              <a:rPr lang="tr-TR" b="1" dirty="0"/>
              <a:t>AFET YÖNETİMİ</a:t>
            </a:r>
          </a:p>
        </p:txBody>
      </p:sp>
      <p:sp>
        <p:nvSpPr>
          <p:cNvPr id="4" name="İçerik Yer Tutucusu 3"/>
          <p:cNvSpPr>
            <a:spLocks noGrp="1"/>
          </p:cNvSpPr>
          <p:nvPr>
            <p:ph idx="1"/>
          </p:nvPr>
        </p:nvSpPr>
        <p:spPr>
          <a:xfrm>
            <a:off x="727364" y="2290617"/>
            <a:ext cx="10203873" cy="2697019"/>
          </a:xfrm>
        </p:spPr>
        <p:txBody>
          <a:bodyPr>
            <a:noAutofit/>
          </a:bodyPr>
          <a:lstStyle/>
          <a:p>
            <a:pPr marL="0" indent="0" algn="just">
              <a:lnSpc>
                <a:spcPct val="150000"/>
              </a:lnSpc>
              <a:buNone/>
            </a:pPr>
            <a:r>
              <a:rPr lang="tr-TR" sz="2000" dirty="0"/>
              <a:t>Afetlerin ortaya çıkış şekillerinde, etkileri ve sürelerinde, kontrol altına alma yöntemlerinde zaman içinde değişim yaşanmıştır ve yaşanmaya devam edecektir. Bu farklılıklar ve değişimler afetlerle mücadele etme yöntemlerini, başa çıkma gayretlerini, müdahale şekillerini ve yönetim sistemlerini değiştirmiştir/dönüştürmüştür. Afetin iyi ve etkin bir şekilde yönetilmesi ile afet zararlarının azaltılabileceği yaklaşımının gelişmesi “afet yönetimi” kavramının ve biliminin doğmasına neden olmuştur. </a:t>
            </a:r>
          </a:p>
        </p:txBody>
      </p:sp>
      <p:sp>
        <p:nvSpPr>
          <p:cNvPr id="3" name="Veri Yer Tutucusu 2">
            <a:extLst>
              <a:ext uri="{FF2B5EF4-FFF2-40B4-BE49-F238E27FC236}">
                <a16:creationId xmlns:a16="http://schemas.microsoft.com/office/drawing/2014/main" id="{12508194-B916-4420-BCF3-42793994BF69}"/>
              </a:ext>
            </a:extLst>
          </p:cNvPr>
          <p:cNvSpPr>
            <a:spLocks noGrp="1"/>
          </p:cNvSpPr>
          <p:nvPr>
            <p:ph type="dt" sz="half" idx="10"/>
          </p:nvPr>
        </p:nvSpPr>
        <p:spPr/>
        <p:txBody>
          <a:bodyPr/>
          <a:lstStyle/>
          <a:p>
            <a:fld id="{F88A9B9F-CA20-45CF-AD02-3D68466297F6}" type="datetime1">
              <a:rPr lang="tr-TR" smtClean="0"/>
              <a:t>9.10.2023</a:t>
            </a:fld>
            <a:endParaRPr lang="tr-TR"/>
          </a:p>
        </p:txBody>
      </p:sp>
      <p:sp>
        <p:nvSpPr>
          <p:cNvPr id="5" name="Alt Bilgi Yer Tutucusu 4">
            <a:extLst>
              <a:ext uri="{FF2B5EF4-FFF2-40B4-BE49-F238E27FC236}">
                <a16:creationId xmlns:a16="http://schemas.microsoft.com/office/drawing/2014/main" id="{EAF46478-5EEF-44C4-8F6C-24446DE9877C}"/>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F285F564-9B7E-4ACF-AB31-BEE3B870D3AD}"/>
              </a:ext>
            </a:extLst>
          </p:cNvPr>
          <p:cNvSpPr>
            <a:spLocks noGrp="1"/>
          </p:cNvSpPr>
          <p:nvPr>
            <p:ph type="sldNum" sz="quarter" idx="12"/>
          </p:nvPr>
        </p:nvSpPr>
        <p:spPr/>
        <p:txBody>
          <a:bodyPr/>
          <a:lstStyle/>
          <a:p>
            <a:fld id="{EC2C8C54-226F-4EDD-BD38-71F56E42107F}" type="slidenum">
              <a:rPr lang="tr-TR" smtClean="0"/>
              <a:t>25</a:t>
            </a:fld>
            <a:endParaRPr lang="tr-TR"/>
          </a:p>
        </p:txBody>
      </p:sp>
    </p:spTree>
    <p:extLst>
      <p:ext uri="{BB962C8B-B14F-4D97-AF65-F5344CB8AC3E}">
        <p14:creationId xmlns:p14="http://schemas.microsoft.com/office/powerpoint/2010/main" val="771595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45" y="2005445"/>
            <a:ext cx="10695709" cy="2847109"/>
          </a:xfrm>
        </p:spPr>
        <p:txBody>
          <a:bodyPr>
            <a:noAutofit/>
          </a:bodyPr>
          <a:lstStyle/>
          <a:p>
            <a:pPr marL="0" indent="0" algn="just">
              <a:lnSpc>
                <a:spcPct val="150000"/>
              </a:lnSpc>
              <a:buNone/>
            </a:pPr>
            <a:r>
              <a:rPr lang="tr-TR" sz="2000" dirty="0"/>
              <a:t>Afet yönetimi konusunda yapılan çalışmaların artmasına rağmen ülkemizde afetler sonrasındaki olumsuz tablonun değişmemesi söz konusu çaba ve etkinliklerin yeterli düzeye ulaşamadığını göstermektedir. Bu nedenle afet tehlikesi yüksek bir coğrafyada yer alan ülkemizde afet zararlarının en az düzeye indirilmesi için temel yaklaşım ve politikaların bütünlük içinde ortaya konulmasına ve afet yönetimi bilimi alanında yetişmiş insan gücüne ihtiyaç duyulmaktadır.</a:t>
            </a:r>
          </a:p>
        </p:txBody>
      </p:sp>
      <p:sp>
        <p:nvSpPr>
          <p:cNvPr id="2" name="Veri Yer Tutucusu 1">
            <a:extLst>
              <a:ext uri="{FF2B5EF4-FFF2-40B4-BE49-F238E27FC236}">
                <a16:creationId xmlns:a16="http://schemas.microsoft.com/office/drawing/2014/main" id="{769135B0-3FF2-4611-8C8B-38B269737102}"/>
              </a:ext>
            </a:extLst>
          </p:cNvPr>
          <p:cNvSpPr>
            <a:spLocks noGrp="1"/>
          </p:cNvSpPr>
          <p:nvPr>
            <p:ph type="dt" sz="half" idx="10"/>
          </p:nvPr>
        </p:nvSpPr>
        <p:spPr/>
        <p:txBody>
          <a:bodyPr/>
          <a:lstStyle/>
          <a:p>
            <a:fld id="{55D4F55E-8369-4B3A-B0D6-41167EA608D0}" type="datetime1">
              <a:rPr lang="tr-TR" smtClean="0"/>
              <a:t>9.10.2023</a:t>
            </a:fld>
            <a:endParaRPr lang="tr-TR"/>
          </a:p>
        </p:txBody>
      </p:sp>
      <p:sp>
        <p:nvSpPr>
          <p:cNvPr id="4" name="Alt Bilgi Yer Tutucusu 3">
            <a:extLst>
              <a:ext uri="{FF2B5EF4-FFF2-40B4-BE49-F238E27FC236}">
                <a16:creationId xmlns:a16="http://schemas.microsoft.com/office/drawing/2014/main" id="{A22309F4-DD37-4A23-ACC7-758AA571558C}"/>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D7E3FF2-13D7-4C1F-85C1-741F59CEB156}"/>
              </a:ext>
            </a:extLst>
          </p:cNvPr>
          <p:cNvSpPr>
            <a:spLocks noGrp="1"/>
          </p:cNvSpPr>
          <p:nvPr>
            <p:ph type="sldNum" sz="quarter" idx="12"/>
          </p:nvPr>
        </p:nvSpPr>
        <p:spPr/>
        <p:txBody>
          <a:bodyPr/>
          <a:lstStyle/>
          <a:p>
            <a:fld id="{EC2C8C54-226F-4EDD-BD38-71F56E42107F}" type="slidenum">
              <a:rPr lang="tr-TR" smtClean="0"/>
              <a:t>26</a:t>
            </a:fld>
            <a:endParaRPr lang="tr-TR"/>
          </a:p>
        </p:txBody>
      </p:sp>
    </p:spTree>
    <p:extLst>
      <p:ext uri="{BB962C8B-B14F-4D97-AF65-F5344CB8AC3E}">
        <p14:creationId xmlns:p14="http://schemas.microsoft.com/office/powerpoint/2010/main" val="2363669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0899" y="2193203"/>
            <a:ext cx="10490201" cy="2471594"/>
          </a:xfrm>
        </p:spPr>
        <p:txBody>
          <a:bodyPr>
            <a:noAutofit/>
          </a:bodyPr>
          <a:lstStyle/>
          <a:p>
            <a:pPr marL="0" indent="0" algn="just">
              <a:lnSpc>
                <a:spcPct val="150000"/>
              </a:lnSpc>
              <a:buNone/>
            </a:pPr>
            <a:r>
              <a:rPr lang="tr-TR" sz="2000" dirty="0"/>
              <a:t>Afet yönetimi sadece insanları enkaz altından kurtarmak, yaralıları hastaneye yetiştirmek, su, yemek, giyecek dağıtmak, yangını söndürmek ve benzeri müdahale çalışmalarını sevk ve idare etmek değildir. Aksine afet yönetimi önceliği (müdahale çalışmalarına duyulabilecek ihtiyacı minimize edebilmek için) insanları tehlikelerden korumak ve mevcut riskleri afetler olmadan önce azaltmaya yöneliktir.</a:t>
            </a:r>
          </a:p>
        </p:txBody>
      </p:sp>
      <p:sp>
        <p:nvSpPr>
          <p:cNvPr id="2" name="Veri Yer Tutucusu 1">
            <a:extLst>
              <a:ext uri="{FF2B5EF4-FFF2-40B4-BE49-F238E27FC236}">
                <a16:creationId xmlns:a16="http://schemas.microsoft.com/office/drawing/2014/main" id="{D8CFE069-6D1C-439B-97F2-343BC9EABA42}"/>
              </a:ext>
            </a:extLst>
          </p:cNvPr>
          <p:cNvSpPr>
            <a:spLocks noGrp="1"/>
          </p:cNvSpPr>
          <p:nvPr>
            <p:ph type="dt" sz="half" idx="10"/>
          </p:nvPr>
        </p:nvSpPr>
        <p:spPr/>
        <p:txBody>
          <a:bodyPr/>
          <a:lstStyle/>
          <a:p>
            <a:fld id="{0A08176B-08AA-4F25-9BF5-CC51008E6BAE}" type="datetime1">
              <a:rPr lang="tr-TR" smtClean="0"/>
              <a:t>9.10.2023</a:t>
            </a:fld>
            <a:endParaRPr lang="tr-TR"/>
          </a:p>
        </p:txBody>
      </p:sp>
      <p:sp>
        <p:nvSpPr>
          <p:cNvPr id="4" name="Alt Bilgi Yer Tutucusu 3">
            <a:extLst>
              <a:ext uri="{FF2B5EF4-FFF2-40B4-BE49-F238E27FC236}">
                <a16:creationId xmlns:a16="http://schemas.microsoft.com/office/drawing/2014/main" id="{5D4B0934-C268-4A04-9053-1C605CDB8D24}"/>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28AD855-985F-4F49-8766-AAA38E15E879}"/>
              </a:ext>
            </a:extLst>
          </p:cNvPr>
          <p:cNvSpPr>
            <a:spLocks noGrp="1"/>
          </p:cNvSpPr>
          <p:nvPr>
            <p:ph type="sldNum" sz="quarter" idx="12"/>
          </p:nvPr>
        </p:nvSpPr>
        <p:spPr/>
        <p:txBody>
          <a:bodyPr/>
          <a:lstStyle/>
          <a:p>
            <a:fld id="{EC2C8C54-226F-4EDD-BD38-71F56E42107F}" type="slidenum">
              <a:rPr lang="tr-TR" smtClean="0"/>
              <a:t>27</a:t>
            </a:fld>
            <a:endParaRPr lang="tr-TR"/>
          </a:p>
        </p:txBody>
      </p:sp>
    </p:spTree>
    <p:extLst>
      <p:ext uri="{BB962C8B-B14F-4D97-AF65-F5344CB8AC3E}">
        <p14:creationId xmlns:p14="http://schemas.microsoft.com/office/powerpoint/2010/main" val="7846131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3045" y="2015836"/>
            <a:ext cx="11025909" cy="2826327"/>
          </a:xfrm>
        </p:spPr>
        <p:txBody>
          <a:bodyPr>
            <a:noAutofit/>
          </a:bodyPr>
          <a:lstStyle/>
          <a:p>
            <a:pPr marL="0" indent="0" algn="just">
              <a:lnSpc>
                <a:spcPct val="150000"/>
              </a:lnSpc>
              <a:buNone/>
            </a:pPr>
            <a:r>
              <a:rPr lang="tr-TR" sz="2000" dirty="0"/>
              <a:t>Afet yönetimi, afetlerin önlenmesi ve zararlarının azaltılması, afet sonucu doğuran olaylara zamanında, hızlı ve etkili olarak müdahale edilmesi ve afetten etkilenen topluluklar için daha güvenli ve gelişmiş yeni bir yaşam çevresi oluşturulabilmesi ve etkin olarak uygulanabilmesi için toplumun tüm kurum ve kuruluşlarıyla, imkân ve kaynaklarının belirlenen stratejik hedefler ve öncelikler doğrultusunda kullanılmasını gerektiren, çok yönlü, çok disiplinli ve çok aktörlü, dinamik ve karmaşık bir yönetim sürecidir.</a:t>
            </a:r>
          </a:p>
        </p:txBody>
      </p:sp>
      <p:sp>
        <p:nvSpPr>
          <p:cNvPr id="2" name="Veri Yer Tutucusu 1">
            <a:extLst>
              <a:ext uri="{FF2B5EF4-FFF2-40B4-BE49-F238E27FC236}">
                <a16:creationId xmlns:a16="http://schemas.microsoft.com/office/drawing/2014/main" id="{52B84EED-E948-4705-9EED-F93A8703156C}"/>
              </a:ext>
            </a:extLst>
          </p:cNvPr>
          <p:cNvSpPr>
            <a:spLocks noGrp="1"/>
          </p:cNvSpPr>
          <p:nvPr>
            <p:ph type="dt" sz="half" idx="10"/>
          </p:nvPr>
        </p:nvSpPr>
        <p:spPr/>
        <p:txBody>
          <a:bodyPr/>
          <a:lstStyle/>
          <a:p>
            <a:fld id="{A3A21DB0-9657-4AC0-99F8-9D806DC5D01C}" type="datetime1">
              <a:rPr lang="tr-TR" smtClean="0"/>
              <a:t>9.10.2023</a:t>
            </a:fld>
            <a:endParaRPr lang="tr-TR"/>
          </a:p>
        </p:txBody>
      </p:sp>
      <p:sp>
        <p:nvSpPr>
          <p:cNvPr id="4" name="Alt Bilgi Yer Tutucusu 3">
            <a:extLst>
              <a:ext uri="{FF2B5EF4-FFF2-40B4-BE49-F238E27FC236}">
                <a16:creationId xmlns:a16="http://schemas.microsoft.com/office/drawing/2014/main" id="{FAE81371-DCF8-40F7-A78F-2DD41060B977}"/>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0E424EE-505B-4DED-B386-F19353ECF9AC}"/>
              </a:ext>
            </a:extLst>
          </p:cNvPr>
          <p:cNvSpPr>
            <a:spLocks noGrp="1"/>
          </p:cNvSpPr>
          <p:nvPr>
            <p:ph type="sldNum" sz="quarter" idx="12"/>
          </p:nvPr>
        </p:nvSpPr>
        <p:spPr/>
        <p:txBody>
          <a:bodyPr/>
          <a:lstStyle/>
          <a:p>
            <a:fld id="{EC2C8C54-226F-4EDD-BD38-71F56E42107F}" type="slidenum">
              <a:rPr lang="tr-TR" smtClean="0"/>
              <a:t>28</a:t>
            </a:fld>
            <a:endParaRPr lang="tr-TR"/>
          </a:p>
        </p:txBody>
      </p:sp>
    </p:spTree>
    <p:extLst>
      <p:ext uri="{BB962C8B-B14F-4D97-AF65-F5344CB8AC3E}">
        <p14:creationId xmlns:p14="http://schemas.microsoft.com/office/powerpoint/2010/main" val="2990493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0382" y="2242127"/>
            <a:ext cx="10931235" cy="2373746"/>
          </a:xfrm>
        </p:spPr>
        <p:txBody>
          <a:bodyPr>
            <a:noAutofit/>
          </a:bodyPr>
          <a:lstStyle/>
          <a:p>
            <a:pPr marL="0" indent="0" algn="just">
              <a:lnSpc>
                <a:spcPct val="150000"/>
              </a:lnSpc>
              <a:buNone/>
            </a:pPr>
            <a:r>
              <a:rPr lang="tr-TR" sz="2000" dirty="0"/>
              <a:t>Tanımdan da anlaşıldığı gibi afet yönetimi, afetlerin önlenmesi, zararlarının azaltılabilmesi ve toplumların afetlerle baş edebilme kapasitesinin arttırılmasını amaçlayan top yekûn bir uğraştır ve bu uğraş içerisinde en sade vatandaştan, en yetkili makamlara kadar herkese rol, görev ve sorumluluk düşmektedir. Afet yönetimi zarar azaltma, hazırlık, müdahale ve iyileştirme olmak üzere birbirini bütünleyen dört aşamaya (evreye) ayrılmaktadır. </a:t>
            </a:r>
          </a:p>
        </p:txBody>
      </p:sp>
      <p:sp>
        <p:nvSpPr>
          <p:cNvPr id="2" name="Veri Yer Tutucusu 1">
            <a:extLst>
              <a:ext uri="{FF2B5EF4-FFF2-40B4-BE49-F238E27FC236}">
                <a16:creationId xmlns:a16="http://schemas.microsoft.com/office/drawing/2014/main" id="{665C2EDA-F783-4D80-B4EA-DDCE5C9E96D4}"/>
              </a:ext>
            </a:extLst>
          </p:cNvPr>
          <p:cNvSpPr>
            <a:spLocks noGrp="1"/>
          </p:cNvSpPr>
          <p:nvPr>
            <p:ph type="dt" sz="half" idx="10"/>
          </p:nvPr>
        </p:nvSpPr>
        <p:spPr/>
        <p:txBody>
          <a:bodyPr/>
          <a:lstStyle/>
          <a:p>
            <a:fld id="{E764C5B5-787A-452E-BCFC-C0B92D95EFF1}" type="datetime1">
              <a:rPr lang="tr-TR" smtClean="0"/>
              <a:t>9.10.2023</a:t>
            </a:fld>
            <a:endParaRPr lang="tr-TR"/>
          </a:p>
        </p:txBody>
      </p:sp>
      <p:sp>
        <p:nvSpPr>
          <p:cNvPr id="4" name="Alt Bilgi Yer Tutucusu 3">
            <a:extLst>
              <a:ext uri="{FF2B5EF4-FFF2-40B4-BE49-F238E27FC236}">
                <a16:creationId xmlns:a16="http://schemas.microsoft.com/office/drawing/2014/main" id="{A95E05F9-385A-4947-8BD7-35D296C8F19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E29D8CF5-5E02-473E-9981-2CD1E2C76B9D}"/>
              </a:ext>
            </a:extLst>
          </p:cNvPr>
          <p:cNvSpPr>
            <a:spLocks noGrp="1"/>
          </p:cNvSpPr>
          <p:nvPr>
            <p:ph type="sldNum" sz="quarter" idx="12"/>
          </p:nvPr>
        </p:nvSpPr>
        <p:spPr/>
        <p:txBody>
          <a:bodyPr/>
          <a:lstStyle/>
          <a:p>
            <a:fld id="{EC2C8C54-226F-4EDD-BD38-71F56E42107F}" type="slidenum">
              <a:rPr lang="tr-TR" smtClean="0"/>
              <a:t>29</a:t>
            </a:fld>
            <a:endParaRPr lang="tr-TR"/>
          </a:p>
        </p:txBody>
      </p:sp>
    </p:spTree>
    <p:extLst>
      <p:ext uri="{BB962C8B-B14F-4D97-AF65-F5344CB8AC3E}">
        <p14:creationId xmlns:p14="http://schemas.microsoft.com/office/powerpoint/2010/main" val="178408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2728" y="1911927"/>
            <a:ext cx="10875818" cy="4073237"/>
          </a:xfrm>
        </p:spPr>
        <p:txBody>
          <a:bodyPr>
            <a:noAutofit/>
          </a:bodyPr>
          <a:lstStyle/>
          <a:p>
            <a:pPr marL="0" indent="0" algn="just">
              <a:lnSpc>
                <a:spcPct val="150000"/>
              </a:lnSpc>
              <a:buNone/>
            </a:pPr>
            <a:r>
              <a:rPr lang="tr-TR" sz="2000" dirty="0"/>
              <a:t>Olası bir afetten, afete maruz kalanların etkilenmemesi veya en az şekilde etkilenmesi için mutlaka afet yönetiminin etkin bir şekilde yapılması ve uygulanması gerekmektedir. Afet yönetimi çalışmalarının da mutlaka ama mutlaka afet yönetiminin zarar azaltma, hazırlık, müdahale ve iyileştirme aşamalarını kapsayacak şekilde, risk azaltma odaklı yapılması gerekir. Bu bölüm kapsamında temel tanım ve kavramlar, afet yönetimi, afet yönetiminin aşamaları, afet yönetimi döngüsü gibi konularda bilgiler verilmeye çalışılacaktır.</a:t>
            </a:r>
          </a:p>
        </p:txBody>
      </p:sp>
      <p:sp>
        <p:nvSpPr>
          <p:cNvPr id="2" name="Veri Yer Tutucusu 1">
            <a:extLst>
              <a:ext uri="{FF2B5EF4-FFF2-40B4-BE49-F238E27FC236}">
                <a16:creationId xmlns:a16="http://schemas.microsoft.com/office/drawing/2014/main" id="{3DFB4541-3CDC-440A-9136-DF8D24E31ACE}"/>
              </a:ext>
            </a:extLst>
          </p:cNvPr>
          <p:cNvSpPr>
            <a:spLocks noGrp="1"/>
          </p:cNvSpPr>
          <p:nvPr>
            <p:ph type="dt" sz="half" idx="10"/>
          </p:nvPr>
        </p:nvSpPr>
        <p:spPr/>
        <p:txBody>
          <a:bodyPr/>
          <a:lstStyle/>
          <a:p>
            <a:fld id="{7D838910-EC69-46EE-A563-2EFB5E948743}" type="datetime1">
              <a:rPr lang="tr-TR" smtClean="0"/>
              <a:t>9.10.2023</a:t>
            </a:fld>
            <a:endParaRPr lang="tr-TR"/>
          </a:p>
        </p:txBody>
      </p:sp>
      <p:sp>
        <p:nvSpPr>
          <p:cNvPr id="4" name="Alt Bilgi Yer Tutucusu 3">
            <a:extLst>
              <a:ext uri="{FF2B5EF4-FFF2-40B4-BE49-F238E27FC236}">
                <a16:creationId xmlns:a16="http://schemas.microsoft.com/office/drawing/2014/main" id="{7108E906-CC6A-4305-9DE9-024BE0E3DCC4}"/>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25F62E15-BCFF-4342-AAE1-0A91A6984F47}"/>
              </a:ext>
            </a:extLst>
          </p:cNvPr>
          <p:cNvSpPr>
            <a:spLocks noGrp="1"/>
          </p:cNvSpPr>
          <p:nvPr>
            <p:ph type="sldNum" sz="quarter" idx="12"/>
          </p:nvPr>
        </p:nvSpPr>
        <p:spPr/>
        <p:txBody>
          <a:bodyPr/>
          <a:lstStyle/>
          <a:p>
            <a:fld id="{EC2C8C54-226F-4EDD-BD38-71F56E42107F}" type="slidenum">
              <a:rPr lang="tr-TR" smtClean="0"/>
              <a:t>3</a:t>
            </a:fld>
            <a:endParaRPr lang="tr-TR"/>
          </a:p>
        </p:txBody>
      </p:sp>
    </p:spTree>
    <p:extLst>
      <p:ext uri="{BB962C8B-B14F-4D97-AF65-F5344CB8AC3E}">
        <p14:creationId xmlns:p14="http://schemas.microsoft.com/office/powerpoint/2010/main" val="8185787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8000" y="2156690"/>
            <a:ext cx="11176000" cy="2544619"/>
          </a:xfrm>
        </p:spPr>
        <p:txBody>
          <a:bodyPr>
            <a:noAutofit/>
          </a:bodyPr>
          <a:lstStyle/>
          <a:p>
            <a:pPr marL="0" indent="0" algn="just">
              <a:lnSpc>
                <a:spcPct val="150000"/>
              </a:lnSpc>
              <a:buNone/>
            </a:pPr>
            <a:r>
              <a:rPr lang="tr-TR" sz="2000" dirty="0"/>
              <a:t>Kısaca “Afet Yönetimi” kavramı, her türlü tehlikeye karşı hazırlıklı olma, zarar/risk azaltma, müdahale etme ve iyileştirme amacıyla mevcut kaynakları organize eden analiz, planlama, karar alma ve değerlendirme süreçlerinin tümüdür.</a:t>
            </a:r>
          </a:p>
          <a:p>
            <a:pPr marL="0" indent="0" algn="just">
              <a:lnSpc>
                <a:spcPct val="150000"/>
              </a:lnSpc>
              <a:buNone/>
            </a:pPr>
            <a:r>
              <a:rPr lang="tr-TR" sz="2000" dirty="0"/>
              <a:t>Afet yönetiminin, Zarar Azaltma ve Hazırlık Aşamaları RİSK YÖNETİMİ, Müdahale ve İyileştirme aşamaları KRİZ YÖNETİMİ şeklinde de isimlendirilmektedir. </a:t>
            </a:r>
          </a:p>
        </p:txBody>
      </p:sp>
      <p:sp>
        <p:nvSpPr>
          <p:cNvPr id="2" name="Veri Yer Tutucusu 1">
            <a:extLst>
              <a:ext uri="{FF2B5EF4-FFF2-40B4-BE49-F238E27FC236}">
                <a16:creationId xmlns:a16="http://schemas.microsoft.com/office/drawing/2014/main" id="{359F4530-3C08-419E-A647-274E4FAACEC4}"/>
              </a:ext>
            </a:extLst>
          </p:cNvPr>
          <p:cNvSpPr>
            <a:spLocks noGrp="1"/>
          </p:cNvSpPr>
          <p:nvPr>
            <p:ph type="dt" sz="half" idx="10"/>
          </p:nvPr>
        </p:nvSpPr>
        <p:spPr/>
        <p:txBody>
          <a:bodyPr/>
          <a:lstStyle/>
          <a:p>
            <a:fld id="{CDD72F3C-9EC8-442A-A633-5025AE318F17}" type="datetime1">
              <a:rPr lang="tr-TR" smtClean="0"/>
              <a:t>9.10.2023</a:t>
            </a:fld>
            <a:endParaRPr lang="tr-TR"/>
          </a:p>
        </p:txBody>
      </p:sp>
      <p:sp>
        <p:nvSpPr>
          <p:cNvPr id="4" name="Alt Bilgi Yer Tutucusu 3">
            <a:extLst>
              <a:ext uri="{FF2B5EF4-FFF2-40B4-BE49-F238E27FC236}">
                <a16:creationId xmlns:a16="http://schemas.microsoft.com/office/drawing/2014/main" id="{DD5E603E-FDCD-47C6-86A0-30B7B793128D}"/>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191DE57C-F7B5-4F15-8BB2-DCB43CE0A49E}"/>
              </a:ext>
            </a:extLst>
          </p:cNvPr>
          <p:cNvSpPr>
            <a:spLocks noGrp="1"/>
          </p:cNvSpPr>
          <p:nvPr>
            <p:ph type="sldNum" sz="quarter" idx="12"/>
          </p:nvPr>
        </p:nvSpPr>
        <p:spPr/>
        <p:txBody>
          <a:bodyPr/>
          <a:lstStyle/>
          <a:p>
            <a:fld id="{EC2C8C54-226F-4EDD-BD38-71F56E42107F}" type="slidenum">
              <a:rPr lang="tr-TR" smtClean="0"/>
              <a:t>30</a:t>
            </a:fld>
            <a:endParaRPr lang="tr-TR"/>
          </a:p>
        </p:txBody>
      </p:sp>
    </p:spTree>
    <p:extLst>
      <p:ext uri="{BB962C8B-B14F-4D97-AF65-F5344CB8AC3E}">
        <p14:creationId xmlns:p14="http://schemas.microsoft.com/office/powerpoint/2010/main" val="12218554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3597564" y="1634733"/>
            <a:ext cx="4996872" cy="3339151"/>
          </a:xfrm>
          <a:prstGeom prst="rect">
            <a:avLst/>
          </a:prstGeom>
        </p:spPr>
      </p:pic>
      <p:sp>
        <p:nvSpPr>
          <p:cNvPr id="3" name="Dikdörtgen 2"/>
          <p:cNvSpPr/>
          <p:nvPr/>
        </p:nvSpPr>
        <p:spPr>
          <a:xfrm>
            <a:off x="3541941" y="5327111"/>
            <a:ext cx="5532990" cy="369332"/>
          </a:xfrm>
          <a:prstGeom prst="rect">
            <a:avLst/>
          </a:prstGeom>
        </p:spPr>
        <p:txBody>
          <a:bodyPr wrap="none">
            <a:spAutoFit/>
          </a:bodyPr>
          <a:lstStyle/>
          <a:p>
            <a:r>
              <a:rPr lang="tr-TR" dirty="0"/>
              <a:t>Afet Yönetiminin Risk Yönetimi ve Kriz Yönetimi aşamaları</a:t>
            </a:r>
          </a:p>
        </p:txBody>
      </p:sp>
      <p:sp>
        <p:nvSpPr>
          <p:cNvPr id="4" name="Veri Yer Tutucusu 3">
            <a:extLst>
              <a:ext uri="{FF2B5EF4-FFF2-40B4-BE49-F238E27FC236}">
                <a16:creationId xmlns:a16="http://schemas.microsoft.com/office/drawing/2014/main" id="{D8EBBEC1-CA8A-4113-A0D7-9E6BA5308822}"/>
              </a:ext>
            </a:extLst>
          </p:cNvPr>
          <p:cNvSpPr>
            <a:spLocks noGrp="1"/>
          </p:cNvSpPr>
          <p:nvPr>
            <p:ph type="dt" sz="half" idx="10"/>
          </p:nvPr>
        </p:nvSpPr>
        <p:spPr/>
        <p:txBody>
          <a:bodyPr/>
          <a:lstStyle/>
          <a:p>
            <a:fld id="{46193D31-4F75-45CA-BBC7-2A410B6392A4}" type="datetime1">
              <a:rPr lang="tr-TR" smtClean="0"/>
              <a:t>9.10.2023</a:t>
            </a:fld>
            <a:endParaRPr lang="tr-TR"/>
          </a:p>
        </p:txBody>
      </p:sp>
      <p:sp>
        <p:nvSpPr>
          <p:cNvPr id="5" name="Alt Bilgi Yer Tutucusu 4">
            <a:extLst>
              <a:ext uri="{FF2B5EF4-FFF2-40B4-BE49-F238E27FC236}">
                <a16:creationId xmlns:a16="http://schemas.microsoft.com/office/drawing/2014/main" id="{E5C01152-2EDD-4F89-A201-8A8DA66A1405}"/>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FDC3073A-B9A5-493E-9BAD-67997DFC2532}"/>
              </a:ext>
            </a:extLst>
          </p:cNvPr>
          <p:cNvSpPr>
            <a:spLocks noGrp="1"/>
          </p:cNvSpPr>
          <p:nvPr>
            <p:ph type="sldNum" sz="quarter" idx="12"/>
          </p:nvPr>
        </p:nvSpPr>
        <p:spPr/>
        <p:txBody>
          <a:bodyPr/>
          <a:lstStyle/>
          <a:p>
            <a:fld id="{EC2C8C54-226F-4EDD-BD38-71F56E42107F}" type="slidenum">
              <a:rPr lang="tr-TR" smtClean="0"/>
              <a:t>31</a:t>
            </a:fld>
            <a:endParaRPr lang="tr-TR"/>
          </a:p>
        </p:txBody>
      </p:sp>
    </p:spTree>
    <p:extLst>
      <p:ext uri="{BB962C8B-B14F-4D97-AF65-F5344CB8AC3E}">
        <p14:creationId xmlns:p14="http://schemas.microsoft.com/office/powerpoint/2010/main" val="12938249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6281" y="2429885"/>
            <a:ext cx="10499437" cy="1998229"/>
          </a:xfrm>
        </p:spPr>
        <p:txBody>
          <a:bodyPr>
            <a:noAutofit/>
          </a:bodyPr>
          <a:lstStyle/>
          <a:p>
            <a:pPr marL="0" indent="0" algn="just">
              <a:lnSpc>
                <a:spcPct val="150000"/>
              </a:lnSpc>
              <a:buNone/>
            </a:pPr>
            <a:r>
              <a:rPr lang="tr-TR" sz="2000" dirty="0"/>
              <a:t>Afet yönetimi, günümüzde afet yönetiminin tüm aşamalarını (evrelerini), tüm afet tehlikelerini, tüm kurumlar ve kaynakların harekete geçirilmesini, toplumun süreçlere aktif katılımını vurgulamak amacıyla, modern afet yönetimi, bütünleşik afet yönetimi ve toplum tabanlı afet yönetimi gibi farklı isimler altında da </a:t>
            </a:r>
            <a:r>
              <a:rPr lang="tr-TR" sz="2000" dirty="0" err="1"/>
              <a:t>tariflenmektedir</a:t>
            </a:r>
            <a:r>
              <a:rPr lang="tr-TR" sz="2000" dirty="0"/>
              <a:t>.</a:t>
            </a:r>
          </a:p>
        </p:txBody>
      </p:sp>
      <p:sp>
        <p:nvSpPr>
          <p:cNvPr id="2" name="Veri Yer Tutucusu 1">
            <a:extLst>
              <a:ext uri="{FF2B5EF4-FFF2-40B4-BE49-F238E27FC236}">
                <a16:creationId xmlns:a16="http://schemas.microsoft.com/office/drawing/2014/main" id="{D7EB223C-0D29-4452-992C-5B2C214AA542}"/>
              </a:ext>
            </a:extLst>
          </p:cNvPr>
          <p:cNvSpPr>
            <a:spLocks noGrp="1"/>
          </p:cNvSpPr>
          <p:nvPr>
            <p:ph type="dt" sz="half" idx="10"/>
          </p:nvPr>
        </p:nvSpPr>
        <p:spPr/>
        <p:txBody>
          <a:bodyPr/>
          <a:lstStyle/>
          <a:p>
            <a:fld id="{12DDACBD-3367-45F7-97C8-45E61FC717FA}" type="datetime1">
              <a:rPr lang="tr-TR" smtClean="0"/>
              <a:t>9.10.2023</a:t>
            </a:fld>
            <a:endParaRPr lang="tr-TR"/>
          </a:p>
        </p:txBody>
      </p:sp>
      <p:sp>
        <p:nvSpPr>
          <p:cNvPr id="4" name="Alt Bilgi Yer Tutucusu 3">
            <a:extLst>
              <a:ext uri="{FF2B5EF4-FFF2-40B4-BE49-F238E27FC236}">
                <a16:creationId xmlns:a16="http://schemas.microsoft.com/office/drawing/2014/main" id="{7618884A-257B-4074-BBFE-81D310897BE5}"/>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0BC41762-E494-42A9-AE36-42CF2D5B4708}"/>
              </a:ext>
            </a:extLst>
          </p:cNvPr>
          <p:cNvSpPr>
            <a:spLocks noGrp="1"/>
          </p:cNvSpPr>
          <p:nvPr>
            <p:ph type="sldNum" sz="quarter" idx="12"/>
          </p:nvPr>
        </p:nvSpPr>
        <p:spPr/>
        <p:txBody>
          <a:bodyPr/>
          <a:lstStyle/>
          <a:p>
            <a:fld id="{EC2C8C54-226F-4EDD-BD38-71F56E42107F}" type="slidenum">
              <a:rPr lang="tr-TR" smtClean="0"/>
              <a:t>32</a:t>
            </a:fld>
            <a:endParaRPr lang="tr-TR"/>
          </a:p>
        </p:txBody>
      </p:sp>
    </p:spTree>
    <p:extLst>
      <p:ext uri="{BB962C8B-B14F-4D97-AF65-F5344CB8AC3E}">
        <p14:creationId xmlns:p14="http://schemas.microsoft.com/office/powerpoint/2010/main" val="40569413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9336" y="2436812"/>
            <a:ext cx="10573327" cy="1984375"/>
          </a:xfrm>
        </p:spPr>
        <p:txBody>
          <a:bodyPr>
            <a:noAutofit/>
          </a:bodyPr>
          <a:lstStyle/>
          <a:p>
            <a:pPr marL="0" indent="0" algn="just">
              <a:lnSpc>
                <a:spcPct val="150000"/>
              </a:lnSpc>
              <a:buNone/>
            </a:pPr>
            <a:r>
              <a:rPr lang="tr-TR" sz="2000" dirty="0"/>
              <a:t>Afet yönetiminin, zarar azaltma, hazırlık, müdahale ve iyileştirme aşamaları süreklidir ve bir önceki aşamada yapılanların başarısı bir sonraki aşamada yapılacak faaliyetlerin başarısını etkiler. Bu süreç bir çember şeklinde gösterildiği için “afet yönetim döngüsü veya zinciri” şeklinde isimlendirilir.</a:t>
            </a:r>
          </a:p>
        </p:txBody>
      </p:sp>
      <p:sp>
        <p:nvSpPr>
          <p:cNvPr id="2" name="Veri Yer Tutucusu 1">
            <a:extLst>
              <a:ext uri="{FF2B5EF4-FFF2-40B4-BE49-F238E27FC236}">
                <a16:creationId xmlns:a16="http://schemas.microsoft.com/office/drawing/2014/main" id="{ED8A72CA-012D-4C1A-8F27-C3DDBFA2A482}"/>
              </a:ext>
            </a:extLst>
          </p:cNvPr>
          <p:cNvSpPr>
            <a:spLocks noGrp="1"/>
          </p:cNvSpPr>
          <p:nvPr>
            <p:ph type="dt" sz="half" idx="10"/>
          </p:nvPr>
        </p:nvSpPr>
        <p:spPr/>
        <p:txBody>
          <a:bodyPr/>
          <a:lstStyle/>
          <a:p>
            <a:fld id="{163F1135-2C81-4861-A2DC-C767CC25C11D}" type="datetime1">
              <a:rPr lang="tr-TR" smtClean="0"/>
              <a:t>9.10.2023</a:t>
            </a:fld>
            <a:endParaRPr lang="tr-TR"/>
          </a:p>
        </p:txBody>
      </p:sp>
      <p:sp>
        <p:nvSpPr>
          <p:cNvPr id="4" name="Alt Bilgi Yer Tutucusu 3">
            <a:extLst>
              <a:ext uri="{FF2B5EF4-FFF2-40B4-BE49-F238E27FC236}">
                <a16:creationId xmlns:a16="http://schemas.microsoft.com/office/drawing/2014/main" id="{61593BA3-6017-4846-9BBF-7007B77D09C2}"/>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E5B9774A-711C-4BEF-AC65-111F940DB159}"/>
              </a:ext>
            </a:extLst>
          </p:cNvPr>
          <p:cNvSpPr>
            <a:spLocks noGrp="1"/>
          </p:cNvSpPr>
          <p:nvPr>
            <p:ph type="sldNum" sz="quarter" idx="12"/>
          </p:nvPr>
        </p:nvSpPr>
        <p:spPr/>
        <p:txBody>
          <a:bodyPr/>
          <a:lstStyle/>
          <a:p>
            <a:fld id="{EC2C8C54-226F-4EDD-BD38-71F56E42107F}" type="slidenum">
              <a:rPr lang="tr-TR" smtClean="0"/>
              <a:t>33</a:t>
            </a:fld>
            <a:endParaRPr lang="tr-TR"/>
          </a:p>
        </p:txBody>
      </p:sp>
    </p:spTree>
    <p:extLst>
      <p:ext uri="{BB962C8B-B14F-4D97-AF65-F5344CB8AC3E}">
        <p14:creationId xmlns:p14="http://schemas.microsoft.com/office/powerpoint/2010/main" val="35985295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4236" y="1476230"/>
            <a:ext cx="10813473" cy="3414425"/>
          </a:xfrm>
        </p:spPr>
        <p:txBody>
          <a:bodyPr>
            <a:noAutofit/>
          </a:bodyPr>
          <a:lstStyle/>
          <a:p>
            <a:pPr marL="0" indent="0" algn="just">
              <a:buNone/>
            </a:pPr>
            <a:r>
              <a:rPr lang="tr-TR" sz="2000" dirty="0"/>
              <a:t>Afet Yönetimi Döngüsü aşağıdaki anlamlara gelir;</a:t>
            </a:r>
          </a:p>
          <a:p>
            <a:pPr marL="0" indent="0" algn="just">
              <a:buNone/>
            </a:pPr>
            <a:r>
              <a:rPr lang="tr-TR" sz="2000" dirty="0"/>
              <a:t>•Her	aşamada	yapılan	faaliyetlerin,	bir sonraki evrede yapılması gereken faaliyetlerin başarısını doğrudan etkileyeceğini anlatır.</a:t>
            </a:r>
          </a:p>
          <a:p>
            <a:pPr marL="0" indent="0" algn="just">
              <a:buNone/>
            </a:pPr>
            <a:r>
              <a:rPr lang="tr-TR" sz="2000" dirty="0"/>
              <a:t> •Bu	nedenle	de	afet	yönetimi	sistemi,	kapsamlı, entegre veya bütünleşik afet yönetimi olarak ta adlandırılır. </a:t>
            </a:r>
          </a:p>
          <a:p>
            <a:pPr marL="0" indent="0" algn="just">
              <a:buNone/>
            </a:pPr>
            <a:r>
              <a:rPr lang="tr-TR" sz="2000" dirty="0"/>
              <a:t>•Sistemin	temelinde	tüm	tehlike	ve	riskleri dikkate alan zarar azaltma ve hazırlık faaliyetlerinin olaylar olmadan önce, kapsamlı ve birbirleri ile entegre olmuş bir şekilde yürütülmesi yatmaktadır. </a:t>
            </a:r>
          </a:p>
          <a:p>
            <a:pPr marL="0" indent="0" algn="just">
              <a:buNone/>
            </a:pPr>
            <a:r>
              <a:rPr lang="tr-TR" sz="2000" dirty="0"/>
              <a:t>•Zarar	azaltma	ve	hazırlık	faaliyetlerinin etkin olarak uygulanamamış olması, olaya müdahale ve iyileştirme aşamalarındaki gayretlerin başarısız olmasına neden olmaktadır.</a:t>
            </a:r>
          </a:p>
        </p:txBody>
      </p:sp>
      <p:sp>
        <p:nvSpPr>
          <p:cNvPr id="2" name="Veri Yer Tutucusu 1">
            <a:extLst>
              <a:ext uri="{FF2B5EF4-FFF2-40B4-BE49-F238E27FC236}">
                <a16:creationId xmlns:a16="http://schemas.microsoft.com/office/drawing/2014/main" id="{45CB52C9-78BD-4256-BF39-3BE9B6A5B2DD}"/>
              </a:ext>
            </a:extLst>
          </p:cNvPr>
          <p:cNvSpPr>
            <a:spLocks noGrp="1"/>
          </p:cNvSpPr>
          <p:nvPr>
            <p:ph type="dt" sz="half" idx="10"/>
          </p:nvPr>
        </p:nvSpPr>
        <p:spPr/>
        <p:txBody>
          <a:bodyPr/>
          <a:lstStyle/>
          <a:p>
            <a:fld id="{6E618245-1897-42D2-A71E-41E9605CF870}" type="datetime1">
              <a:rPr lang="tr-TR" smtClean="0"/>
              <a:t>9.10.2023</a:t>
            </a:fld>
            <a:endParaRPr lang="tr-TR"/>
          </a:p>
        </p:txBody>
      </p:sp>
      <p:sp>
        <p:nvSpPr>
          <p:cNvPr id="4" name="Alt Bilgi Yer Tutucusu 3">
            <a:extLst>
              <a:ext uri="{FF2B5EF4-FFF2-40B4-BE49-F238E27FC236}">
                <a16:creationId xmlns:a16="http://schemas.microsoft.com/office/drawing/2014/main" id="{CA293335-4B3D-4EA8-911A-B3B3E2BF1DEF}"/>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B8D96D50-B6DC-41A6-B2FE-981893B5919F}"/>
              </a:ext>
            </a:extLst>
          </p:cNvPr>
          <p:cNvSpPr>
            <a:spLocks noGrp="1"/>
          </p:cNvSpPr>
          <p:nvPr>
            <p:ph type="sldNum" sz="quarter" idx="12"/>
          </p:nvPr>
        </p:nvSpPr>
        <p:spPr/>
        <p:txBody>
          <a:bodyPr/>
          <a:lstStyle/>
          <a:p>
            <a:fld id="{EC2C8C54-226F-4EDD-BD38-71F56E42107F}" type="slidenum">
              <a:rPr lang="tr-TR" smtClean="0"/>
              <a:t>34</a:t>
            </a:fld>
            <a:endParaRPr lang="tr-TR"/>
          </a:p>
        </p:txBody>
      </p:sp>
    </p:spTree>
    <p:extLst>
      <p:ext uri="{BB962C8B-B14F-4D97-AF65-F5344CB8AC3E}">
        <p14:creationId xmlns:p14="http://schemas.microsoft.com/office/powerpoint/2010/main" val="10913865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1854" y="2066636"/>
            <a:ext cx="11148291" cy="2724728"/>
          </a:xfrm>
        </p:spPr>
        <p:txBody>
          <a:bodyPr>
            <a:noAutofit/>
          </a:bodyPr>
          <a:lstStyle/>
          <a:p>
            <a:pPr marL="0" indent="0" algn="just">
              <a:lnSpc>
                <a:spcPct val="150000"/>
              </a:lnSpc>
              <a:buNone/>
            </a:pPr>
            <a:r>
              <a:rPr lang="tr-TR" sz="2000" dirty="0"/>
              <a:t>Nasıl bir zincirin halkalarından herhangi biri bozulduğunda zincir hiçbir işe yaramıyor veya işlevini tam olarak yerine getiremiyorsa, afet yönetimi sisteminde de durum aynıdır. Afet yönetimi döngüsündeki her bir aşamada yapılması gereken çalışmalar yeterli şekilde yerine getirilmezse diğer aşamaların başarılı olması mümkün değildir. Bu nedenle özellikle afet risk yönetimi kapsamında yapılan/yapılacak olan çalışmalar son derece önem arz etmektedir. </a:t>
            </a:r>
          </a:p>
        </p:txBody>
      </p:sp>
      <p:sp>
        <p:nvSpPr>
          <p:cNvPr id="2" name="Veri Yer Tutucusu 1">
            <a:extLst>
              <a:ext uri="{FF2B5EF4-FFF2-40B4-BE49-F238E27FC236}">
                <a16:creationId xmlns:a16="http://schemas.microsoft.com/office/drawing/2014/main" id="{A1231A7E-657B-4D02-B370-C27F7C2B832F}"/>
              </a:ext>
            </a:extLst>
          </p:cNvPr>
          <p:cNvSpPr>
            <a:spLocks noGrp="1"/>
          </p:cNvSpPr>
          <p:nvPr>
            <p:ph type="dt" sz="half" idx="10"/>
          </p:nvPr>
        </p:nvSpPr>
        <p:spPr/>
        <p:txBody>
          <a:bodyPr/>
          <a:lstStyle/>
          <a:p>
            <a:fld id="{1A141960-BB2E-4177-BCCA-6CC17785547D}" type="datetime1">
              <a:rPr lang="tr-TR" smtClean="0"/>
              <a:t>9.10.2023</a:t>
            </a:fld>
            <a:endParaRPr lang="tr-TR"/>
          </a:p>
        </p:txBody>
      </p:sp>
      <p:sp>
        <p:nvSpPr>
          <p:cNvPr id="4" name="Alt Bilgi Yer Tutucusu 3">
            <a:extLst>
              <a:ext uri="{FF2B5EF4-FFF2-40B4-BE49-F238E27FC236}">
                <a16:creationId xmlns:a16="http://schemas.microsoft.com/office/drawing/2014/main" id="{61C58A27-3028-4C41-9239-D04777FE4895}"/>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887E805D-DE42-4F3E-A269-53EBA67F636D}"/>
              </a:ext>
            </a:extLst>
          </p:cNvPr>
          <p:cNvSpPr>
            <a:spLocks noGrp="1"/>
          </p:cNvSpPr>
          <p:nvPr>
            <p:ph type="sldNum" sz="quarter" idx="12"/>
          </p:nvPr>
        </p:nvSpPr>
        <p:spPr/>
        <p:txBody>
          <a:bodyPr/>
          <a:lstStyle/>
          <a:p>
            <a:fld id="{EC2C8C54-226F-4EDD-BD38-71F56E42107F}" type="slidenum">
              <a:rPr lang="tr-TR" smtClean="0"/>
              <a:t>35</a:t>
            </a:fld>
            <a:endParaRPr lang="tr-TR"/>
          </a:p>
        </p:txBody>
      </p:sp>
    </p:spTree>
    <p:extLst>
      <p:ext uri="{BB962C8B-B14F-4D97-AF65-F5344CB8AC3E}">
        <p14:creationId xmlns:p14="http://schemas.microsoft.com/office/powerpoint/2010/main" val="12018405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4981" y="1948872"/>
            <a:ext cx="10982037" cy="3703783"/>
          </a:xfrm>
        </p:spPr>
        <p:txBody>
          <a:bodyPr>
            <a:noAutofit/>
          </a:bodyPr>
          <a:lstStyle/>
          <a:p>
            <a:pPr marL="0" indent="0" algn="just">
              <a:lnSpc>
                <a:spcPct val="150000"/>
              </a:lnSpc>
              <a:buNone/>
            </a:pPr>
            <a:r>
              <a:rPr lang="tr-TR" sz="2000" dirty="0">
                <a:effectLst>
                  <a:outerShdw blurRad="38100" dist="38100" dir="2700000" algn="tl">
                    <a:srgbClr val="000000">
                      <a:alpha val="43137"/>
                    </a:srgbClr>
                  </a:outerShdw>
                </a:effectLst>
              </a:rPr>
              <a:t>Afet risk yönetimi</a:t>
            </a:r>
            <a:r>
              <a:rPr lang="tr-TR" sz="2000" dirty="0"/>
              <a:t>; ülke, bölge, kent veya yerleşme birimi ölçeğinde tehlike ve riskin belirlenmesi, analizi, riskin azaltılabilmesi için imkân, kaynak ve önceliklerin belirlenmesi, politika ve stratejik plan ve eylem planlarının hazırlanması ve yaşama geçirme süreci şeklinde tanımlanmaktadır. </a:t>
            </a:r>
          </a:p>
          <a:p>
            <a:pPr marL="0" indent="0" algn="just">
              <a:lnSpc>
                <a:spcPct val="150000"/>
              </a:lnSpc>
              <a:buNone/>
            </a:pPr>
            <a:r>
              <a:rPr lang="tr-TR" sz="2000" dirty="0"/>
              <a:t>5902 sayılı kanunda ise “Ülke, bölge, kent ölçeğinde ve yerel ölçekte risk türleri ve düzeylerini tespit etme, önleme, azaltma ve paylaşma çalışmaları ile bu alandaki planlama esaslarını ifade eder” diye tanımlanmıştır. </a:t>
            </a:r>
          </a:p>
        </p:txBody>
      </p:sp>
      <p:sp>
        <p:nvSpPr>
          <p:cNvPr id="2" name="Veri Yer Tutucusu 1">
            <a:extLst>
              <a:ext uri="{FF2B5EF4-FFF2-40B4-BE49-F238E27FC236}">
                <a16:creationId xmlns:a16="http://schemas.microsoft.com/office/drawing/2014/main" id="{1ACBFACD-6A52-4D9C-897B-29A84C215F35}"/>
              </a:ext>
            </a:extLst>
          </p:cNvPr>
          <p:cNvSpPr>
            <a:spLocks noGrp="1"/>
          </p:cNvSpPr>
          <p:nvPr>
            <p:ph type="dt" sz="half" idx="10"/>
          </p:nvPr>
        </p:nvSpPr>
        <p:spPr/>
        <p:txBody>
          <a:bodyPr/>
          <a:lstStyle/>
          <a:p>
            <a:fld id="{F1E2FABF-7C0A-41A4-9C33-91EA6F3EA80C}" type="datetime1">
              <a:rPr lang="tr-TR" smtClean="0"/>
              <a:t>9.10.2023</a:t>
            </a:fld>
            <a:endParaRPr lang="tr-TR"/>
          </a:p>
        </p:txBody>
      </p:sp>
      <p:sp>
        <p:nvSpPr>
          <p:cNvPr id="4" name="Alt Bilgi Yer Tutucusu 3">
            <a:extLst>
              <a:ext uri="{FF2B5EF4-FFF2-40B4-BE49-F238E27FC236}">
                <a16:creationId xmlns:a16="http://schemas.microsoft.com/office/drawing/2014/main" id="{AD40C57B-B730-44EC-880E-99415DA71D3A}"/>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7EF8C823-A227-4987-8E03-7206B7A0D99D}"/>
              </a:ext>
            </a:extLst>
          </p:cNvPr>
          <p:cNvSpPr>
            <a:spLocks noGrp="1"/>
          </p:cNvSpPr>
          <p:nvPr>
            <p:ph type="sldNum" sz="quarter" idx="12"/>
          </p:nvPr>
        </p:nvSpPr>
        <p:spPr/>
        <p:txBody>
          <a:bodyPr/>
          <a:lstStyle/>
          <a:p>
            <a:fld id="{EC2C8C54-226F-4EDD-BD38-71F56E42107F}" type="slidenum">
              <a:rPr lang="tr-TR" smtClean="0"/>
              <a:t>36</a:t>
            </a:fld>
            <a:endParaRPr lang="tr-TR"/>
          </a:p>
        </p:txBody>
      </p:sp>
    </p:spTree>
    <p:extLst>
      <p:ext uri="{BB962C8B-B14F-4D97-AF65-F5344CB8AC3E}">
        <p14:creationId xmlns:p14="http://schemas.microsoft.com/office/powerpoint/2010/main" val="3007473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3418" y="2004290"/>
            <a:ext cx="11065164" cy="2849419"/>
          </a:xfrm>
        </p:spPr>
        <p:txBody>
          <a:bodyPr>
            <a:noAutofit/>
          </a:bodyPr>
          <a:lstStyle/>
          <a:p>
            <a:pPr marL="0" indent="0" algn="just">
              <a:lnSpc>
                <a:spcPct val="150000"/>
              </a:lnSpc>
              <a:buNone/>
            </a:pPr>
            <a:r>
              <a:rPr lang="tr-TR" sz="2000" dirty="0"/>
              <a:t>Afet senaryolarının hazırlanması, uygulama önceliklerinin belirlenmesi ve riskin azaltılabilmesi için genel politika ve stratejik planlarla, uygulama planlarının hazırlanması ve hayata geçirilmesi bu süreç kapsamındadır. </a:t>
            </a:r>
          </a:p>
          <a:p>
            <a:pPr marL="0" indent="0" algn="just">
              <a:lnSpc>
                <a:spcPct val="150000"/>
              </a:lnSpc>
              <a:buNone/>
            </a:pPr>
            <a:r>
              <a:rPr lang="tr-TR" sz="2000" dirty="0"/>
              <a:t>Afet risk yönetiminin amacı, afete dönüşebilecek tehlikenin tümüyle ya da kısmen önlenmesi ve olası zararların mümkün olduğunca azaltılmasıdır. Bu çerçevede, afet risk yönetimi, mümkünse afetin önlenmesi, önlenemiyorsa zararın azaltılması ve afete hazırlık çalışmalarını kapsar. </a:t>
            </a:r>
          </a:p>
        </p:txBody>
      </p:sp>
      <p:sp>
        <p:nvSpPr>
          <p:cNvPr id="2" name="Veri Yer Tutucusu 1">
            <a:extLst>
              <a:ext uri="{FF2B5EF4-FFF2-40B4-BE49-F238E27FC236}">
                <a16:creationId xmlns:a16="http://schemas.microsoft.com/office/drawing/2014/main" id="{EAC7B7D7-46B5-4499-B8D4-6A8E1B2FE93A}"/>
              </a:ext>
            </a:extLst>
          </p:cNvPr>
          <p:cNvSpPr>
            <a:spLocks noGrp="1"/>
          </p:cNvSpPr>
          <p:nvPr>
            <p:ph type="dt" sz="half" idx="10"/>
          </p:nvPr>
        </p:nvSpPr>
        <p:spPr/>
        <p:txBody>
          <a:bodyPr/>
          <a:lstStyle/>
          <a:p>
            <a:fld id="{4212923F-3A6C-4644-B4A8-69D2F6BA7E1B}" type="datetime1">
              <a:rPr lang="tr-TR" smtClean="0"/>
              <a:t>9.10.2023</a:t>
            </a:fld>
            <a:endParaRPr lang="tr-TR"/>
          </a:p>
        </p:txBody>
      </p:sp>
      <p:sp>
        <p:nvSpPr>
          <p:cNvPr id="4" name="Alt Bilgi Yer Tutucusu 3">
            <a:extLst>
              <a:ext uri="{FF2B5EF4-FFF2-40B4-BE49-F238E27FC236}">
                <a16:creationId xmlns:a16="http://schemas.microsoft.com/office/drawing/2014/main" id="{0956059F-304C-4469-99A5-CBBA08C5D408}"/>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C2B29B7-2452-4BF4-A14C-1429AA8272AE}"/>
              </a:ext>
            </a:extLst>
          </p:cNvPr>
          <p:cNvSpPr>
            <a:spLocks noGrp="1"/>
          </p:cNvSpPr>
          <p:nvPr>
            <p:ph type="sldNum" sz="quarter" idx="12"/>
          </p:nvPr>
        </p:nvSpPr>
        <p:spPr/>
        <p:txBody>
          <a:bodyPr/>
          <a:lstStyle/>
          <a:p>
            <a:fld id="{EC2C8C54-226F-4EDD-BD38-71F56E42107F}" type="slidenum">
              <a:rPr lang="tr-TR" smtClean="0"/>
              <a:t>37</a:t>
            </a:fld>
            <a:endParaRPr lang="tr-TR"/>
          </a:p>
        </p:txBody>
      </p:sp>
    </p:spTree>
    <p:extLst>
      <p:ext uri="{BB962C8B-B14F-4D97-AF65-F5344CB8AC3E}">
        <p14:creationId xmlns:p14="http://schemas.microsoft.com/office/powerpoint/2010/main" val="1062644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0918" y="2391785"/>
            <a:ext cx="10430164" cy="2074429"/>
          </a:xfrm>
        </p:spPr>
        <p:txBody>
          <a:bodyPr>
            <a:noAutofit/>
          </a:bodyPr>
          <a:lstStyle/>
          <a:p>
            <a:pPr marL="0" indent="0" algn="just">
              <a:lnSpc>
                <a:spcPct val="150000"/>
              </a:lnSpc>
              <a:buNone/>
            </a:pPr>
            <a:r>
              <a:rPr lang="tr-TR" sz="2000" dirty="0"/>
              <a:t>Bu süreçte yapılacak faaliyetler riskin analizi ve değerlendirilmesi, riske karşı alınacak önlemler şeklinde iki ana başlık altında toplanabilir. </a:t>
            </a:r>
          </a:p>
          <a:p>
            <a:pPr marL="0" indent="0" algn="just">
              <a:lnSpc>
                <a:spcPct val="150000"/>
              </a:lnSpc>
              <a:buNone/>
            </a:pPr>
            <a:r>
              <a:rPr lang="tr-TR" sz="2000" dirty="0"/>
              <a:t>Afet risk yönetimi merkezi yönetim, yerel yönetimler, idari, mesleki, özel ve benzeri topluluklar, haneler ve bireylerin hem her kademede tek tek ve hem de hep  birlikte hareket etmesini gerektirir </a:t>
            </a:r>
          </a:p>
        </p:txBody>
      </p:sp>
      <p:sp>
        <p:nvSpPr>
          <p:cNvPr id="2" name="Veri Yer Tutucusu 1">
            <a:extLst>
              <a:ext uri="{FF2B5EF4-FFF2-40B4-BE49-F238E27FC236}">
                <a16:creationId xmlns:a16="http://schemas.microsoft.com/office/drawing/2014/main" id="{928910B6-9902-4BD8-9C35-3B6291C3970E}"/>
              </a:ext>
            </a:extLst>
          </p:cNvPr>
          <p:cNvSpPr>
            <a:spLocks noGrp="1"/>
          </p:cNvSpPr>
          <p:nvPr>
            <p:ph type="dt" sz="half" idx="10"/>
          </p:nvPr>
        </p:nvSpPr>
        <p:spPr/>
        <p:txBody>
          <a:bodyPr/>
          <a:lstStyle/>
          <a:p>
            <a:fld id="{868731B2-6108-4712-AB8C-39D602200299}" type="datetime1">
              <a:rPr lang="tr-TR" smtClean="0"/>
              <a:t>9.10.2023</a:t>
            </a:fld>
            <a:endParaRPr lang="tr-TR"/>
          </a:p>
        </p:txBody>
      </p:sp>
      <p:sp>
        <p:nvSpPr>
          <p:cNvPr id="4" name="Alt Bilgi Yer Tutucusu 3">
            <a:extLst>
              <a:ext uri="{FF2B5EF4-FFF2-40B4-BE49-F238E27FC236}">
                <a16:creationId xmlns:a16="http://schemas.microsoft.com/office/drawing/2014/main" id="{C85F48AB-A861-47DF-B68E-54CC9ED1995A}"/>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9E7B30FC-E9EA-4C08-A3A2-F2B9356ADE7F}"/>
              </a:ext>
            </a:extLst>
          </p:cNvPr>
          <p:cNvSpPr>
            <a:spLocks noGrp="1"/>
          </p:cNvSpPr>
          <p:nvPr>
            <p:ph type="sldNum" sz="quarter" idx="12"/>
          </p:nvPr>
        </p:nvSpPr>
        <p:spPr/>
        <p:txBody>
          <a:bodyPr/>
          <a:lstStyle/>
          <a:p>
            <a:fld id="{EC2C8C54-226F-4EDD-BD38-71F56E42107F}" type="slidenum">
              <a:rPr lang="tr-TR" smtClean="0"/>
              <a:t>38</a:t>
            </a:fld>
            <a:endParaRPr lang="tr-TR"/>
          </a:p>
        </p:txBody>
      </p:sp>
    </p:spTree>
    <p:extLst>
      <p:ext uri="{BB962C8B-B14F-4D97-AF65-F5344CB8AC3E}">
        <p14:creationId xmlns:p14="http://schemas.microsoft.com/office/powerpoint/2010/main" val="1761886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32164" y="1876979"/>
            <a:ext cx="6283036" cy="639931"/>
          </a:xfrm>
        </p:spPr>
        <p:txBody>
          <a:bodyPr/>
          <a:lstStyle/>
          <a:p>
            <a:r>
              <a:rPr lang="tr-TR" b="1" dirty="0"/>
              <a:t>Afet Yönetiminde Etkinlik</a:t>
            </a:r>
          </a:p>
        </p:txBody>
      </p:sp>
      <p:sp>
        <p:nvSpPr>
          <p:cNvPr id="4" name="İçerik Yer Tutucusu 3"/>
          <p:cNvSpPr>
            <a:spLocks noGrp="1"/>
          </p:cNvSpPr>
          <p:nvPr>
            <p:ph idx="1"/>
          </p:nvPr>
        </p:nvSpPr>
        <p:spPr>
          <a:xfrm>
            <a:off x="604982" y="2516910"/>
            <a:ext cx="11240655" cy="2941782"/>
          </a:xfrm>
        </p:spPr>
        <p:txBody>
          <a:bodyPr>
            <a:noAutofit/>
          </a:bodyPr>
          <a:lstStyle/>
          <a:p>
            <a:pPr marL="0" indent="0" algn="just">
              <a:lnSpc>
                <a:spcPct val="150000"/>
              </a:lnSpc>
              <a:buNone/>
            </a:pPr>
            <a:r>
              <a:rPr lang="tr-TR" sz="2000" dirty="0"/>
              <a:t>Ülkemizde her afetten sonra yaşanılan kaos ortamı ve yıkımın büyüklüğü gelecekte daha etkin bir afet yönetimi sisteminin geliştirilmesi zorunluluğunu bir kez daha ortaya çıkarmıştır. “Etkinlik” kavramı Türk Dil Kurumunca “Etkin olma durumu, müessiriyet”, “bir işletmenin, bir kurumun belli bir alandaki eylemi, faaliyeti, aktivitesi” veya “en az çaba ve maliyetle en çok sonuç elde etme kapasitesi” olarak tanımlanmaktadır. Etkinlik genel anlamda bir faaliyet, eylem ya da davranışın, mümkün olduğu kadar, yöneltilmiş bulunduğu amaca ulaşma derecesidir.</a:t>
            </a:r>
          </a:p>
        </p:txBody>
      </p:sp>
      <p:sp>
        <p:nvSpPr>
          <p:cNvPr id="3" name="Veri Yer Tutucusu 2">
            <a:extLst>
              <a:ext uri="{FF2B5EF4-FFF2-40B4-BE49-F238E27FC236}">
                <a16:creationId xmlns:a16="http://schemas.microsoft.com/office/drawing/2014/main" id="{BDA7F927-7301-4256-8765-5A06B012940B}"/>
              </a:ext>
            </a:extLst>
          </p:cNvPr>
          <p:cNvSpPr>
            <a:spLocks noGrp="1"/>
          </p:cNvSpPr>
          <p:nvPr>
            <p:ph type="dt" sz="half" idx="10"/>
          </p:nvPr>
        </p:nvSpPr>
        <p:spPr/>
        <p:txBody>
          <a:bodyPr/>
          <a:lstStyle/>
          <a:p>
            <a:fld id="{8D16121E-EF11-4F97-8063-ACCF4A3BC24F}" type="datetime1">
              <a:rPr lang="tr-TR" smtClean="0"/>
              <a:t>9.10.2023</a:t>
            </a:fld>
            <a:endParaRPr lang="tr-TR"/>
          </a:p>
        </p:txBody>
      </p:sp>
      <p:sp>
        <p:nvSpPr>
          <p:cNvPr id="5" name="Alt Bilgi Yer Tutucusu 4">
            <a:extLst>
              <a:ext uri="{FF2B5EF4-FFF2-40B4-BE49-F238E27FC236}">
                <a16:creationId xmlns:a16="http://schemas.microsoft.com/office/drawing/2014/main" id="{5FE40724-4E49-43D4-B8A7-F109BC2433FC}"/>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5672C984-0543-4BB6-BEFA-420DE235B6D6}"/>
              </a:ext>
            </a:extLst>
          </p:cNvPr>
          <p:cNvSpPr>
            <a:spLocks noGrp="1"/>
          </p:cNvSpPr>
          <p:nvPr>
            <p:ph type="sldNum" sz="quarter" idx="12"/>
          </p:nvPr>
        </p:nvSpPr>
        <p:spPr/>
        <p:txBody>
          <a:bodyPr/>
          <a:lstStyle/>
          <a:p>
            <a:fld id="{EC2C8C54-226F-4EDD-BD38-71F56E42107F}" type="slidenum">
              <a:rPr lang="tr-TR" smtClean="0"/>
              <a:t>39</a:t>
            </a:fld>
            <a:endParaRPr lang="tr-TR"/>
          </a:p>
        </p:txBody>
      </p:sp>
    </p:spTree>
    <p:extLst>
      <p:ext uri="{BB962C8B-B14F-4D97-AF65-F5344CB8AC3E}">
        <p14:creationId xmlns:p14="http://schemas.microsoft.com/office/powerpoint/2010/main" val="184283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90217"/>
            <a:ext cx="10515600" cy="792764"/>
          </a:xfrm>
        </p:spPr>
        <p:txBody>
          <a:bodyPr/>
          <a:lstStyle/>
          <a:p>
            <a:r>
              <a:rPr lang="tr-TR" b="1" dirty="0"/>
              <a:t>TEMEL TANIM VE KAVRAMLAR</a:t>
            </a:r>
          </a:p>
        </p:txBody>
      </p:sp>
      <p:sp>
        <p:nvSpPr>
          <p:cNvPr id="4" name="İçerik Yer Tutucusu 3"/>
          <p:cNvSpPr>
            <a:spLocks noGrp="1"/>
          </p:cNvSpPr>
          <p:nvPr>
            <p:ph idx="1"/>
          </p:nvPr>
        </p:nvSpPr>
        <p:spPr>
          <a:xfrm>
            <a:off x="838200" y="2382981"/>
            <a:ext cx="10515600" cy="3793981"/>
          </a:xfrm>
        </p:spPr>
        <p:txBody>
          <a:bodyPr vert="horz" lIns="91440" tIns="45720" rIns="91440" bIns="45720" rtlCol="0">
            <a:noAutofit/>
          </a:bodyPr>
          <a:lstStyle/>
          <a:p>
            <a:pPr marL="0" indent="0" algn="just">
              <a:lnSpc>
                <a:spcPct val="150000"/>
              </a:lnSpc>
              <a:buNone/>
            </a:pPr>
            <a:r>
              <a:rPr lang="tr-TR" sz="2000" dirty="0"/>
              <a:t>Afet yönetiminin çok </a:t>
            </a:r>
            <a:r>
              <a:rPr lang="tr-TR" sz="2000" dirty="0" err="1"/>
              <a:t>paydaşlı</a:t>
            </a:r>
            <a:r>
              <a:rPr lang="tr-TR" sz="2000" dirty="0"/>
              <a:t> ve çok disiplinli bir yapıya sahip olmasından dolayı, ortak bir dil ve anlayış birliği oluşturulmasında zaman zaman sıkıntılar yaşanabilmektedir. Bu sıkıntıları minimum düzeye indirebilmek için afet yönetimi ile ilgili her düzeyde verilen/verilecek olan eğitimlerde “</a:t>
            </a:r>
            <a:r>
              <a:rPr lang="tr-TR" sz="2000" dirty="0">
                <a:effectLst>
                  <a:outerShdw blurRad="38100" dist="38100" dir="2700000" algn="tl">
                    <a:srgbClr val="000000">
                      <a:alpha val="43137"/>
                    </a:srgbClr>
                  </a:outerShdw>
                </a:effectLst>
              </a:rPr>
              <a:t>ortak kabul gören kavram ve tanımların kullanılması</a:t>
            </a:r>
            <a:r>
              <a:rPr lang="tr-TR" sz="2000" dirty="0"/>
              <a:t>” büyük önem taşımaktadır. </a:t>
            </a:r>
          </a:p>
        </p:txBody>
      </p:sp>
      <p:sp>
        <p:nvSpPr>
          <p:cNvPr id="3" name="Veri Yer Tutucusu 2">
            <a:extLst>
              <a:ext uri="{FF2B5EF4-FFF2-40B4-BE49-F238E27FC236}">
                <a16:creationId xmlns:a16="http://schemas.microsoft.com/office/drawing/2014/main" id="{067648C8-3855-4FD8-8154-6ADB57327DCF}"/>
              </a:ext>
            </a:extLst>
          </p:cNvPr>
          <p:cNvSpPr>
            <a:spLocks noGrp="1"/>
          </p:cNvSpPr>
          <p:nvPr>
            <p:ph type="dt" sz="half" idx="10"/>
          </p:nvPr>
        </p:nvSpPr>
        <p:spPr/>
        <p:txBody>
          <a:bodyPr/>
          <a:lstStyle/>
          <a:p>
            <a:fld id="{6104E29A-18DE-46C2-8E0C-B7A30FCDE811}" type="datetime1">
              <a:rPr lang="tr-TR" smtClean="0"/>
              <a:t>9.10.2023</a:t>
            </a:fld>
            <a:endParaRPr lang="tr-TR"/>
          </a:p>
        </p:txBody>
      </p:sp>
      <p:sp>
        <p:nvSpPr>
          <p:cNvPr id="5" name="Alt Bilgi Yer Tutucusu 4">
            <a:extLst>
              <a:ext uri="{FF2B5EF4-FFF2-40B4-BE49-F238E27FC236}">
                <a16:creationId xmlns:a16="http://schemas.microsoft.com/office/drawing/2014/main" id="{BB4357E2-1037-40F5-A890-BA0F6867D1FD}"/>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78E73E11-D56A-44E2-8018-36105DB91DA3}"/>
              </a:ext>
            </a:extLst>
          </p:cNvPr>
          <p:cNvSpPr>
            <a:spLocks noGrp="1"/>
          </p:cNvSpPr>
          <p:nvPr>
            <p:ph type="sldNum" sz="quarter" idx="12"/>
          </p:nvPr>
        </p:nvSpPr>
        <p:spPr/>
        <p:txBody>
          <a:bodyPr/>
          <a:lstStyle/>
          <a:p>
            <a:fld id="{EC2C8C54-226F-4EDD-BD38-71F56E42107F}" type="slidenum">
              <a:rPr lang="tr-TR" smtClean="0"/>
              <a:t>4</a:t>
            </a:fld>
            <a:endParaRPr lang="tr-TR"/>
          </a:p>
        </p:txBody>
      </p:sp>
    </p:spTree>
    <p:extLst>
      <p:ext uri="{BB962C8B-B14F-4D97-AF65-F5344CB8AC3E}">
        <p14:creationId xmlns:p14="http://schemas.microsoft.com/office/powerpoint/2010/main" val="29462619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336799"/>
            <a:ext cx="10515600" cy="2969492"/>
          </a:xfrm>
        </p:spPr>
        <p:txBody>
          <a:bodyPr>
            <a:noAutofit/>
          </a:bodyPr>
          <a:lstStyle/>
          <a:p>
            <a:pPr marL="0" indent="0" algn="just">
              <a:lnSpc>
                <a:spcPct val="150000"/>
              </a:lnSpc>
              <a:buNone/>
            </a:pPr>
            <a:r>
              <a:rPr lang="tr-TR" sz="2000" dirty="0"/>
              <a:t>Başka bir deyişle etkinlik, amaca ulaşmada veya bir faaliyetin yapılmasında yeterli ve verimli olunup olunamadığının bir ölçütüdür. </a:t>
            </a:r>
          </a:p>
          <a:p>
            <a:pPr marL="0" indent="0" algn="just">
              <a:lnSpc>
                <a:spcPct val="150000"/>
              </a:lnSpc>
              <a:buNone/>
            </a:pPr>
            <a:r>
              <a:rPr lang="tr-TR" sz="2000" dirty="0"/>
              <a:t>Afet Yönetiminde Etkinlik ise; afet yönetiminin her aşamasında (zarar azaltma, hazırlık, müdahale ve iyileştirme faaliyetlerinde) merkezi ve yerel düzeylerde yapılması gereken çalışmaların ve elde edilen sonuçların önceden belirlenmiş performans ve hedeflere uygun ve yeterli bir şekilde gerçekleştirilmesi olarak tanımlanabilir.</a:t>
            </a:r>
          </a:p>
        </p:txBody>
      </p:sp>
      <p:sp>
        <p:nvSpPr>
          <p:cNvPr id="2" name="Veri Yer Tutucusu 1">
            <a:extLst>
              <a:ext uri="{FF2B5EF4-FFF2-40B4-BE49-F238E27FC236}">
                <a16:creationId xmlns:a16="http://schemas.microsoft.com/office/drawing/2014/main" id="{B8B73301-6A09-4332-9495-047C3EB3046E}"/>
              </a:ext>
            </a:extLst>
          </p:cNvPr>
          <p:cNvSpPr>
            <a:spLocks noGrp="1"/>
          </p:cNvSpPr>
          <p:nvPr>
            <p:ph type="dt" sz="half" idx="10"/>
          </p:nvPr>
        </p:nvSpPr>
        <p:spPr/>
        <p:txBody>
          <a:bodyPr/>
          <a:lstStyle/>
          <a:p>
            <a:fld id="{377971A7-E6CB-4299-A89A-538BF3BCD0D1}" type="datetime1">
              <a:rPr lang="tr-TR" smtClean="0"/>
              <a:t>9.10.2023</a:t>
            </a:fld>
            <a:endParaRPr lang="tr-TR"/>
          </a:p>
        </p:txBody>
      </p:sp>
      <p:sp>
        <p:nvSpPr>
          <p:cNvPr id="4" name="Alt Bilgi Yer Tutucusu 3">
            <a:extLst>
              <a:ext uri="{FF2B5EF4-FFF2-40B4-BE49-F238E27FC236}">
                <a16:creationId xmlns:a16="http://schemas.microsoft.com/office/drawing/2014/main" id="{EC541B2D-1FA0-4299-A4D6-0074D4CEF033}"/>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E60063BC-955B-4287-BE7B-8656E8B4D44C}"/>
              </a:ext>
            </a:extLst>
          </p:cNvPr>
          <p:cNvSpPr>
            <a:spLocks noGrp="1"/>
          </p:cNvSpPr>
          <p:nvPr>
            <p:ph type="sldNum" sz="quarter" idx="12"/>
          </p:nvPr>
        </p:nvSpPr>
        <p:spPr/>
        <p:txBody>
          <a:bodyPr/>
          <a:lstStyle/>
          <a:p>
            <a:fld id="{EC2C8C54-226F-4EDD-BD38-71F56E42107F}" type="slidenum">
              <a:rPr lang="tr-TR" smtClean="0"/>
              <a:t>40</a:t>
            </a:fld>
            <a:endParaRPr lang="tr-TR"/>
          </a:p>
        </p:txBody>
      </p:sp>
    </p:spTree>
    <p:extLst>
      <p:ext uri="{BB962C8B-B14F-4D97-AF65-F5344CB8AC3E}">
        <p14:creationId xmlns:p14="http://schemas.microsoft.com/office/powerpoint/2010/main" val="12032835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1333" y="1574800"/>
            <a:ext cx="10100734" cy="3928533"/>
          </a:xfrm>
        </p:spPr>
        <p:txBody>
          <a:bodyPr>
            <a:noAutofit/>
          </a:bodyPr>
          <a:lstStyle/>
          <a:p>
            <a:pPr marL="0" indent="0" algn="just">
              <a:buNone/>
            </a:pPr>
            <a:r>
              <a:rPr lang="tr-TR" sz="1800" dirty="0"/>
              <a:t>Bu yaklaşım doğrultusunda afet yönetimi; </a:t>
            </a:r>
          </a:p>
          <a:p>
            <a:pPr marL="0" indent="0" algn="just">
              <a:buNone/>
            </a:pPr>
            <a:r>
              <a:rPr lang="tr-TR" sz="1800" dirty="0"/>
              <a:t>•Bütünleşik: Afetlerin önleme, zarar azaltma, hazırlık, müdahale ve iyileştirme evrelerinin tümünü içeren,</a:t>
            </a:r>
          </a:p>
          <a:p>
            <a:pPr marL="0" indent="0" algn="just">
              <a:buNone/>
            </a:pPr>
            <a:r>
              <a:rPr lang="tr-TR" sz="1800" dirty="0"/>
              <a:t>•Çağdaş: Tüm imkân ve	kaynakları bir noktada toplayan, toplam kalite yönetimini benimseyen ve afeti bir bütün olarak gören,</a:t>
            </a:r>
          </a:p>
          <a:p>
            <a:pPr marL="0" indent="0" algn="just">
              <a:buNone/>
            </a:pPr>
            <a:r>
              <a:rPr lang="tr-TR" sz="1800" dirty="0"/>
              <a:t>•Toplum Tabanlı: Afetlerin dört evresinde de kamu kuruluşlarının, sivil toplum kuruluşlarının ve gönüllülerin katılımını sağlayan, bir anlayışla uygulanmalıdır,</a:t>
            </a:r>
          </a:p>
          <a:p>
            <a:pPr marL="0" indent="0" algn="just">
              <a:buNone/>
            </a:pPr>
            <a:r>
              <a:rPr lang="tr-TR" sz="1800" dirty="0"/>
              <a:t>• Can kaybı ve yaralanmaları önlemeyi;</a:t>
            </a:r>
          </a:p>
          <a:p>
            <a:pPr marL="0" indent="0" algn="just">
              <a:buNone/>
            </a:pPr>
            <a:r>
              <a:rPr lang="tr-TR" sz="1800" dirty="0"/>
              <a:t>• Mal-mülk, </a:t>
            </a:r>
            <a:r>
              <a:rPr lang="tr-TR" sz="1800" dirty="0" err="1"/>
              <a:t>sosyo</a:t>
            </a:r>
            <a:r>
              <a:rPr lang="tr-TR" sz="1800" dirty="0"/>
              <a:t>-ekonomik yapı, doğal çevre, kültür ve tabiat varlıklarını korumayı,</a:t>
            </a:r>
          </a:p>
          <a:p>
            <a:pPr marL="0" indent="0" algn="just">
              <a:buNone/>
            </a:pPr>
            <a:r>
              <a:rPr lang="tr-TR" sz="1800" dirty="0"/>
              <a:t>• İş sürekliliğini, hizmetlerin devamını ve sürdürülebilir kalkınmayı sağlamayı, hedeflemelidir</a:t>
            </a:r>
          </a:p>
          <a:p>
            <a:pPr marL="0" indent="0" algn="just">
              <a:buNone/>
            </a:pPr>
            <a:endParaRPr lang="tr-TR" sz="1800" dirty="0"/>
          </a:p>
          <a:p>
            <a:pPr marL="0" indent="0" algn="just">
              <a:buNone/>
            </a:pPr>
            <a:endParaRPr lang="tr-TR" sz="1800" dirty="0"/>
          </a:p>
          <a:p>
            <a:pPr marL="0" indent="0" algn="just">
              <a:buNone/>
            </a:pPr>
            <a:endParaRPr lang="tr-TR" sz="1800" dirty="0"/>
          </a:p>
        </p:txBody>
      </p:sp>
      <p:sp>
        <p:nvSpPr>
          <p:cNvPr id="2" name="Veri Yer Tutucusu 1">
            <a:extLst>
              <a:ext uri="{FF2B5EF4-FFF2-40B4-BE49-F238E27FC236}">
                <a16:creationId xmlns:a16="http://schemas.microsoft.com/office/drawing/2014/main" id="{27F0398D-0182-4F2E-B2C7-916406FF76C3}"/>
              </a:ext>
            </a:extLst>
          </p:cNvPr>
          <p:cNvSpPr>
            <a:spLocks noGrp="1"/>
          </p:cNvSpPr>
          <p:nvPr>
            <p:ph type="dt" sz="half" idx="10"/>
          </p:nvPr>
        </p:nvSpPr>
        <p:spPr/>
        <p:txBody>
          <a:bodyPr/>
          <a:lstStyle/>
          <a:p>
            <a:fld id="{CA6B19BB-4671-4B1B-AB29-188B4C08B5B1}" type="datetime1">
              <a:rPr lang="tr-TR" smtClean="0"/>
              <a:t>9.10.2023</a:t>
            </a:fld>
            <a:endParaRPr lang="tr-TR"/>
          </a:p>
        </p:txBody>
      </p:sp>
      <p:sp>
        <p:nvSpPr>
          <p:cNvPr id="4" name="Alt Bilgi Yer Tutucusu 3">
            <a:extLst>
              <a:ext uri="{FF2B5EF4-FFF2-40B4-BE49-F238E27FC236}">
                <a16:creationId xmlns:a16="http://schemas.microsoft.com/office/drawing/2014/main" id="{0C088BCB-3A1C-4580-B066-ADADCB2B69CE}"/>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D0C97740-7CB0-42FB-9B3F-9A715A5183F5}"/>
              </a:ext>
            </a:extLst>
          </p:cNvPr>
          <p:cNvSpPr>
            <a:spLocks noGrp="1"/>
          </p:cNvSpPr>
          <p:nvPr>
            <p:ph type="sldNum" sz="quarter" idx="12"/>
          </p:nvPr>
        </p:nvSpPr>
        <p:spPr/>
        <p:txBody>
          <a:bodyPr/>
          <a:lstStyle/>
          <a:p>
            <a:fld id="{EC2C8C54-226F-4EDD-BD38-71F56E42107F}" type="slidenum">
              <a:rPr lang="tr-TR" smtClean="0"/>
              <a:t>41</a:t>
            </a:fld>
            <a:endParaRPr lang="tr-TR"/>
          </a:p>
        </p:txBody>
      </p:sp>
    </p:spTree>
    <p:extLst>
      <p:ext uri="{BB962C8B-B14F-4D97-AF65-F5344CB8AC3E}">
        <p14:creationId xmlns:p14="http://schemas.microsoft.com/office/powerpoint/2010/main" val="2936573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1109" y="1705552"/>
            <a:ext cx="10868891" cy="3947102"/>
          </a:xfrm>
        </p:spPr>
        <p:txBody>
          <a:bodyPr>
            <a:noAutofit/>
          </a:bodyPr>
          <a:lstStyle/>
          <a:p>
            <a:pPr marL="0" indent="0" algn="just">
              <a:buNone/>
            </a:pPr>
            <a:r>
              <a:rPr lang="tr-TR" sz="2000" dirty="0"/>
              <a:t>Çağdaş	ve etkin	bir afet	yönetim sisteminin esasları aşağıda verildiği gibi olmalıdır;</a:t>
            </a:r>
          </a:p>
          <a:p>
            <a:pPr marL="0" indent="0" algn="just">
              <a:buNone/>
            </a:pPr>
            <a:r>
              <a:rPr lang="tr-TR" sz="2000" dirty="0">
                <a:solidFill>
                  <a:srgbClr val="FF0000"/>
                </a:solidFill>
              </a:rPr>
              <a:t>Afet Öncesinde:</a:t>
            </a:r>
          </a:p>
          <a:p>
            <a:pPr marL="0" indent="0" algn="just">
              <a:buNone/>
            </a:pPr>
            <a:r>
              <a:rPr lang="tr-TR" sz="2000" dirty="0"/>
              <a:t>• Meydana gelebilecek afetlerden toplumun en az zarar ve fiziksel kayba	uğraması için gereken </a:t>
            </a:r>
            <a:r>
              <a:rPr lang="tr-TR" sz="2000" dirty="0">
                <a:effectLst>
                  <a:outerShdw blurRad="38100" dist="38100" dir="2700000" algn="tl">
                    <a:srgbClr val="000000">
                      <a:alpha val="43137"/>
                    </a:srgbClr>
                  </a:outerShdw>
                </a:effectLst>
              </a:rPr>
              <a:t>tüm teknik, idari ve yasal önlemleri </a:t>
            </a:r>
            <a:r>
              <a:rPr lang="tr-TR" sz="2000" dirty="0"/>
              <a:t>afet olmadan önce almalıdır.</a:t>
            </a:r>
          </a:p>
          <a:p>
            <a:pPr marL="0" indent="0" algn="just">
              <a:buNone/>
            </a:pPr>
            <a:r>
              <a:rPr lang="tr-TR" sz="2000" dirty="0"/>
              <a:t>• Mümkün olan	hallerde olayları önlemeli, mümkün olmayan hallerde ise arama, kurtarma, ilk yardım ve iyileştirme çalışmalarının en hızlı, verimli ve etkili bir şekilde yapılabilmesini sağlamak için planlar ve hazırlıklar yapmalıdır.</a:t>
            </a:r>
          </a:p>
          <a:p>
            <a:pPr marL="0" indent="0" algn="just">
              <a:buNone/>
            </a:pPr>
            <a:r>
              <a:rPr lang="tr-TR" sz="2000" dirty="0"/>
              <a:t>• Afet zararlarının azaltılması çalışmalarını kalkınmanın	her aşamasına dâhil etmeli ve böylelikle mevcut riskin artmasını önlemeli ve sürdürülebilir bir kalkınmayı sağlamalıdır.</a:t>
            </a:r>
          </a:p>
          <a:p>
            <a:pPr marL="0" indent="0" algn="just">
              <a:buNone/>
            </a:pPr>
            <a:r>
              <a:rPr lang="tr-TR" sz="2000" dirty="0"/>
              <a:t>• Toplumun her kesiminin olayların etkilerinden en az zararla kurtulabilmesi için gerekli bilgilerle donatılmasını sağlayacak eğitim programlarını uygulamalı ve yeterli personeli yetiştirmelidir.</a:t>
            </a:r>
          </a:p>
          <a:p>
            <a:pPr marL="0" indent="0" algn="just">
              <a:buNone/>
            </a:pPr>
            <a:endParaRPr lang="tr-TR" sz="2000" dirty="0"/>
          </a:p>
          <a:p>
            <a:pPr marL="0" indent="0" algn="just">
              <a:buNone/>
            </a:pPr>
            <a:endParaRPr lang="tr-TR" sz="2000" dirty="0"/>
          </a:p>
          <a:p>
            <a:pPr marL="0" indent="0" algn="just">
              <a:buNone/>
            </a:pPr>
            <a:endParaRPr lang="tr-TR" sz="2000" dirty="0"/>
          </a:p>
          <a:p>
            <a:pPr marL="0" indent="0" algn="just">
              <a:buNone/>
            </a:pPr>
            <a:endParaRPr lang="tr-TR" sz="2000" dirty="0"/>
          </a:p>
          <a:p>
            <a:pPr marL="0" indent="0" algn="just">
              <a:buNone/>
            </a:pPr>
            <a:endParaRPr lang="tr-TR" sz="2000" dirty="0"/>
          </a:p>
        </p:txBody>
      </p:sp>
      <p:sp>
        <p:nvSpPr>
          <p:cNvPr id="2" name="Veri Yer Tutucusu 1">
            <a:extLst>
              <a:ext uri="{FF2B5EF4-FFF2-40B4-BE49-F238E27FC236}">
                <a16:creationId xmlns:a16="http://schemas.microsoft.com/office/drawing/2014/main" id="{38246094-7D95-4A4B-A6EB-B0DFE7A2B754}"/>
              </a:ext>
            </a:extLst>
          </p:cNvPr>
          <p:cNvSpPr>
            <a:spLocks noGrp="1"/>
          </p:cNvSpPr>
          <p:nvPr>
            <p:ph type="dt" sz="half" idx="10"/>
          </p:nvPr>
        </p:nvSpPr>
        <p:spPr/>
        <p:txBody>
          <a:bodyPr/>
          <a:lstStyle/>
          <a:p>
            <a:fld id="{78FA3707-BADE-4BCA-A115-5DE1017F135C}" type="datetime1">
              <a:rPr lang="tr-TR" smtClean="0"/>
              <a:t>9.10.2023</a:t>
            </a:fld>
            <a:endParaRPr lang="tr-TR"/>
          </a:p>
        </p:txBody>
      </p:sp>
      <p:sp>
        <p:nvSpPr>
          <p:cNvPr id="4" name="Alt Bilgi Yer Tutucusu 3">
            <a:extLst>
              <a:ext uri="{FF2B5EF4-FFF2-40B4-BE49-F238E27FC236}">
                <a16:creationId xmlns:a16="http://schemas.microsoft.com/office/drawing/2014/main" id="{91652044-1B46-4572-89C1-3D7F095AECAB}"/>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220A55D-7E02-46AB-BD0F-79F8F0DED424}"/>
              </a:ext>
            </a:extLst>
          </p:cNvPr>
          <p:cNvSpPr>
            <a:spLocks noGrp="1"/>
          </p:cNvSpPr>
          <p:nvPr>
            <p:ph type="sldNum" sz="quarter" idx="12"/>
          </p:nvPr>
        </p:nvSpPr>
        <p:spPr/>
        <p:txBody>
          <a:bodyPr/>
          <a:lstStyle/>
          <a:p>
            <a:fld id="{EC2C8C54-226F-4EDD-BD38-71F56E42107F}" type="slidenum">
              <a:rPr lang="tr-TR" smtClean="0"/>
              <a:t>42</a:t>
            </a:fld>
            <a:endParaRPr lang="tr-TR"/>
          </a:p>
        </p:txBody>
      </p:sp>
    </p:spTree>
    <p:extLst>
      <p:ext uri="{BB962C8B-B14F-4D97-AF65-F5344CB8AC3E}">
        <p14:creationId xmlns:p14="http://schemas.microsoft.com/office/powerpoint/2010/main" val="24256527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072" y="1634836"/>
            <a:ext cx="10827327" cy="4003964"/>
          </a:xfrm>
        </p:spPr>
        <p:txBody>
          <a:bodyPr>
            <a:noAutofit/>
          </a:bodyPr>
          <a:lstStyle/>
          <a:p>
            <a:pPr marL="0" indent="0" algn="just">
              <a:buNone/>
            </a:pPr>
            <a:r>
              <a:rPr lang="tr-TR" sz="2000" dirty="0">
                <a:solidFill>
                  <a:srgbClr val="FF0000"/>
                </a:solidFill>
              </a:rPr>
              <a:t>Afet Sırası ve Sonrasında:</a:t>
            </a:r>
          </a:p>
          <a:p>
            <a:pPr marL="0" indent="0" algn="just">
              <a:buNone/>
            </a:pPr>
            <a:r>
              <a:rPr lang="tr-TR" sz="2000" dirty="0"/>
              <a:t>• Mümkün olan	en fazla	sayıdaki insanı kurtarmalı ve sağlıklarına kavuşmalarını sağlamalıdır.</a:t>
            </a:r>
          </a:p>
          <a:p>
            <a:pPr marL="0" indent="0" algn="just">
              <a:buNone/>
            </a:pPr>
            <a:r>
              <a:rPr lang="tr-TR" sz="2000" dirty="0"/>
              <a:t>• Afetlerin doğurabileceği ek tehlike ve	risklerden insan	 canını ve malını korumalıdır.</a:t>
            </a:r>
          </a:p>
          <a:p>
            <a:pPr marL="0" indent="0" algn="just">
              <a:buNone/>
            </a:pPr>
            <a:r>
              <a:rPr lang="tr-TR" sz="2000" dirty="0"/>
              <a:t>•Afetten etkilenen toplulukların hayati ihtiyaçlarını mümkün olan en kısa zamanda karşılamalı ve hayatın bir an önce normal hale gelmesini sağlamalıdır.</a:t>
            </a:r>
          </a:p>
          <a:p>
            <a:pPr marL="0" indent="0" algn="just">
              <a:buNone/>
            </a:pPr>
            <a:r>
              <a:rPr lang="tr-TR" sz="2000" dirty="0"/>
              <a:t>• Afetin	doğurabileceği	ekonomik, sosyal, çevresel ve psikolojik kayıpların en düşük düzeyde olmasını sağlamalıdır.</a:t>
            </a:r>
          </a:p>
          <a:p>
            <a:pPr marL="0" indent="0" algn="just">
              <a:buNone/>
            </a:pPr>
            <a:r>
              <a:rPr lang="tr-TR" sz="2000" dirty="0"/>
              <a:t>• Afetten etkilenen topluluklar için emniyetli ve gelişmiş yeni bir yaşam çevresi oluşturmalıdır.</a:t>
            </a:r>
          </a:p>
          <a:p>
            <a:pPr marL="0" indent="0" algn="just">
              <a:buNone/>
            </a:pPr>
            <a:r>
              <a:rPr lang="tr-TR" sz="2000" dirty="0"/>
              <a:t>Afet yönetiminin etkinliği yukarıda verilen esaslara ne ölçüde yaklaşıldığına, etkinliğin yeterli olup olmadığına ise bu esaslara uyulup uyulmadığına veya ne kadarına uyulduğuna göre karar verilebilir.</a:t>
            </a:r>
          </a:p>
          <a:p>
            <a:pPr marL="0" indent="0" algn="just">
              <a:buNone/>
            </a:pPr>
            <a:endParaRPr lang="tr-TR" sz="2000" dirty="0"/>
          </a:p>
          <a:p>
            <a:pPr marL="0" indent="0" algn="just">
              <a:buNone/>
            </a:pPr>
            <a:endParaRPr lang="tr-TR" sz="2000" dirty="0"/>
          </a:p>
          <a:p>
            <a:pPr marL="0" indent="0" algn="just">
              <a:buNone/>
            </a:pPr>
            <a:endParaRPr lang="tr-TR" sz="2000" dirty="0"/>
          </a:p>
        </p:txBody>
      </p:sp>
      <p:sp>
        <p:nvSpPr>
          <p:cNvPr id="2" name="Veri Yer Tutucusu 1">
            <a:extLst>
              <a:ext uri="{FF2B5EF4-FFF2-40B4-BE49-F238E27FC236}">
                <a16:creationId xmlns:a16="http://schemas.microsoft.com/office/drawing/2014/main" id="{6744067C-71A6-48C7-835E-5859B6768F34}"/>
              </a:ext>
            </a:extLst>
          </p:cNvPr>
          <p:cNvSpPr>
            <a:spLocks noGrp="1"/>
          </p:cNvSpPr>
          <p:nvPr>
            <p:ph type="dt" sz="half" idx="10"/>
          </p:nvPr>
        </p:nvSpPr>
        <p:spPr/>
        <p:txBody>
          <a:bodyPr/>
          <a:lstStyle/>
          <a:p>
            <a:fld id="{C65C66CE-4F16-4320-94FD-A64CF03026C5}" type="datetime1">
              <a:rPr lang="tr-TR" smtClean="0"/>
              <a:t>9.10.2023</a:t>
            </a:fld>
            <a:endParaRPr lang="tr-TR"/>
          </a:p>
        </p:txBody>
      </p:sp>
      <p:sp>
        <p:nvSpPr>
          <p:cNvPr id="4" name="Alt Bilgi Yer Tutucusu 3">
            <a:extLst>
              <a:ext uri="{FF2B5EF4-FFF2-40B4-BE49-F238E27FC236}">
                <a16:creationId xmlns:a16="http://schemas.microsoft.com/office/drawing/2014/main" id="{31682288-D282-487F-923F-189321C22AC1}"/>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C0BB72B-8C70-4D9E-996D-089EF735747E}"/>
              </a:ext>
            </a:extLst>
          </p:cNvPr>
          <p:cNvSpPr>
            <a:spLocks noGrp="1"/>
          </p:cNvSpPr>
          <p:nvPr>
            <p:ph type="sldNum" sz="quarter" idx="12"/>
          </p:nvPr>
        </p:nvSpPr>
        <p:spPr/>
        <p:txBody>
          <a:bodyPr/>
          <a:lstStyle/>
          <a:p>
            <a:fld id="{EC2C8C54-226F-4EDD-BD38-71F56E42107F}" type="slidenum">
              <a:rPr lang="tr-TR" smtClean="0"/>
              <a:t>43</a:t>
            </a:fld>
            <a:endParaRPr lang="tr-TR"/>
          </a:p>
        </p:txBody>
      </p:sp>
    </p:spTree>
    <p:extLst>
      <p:ext uri="{BB962C8B-B14F-4D97-AF65-F5344CB8AC3E}">
        <p14:creationId xmlns:p14="http://schemas.microsoft.com/office/powerpoint/2010/main" val="14075320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78466" y="1346200"/>
            <a:ext cx="9874443" cy="4777509"/>
          </a:xfrm>
        </p:spPr>
        <p:txBody>
          <a:bodyPr>
            <a:noAutofit/>
          </a:bodyPr>
          <a:lstStyle/>
          <a:p>
            <a:pPr marL="0" indent="0" algn="just">
              <a:buNone/>
            </a:pPr>
            <a:r>
              <a:rPr lang="tr-TR" sz="1600" dirty="0"/>
              <a:t>Evrensel ölçülerde etkin afet yönetimi uygulayabilecek bir kuruluşun;</a:t>
            </a:r>
          </a:p>
          <a:p>
            <a:pPr marL="0" indent="0" algn="just">
              <a:buNone/>
            </a:pPr>
            <a:r>
              <a:rPr lang="tr-TR" sz="1600" dirty="0"/>
              <a:t>• Katılımcı, </a:t>
            </a:r>
          </a:p>
          <a:p>
            <a:pPr marL="0" indent="0" algn="just">
              <a:buNone/>
            </a:pPr>
            <a:r>
              <a:rPr lang="tr-TR" sz="1600" dirty="0"/>
              <a:t>• Açık ve hesap verebilir, </a:t>
            </a:r>
          </a:p>
          <a:p>
            <a:pPr marL="0" indent="0" algn="just">
              <a:buNone/>
            </a:pPr>
            <a:r>
              <a:rPr lang="tr-TR" sz="1600" dirty="0"/>
              <a:t>• Stratejik vizyon sahibi,</a:t>
            </a:r>
          </a:p>
          <a:p>
            <a:pPr marL="0" indent="0" algn="just">
              <a:buNone/>
            </a:pPr>
            <a:r>
              <a:rPr lang="tr-TR" sz="1600" dirty="0"/>
              <a:t>• Tutarlı ve kendini sürekli yenileyebilen (dinamik),</a:t>
            </a:r>
          </a:p>
          <a:p>
            <a:pPr marL="0" indent="0" algn="just">
              <a:buNone/>
            </a:pPr>
            <a:r>
              <a:rPr lang="tr-TR" sz="1600" dirty="0"/>
              <a:t>• Ortak aklı kullanabilen (uzlaşmayla karar alabilen),</a:t>
            </a:r>
          </a:p>
          <a:p>
            <a:pPr marL="0" indent="0" algn="just">
              <a:buNone/>
            </a:pPr>
            <a:r>
              <a:rPr lang="tr-TR" sz="1600" dirty="0"/>
              <a:t>• Adaletli ve eşitlikçi,</a:t>
            </a:r>
          </a:p>
          <a:p>
            <a:pPr marL="0" indent="0" algn="just">
              <a:buNone/>
            </a:pPr>
            <a:r>
              <a:rPr lang="tr-TR" sz="1600" dirty="0"/>
              <a:t>• Afet yönetimini planlayıp uygulayabilen,</a:t>
            </a:r>
          </a:p>
          <a:p>
            <a:pPr marL="0" indent="0" algn="just">
              <a:buNone/>
            </a:pPr>
            <a:r>
              <a:rPr lang="tr-TR" sz="1600" dirty="0"/>
              <a:t>• İşbirliği ve koordinasyon sağlamada yeterli,</a:t>
            </a:r>
          </a:p>
          <a:p>
            <a:pPr marL="0" indent="0" algn="just">
              <a:buNone/>
            </a:pPr>
            <a:r>
              <a:rPr lang="tr-TR" sz="1600" dirty="0"/>
              <a:t>• Kaynak yaratabilen ve kaynaklarını etkin kullanabilen,</a:t>
            </a:r>
          </a:p>
          <a:p>
            <a:pPr marL="0" indent="0" algn="just">
              <a:buNone/>
            </a:pPr>
            <a:r>
              <a:rPr lang="tr-TR" sz="1600" dirty="0"/>
              <a:t>• Toplumun imkân ve kaynaklarını harekete geçirebilen,</a:t>
            </a:r>
          </a:p>
          <a:p>
            <a:pPr marL="0" indent="0" algn="just">
              <a:buNone/>
            </a:pPr>
            <a:r>
              <a:rPr lang="tr-TR" sz="1600" dirty="0"/>
              <a:t>• Olaylara müdahalede zamanında, hızlı ve etkili olabilen, bir kuruluş olması gerekir. </a:t>
            </a:r>
          </a:p>
          <a:p>
            <a:pPr marL="0" indent="0" algn="just">
              <a:buNone/>
            </a:pPr>
            <a:endParaRPr lang="tr-TR" sz="1600" dirty="0"/>
          </a:p>
          <a:p>
            <a:pPr marL="0" indent="0" algn="just">
              <a:buNone/>
            </a:pPr>
            <a:endParaRPr lang="tr-TR" sz="1600" dirty="0"/>
          </a:p>
        </p:txBody>
      </p:sp>
      <p:sp>
        <p:nvSpPr>
          <p:cNvPr id="2" name="Veri Yer Tutucusu 1">
            <a:extLst>
              <a:ext uri="{FF2B5EF4-FFF2-40B4-BE49-F238E27FC236}">
                <a16:creationId xmlns:a16="http://schemas.microsoft.com/office/drawing/2014/main" id="{6C49E64D-9FC9-4852-9E6B-09667F32A141}"/>
              </a:ext>
            </a:extLst>
          </p:cNvPr>
          <p:cNvSpPr>
            <a:spLocks noGrp="1"/>
          </p:cNvSpPr>
          <p:nvPr>
            <p:ph type="dt" sz="half" idx="10"/>
          </p:nvPr>
        </p:nvSpPr>
        <p:spPr/>
        <p:txBody>
          <a:bodyPr/>
          <a:lstStyle/>
          <a:p>
            <a:fld id="{5F6DDB64-79AE-444C-98DA-0465BDB52E89}" type="datetime1">
              <a:rPr lang="tr-TR" smtClean="0"/>
              <a:t>9.10.2023</a:t>
            </a:fld>
            <a:endParaRPr lang="tr-TR"/>
          </a:p>
        </p:txBody>
      </p:sp>
      <p:sp>
        <p:nvSpPr>
          <p:cNvPr id="4" name="Alt Bilgi Yer Tutucusu 3">
            <a:extLst>
              <a:ext uri="{FF2B5EF4-FFF2-40B4-BE49-F238E27FC236}">
                <a16:creationId xmlns:a16="http://schemas.microsoft.com/office/drawing/2014/main" id="{DAF19DDC-5B38-433D-8AA8-FC39934EA16C}"/>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FCFECF94-A842-4A7B-8CA2-070634C0444B}"/>
              </a:ext>
            </a:extLst>
          </p:cNvPr>
          <p:cNvSpPr>
            <a:spLocks noGrp="1"/>
          </p:cNvSpPr>
          <p:nvPr>
            <p:ph type="sldNum" sz="quarter" idx="12"/>
          </p:nvPr>
        </p:nvSpPr>
        <p:spPr/>
        <p:txBody>
          <a:bodyPr/>
          <a:lstStyle/>
          <a:p>
            <a:fld id="{EC2C8C54-226F-4EDD-BD38-71F56E42107F}" type="slidenum">
              <a:rPr lang="tr-TR" smtClean="0"/>
              <a:t>44</a:t>
            </a:fld>
            <a:endParaRPr lang="tr-TR"/>
          </a:p>
        </p:txBody>
      </p:sp>
    </p:spTree>
    <p:extLst>
      <p:ext uri="{BB962C8B-B14F-4D97-AF65-F5344CB8AC3E}">
        <p14:creationId xmlns:p14="http://schemas.microsoft.com/office/powerpoint/2010/main" val="35723149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1682" y="2451821"/>
            <a:ext cx="10448636" cy="1954357"/>
          </a:xfrm>
        </p:spPr>
        <p:txBody>
          <a:bodyPr>
            <a:noAutofit/>
          </a:bodyPr>
          <a:lstStyle/>
          <a:p>
            <a:pPr marL="0" indent="0" algn="just">
              <a:lnSpc>
                <a:spcPct val="150000"/>
              </a:lnSpc>
              <a:buNone/>
            </a:pPr>
            <a:r>
              <a:rPr lang="tr-TR" sz="2000" dirty="0"/>
              <a:t>Bu özelliklere sahip bir kuruluş tarafından etkin afet yönetimi oluşturulabilmesi için; merkezi, bölgesel ve yerel düzeylerde görev, yetki ve sorumlulukların, işbirliği ve koordinasyonun nasıl olması gerektiği açıklıkla belirlenmiş olmalıdır. Özellikle risk azaltma çalışmalarına yerel düzeyde önem ve öncelik verilmelidir. </a:t>
            </a:r>
          </a:p>
        </p:txBody>
      </p:sp>
      <p:sp>
        <p:nvSpPr>
          <p:cNvPr id="2" name="Veri Yer Tutucusu 1">
            <a:extLst>
              <a:ext uri="{FF2B5EF4-FFF2-40B4-BE49-F238E27FC236}">
                <a16:creationId xmlns:a16="http://schemas.microsoft.com/office/drawing/2014/main" id="{7438A303-36DD-48C0-BB5E-0E924A91600A}"/>
              </a:ext>
            </a:extLst>
          </p:cNvPr>
          <p:cNvSpPr>
            <a:spLocks noGrp="1"/>
          </p:cNvSpPr>
          <p:nvPr>
            <p:ph type="dt" sz="half" idx="10"/>
          </p:nvPr>
        </p:nvSpPr>
        <p:spPr/>
        <p:txBody>
          <a:bodyPr/>
          <a:lstStyle/>
          <a:p>
            <a:fld id="{B548CBD9-D019-4495-A83F-92DF8B1A76A3}" type="datetime1">
              <a:rPr lang="tr-TR" smtClean="0"/>
              <a:t>9.10.2023</a:t>
            </a:fld>
            <a:endParaRPr lang="tr-TR"/>
          </a:p>
        </p:txBody>
      </p:sp>
      <p:sp>
        <p:nvSpPr>
          <p:cNvPr id="4" name="Alt Bilgi Yer Tutucusu 3">
            <a:extLst>
              <a:ext uri="{FF2B5EF4-FFF2-40B4-BE49-F238E27FC236}">
                <a16:creationId xmlns:a16="http://schemas.microsoft.com/office/drawing/2014/main" id="{E3C1A1D0-2F44-45C6-B04A-5EEFE1BF9D14}"/>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B9A6B0A3-24ED-4620-ABAF-FFB442B6553E}"/>
              </a:ext>
            </a:extLst>
          </p:cNvPr>
          <p:cNvSpPr>
            <a:spLocks noGrp="1"/>
          </p:cNvSpPr>
          <p:nvPr>
            <p:ph type="sldNum" sz="quarter" idx="12"/>
          </p:nvPr>
        </p:nvSpPr>
        <p:spPr/>
        <p:txBody>
          <a:bodyPr/>
          <a:lstStyle/>
          <a:p>
            <a:fld id="{EC2C8C54-226F-4EDD-BD38-71F56E42107F}" type="slidenum">
              <a:rPr lang="tr-TR" smtClean="0"/>
              <a:t>45</a:t>
            </a:fld>
            <a:endParaRPr lang="tr-TR"/>
          </a:p>
        </p:txBody>
      </p:sp>
    </p:spTree>
    <p:extLst>
      <p:ext uri="{BB962C8B-B14F-4D97-AF65-F5344CB8AC3E}">
        <p14:creationId xmlns:p14="http://schemas.microsoft.com/office/powerpoint/2010/main" val="36367930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7568" y="2326697"/>
            <a:ext cx="10370899" cy="2694035"/>
          </a:xfrm>
        </p:spPr>
        <p:txBody>
          <a:bodyPr>
            <a:noAutofit/>
          </a:bodyPr>
          <a:lstStyle/>
          <a:p>
            <a:pPr marL="0" indent="0" algn="just">
              <a:buNone/>
            </a:pPr>
            <a:r>
              <a:rPr lang="tr-TR" sz="1800" dirty="0"/>
              <a:t>Etkin bir afet yönetiminde sistemin omurgasını oluşturan kurumlar; </a:t>
            </a:r>
          </a:p>
          <a:p>
            <a:pPr marL="0" indent="0" algn="just">
              <a:buNone/>
            </a:pPr>
            <a:r>
              <a:rPr lang="tr-TR" sz="1800" dirty="0"/>
              <a:t>•Bilgili, eğitimli ve deneyimli personellerden oluşturulmalı ve personel eğitim ve tatbikatlarla sürekli geliştirilmeli, </a:t>
            </a:r>
          </a:p>
          <a:p>
            <a:pPr marL="0" indent="0" algn="just">
              <a:buNone/>
            </a:pPr>
            <a:r>
              <a:rPr lang="tr-TR" sz="1800" dirty="0"/>
              <a:t>• Bilgi ve teknolojiye ulaşma ve etkin kullanma kapasitesi yüksek olmalı,</a:t>
            </a:r>
          </a:p>
          <a:p>
            <a:pPr marL="0" indent="0" algn="just">
              <a:buNone/>
            </a:pPr>
            <a:r>
              <a:rPr lang="tr-TR" sz="1800" dirty="0"/>
              <a:t>• Yeterli ve kolay kullanılabilir mali kaynağa sahip olmalı,</a:t>
            </a:r>
          </a:p>
          <a:p>
            <a:pPr marL="0" indent="0" algn="just">
              <a:buNone/>
            </a:pPr>
            <a:r>
              <a:rPr lang="tr-TR" sz="1800" dirty="0"/>
              <a:t>• Bütün	 paydaşlarla işbirliği yapma ve koordinasyon sağlama yeteneği gibi temel özelliklere sahip olmalı ve mutlaka halkın katılımını sağlamalıdır.</a:t>
            </a:r>
          </a:p>
          <a:p>
            <a:pPr marL="0" indent="0" algn="just">
              <a:buNone/>
            </a:pPr>
            <a:endParaRPr lang="tr-TR" sz="1800" dirty="0"/>
          </a:p>
          <a:p>
            <a:pPr marL="0" indent="0" algn="just">
              <a:buNone/>
            </a:pPr>
            <a:endParaRPr lang="tr-TR" sz="1800" dirty="0"/>
          </a:p>
        </p:txBody>
      </p:sp>
      <p:sp>
        <p:nvSpPr>
          <p:cNvPr id="2" name="Veri Yer Tutucusu 1">
            <a:extLst>
              <a:ext uri="{FF2B5EF4-FFF2-40B4-BE49-F238E27FC236}">
                <a16:creationId xmlns:a16="http://schemas.microsoft.com/office/drawing/2014/main" id="{5936873F-65E4-405E-BD35-8294B8A5C5B3}"/>
              </a:ext>
            </a:extLst>
          </p:cNvPr>
          <p:cNvSpPr>
            <a:spLocks noGrp="1"/>
          </p:cNvSpPr>
          <p:nvPr>
            <p:ph type="dt" sz="half" idx="10"/>
          </p:nvPr>
        </p:nvSpPr>
        <p:spPr/>
        <p:txBody>
          <a:bodyPr/>
          <a:lstStyle/>
          <a:p>
            <a:fld id="{F3D9BDED-E63C-417C-B5EB-E47A94400A50}" type="datetime1">
              <a:rPr lang="tr-TR" smtClean="0"/>
              <a:t>9.10.2023</a:t>
            </a:fld>
            <a:endParaRPr lang="tr-TR"/>
          </a:p>
        </p:txBody>
      </p:sp>
      <p:sp>
        <p:nvSpPr>
          <p:cNvPr id="4" name="Alt Bilgi Yer Tutucusu 3">
            <a:extLst>
              <a:ext uri="{FF2B5EF4-FFF2-40B4-BE49-F238E27FC236}">
                <a16:creationId xmlns:a16="http://schemas.microsoft.com/office/drawing/2014/main" id="{A43D609C-0BDB-4CBD-825A-7CC360D237E1}"/>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14FA4DD9-982C-4020-87BB-E09CAF8F575D}"/>
              </a:ext>
            </a:extLst>
          </p:cNvPr>
          <p:cNvSpPr>
            <a:spLocks noGrp="1"/>
          </p:cNvSpPr>
          <p:nvPr>
            <p:ph type="sldNum" sz="quarter" idx="12"/>
          </p:nvPr>
        </p:nvSpPr>
        <p:spPr/>
        <p:txBody>
          <a:bodyPr/>
          <a:lstStyle/>
          <a:p>
            <a:fld id="{EC2C8C54-226F-4EDD-BD38-71F56E42107F}" type="slidenum">
              <a:rPr lang="tr-TR" smtClean="0"/>
              <a:t>46</a:t>
            </a:fld>
            <a:endParaRPr lang="tr-TR"/>
          </a:p>
        </p:txBody>
      </p:sp>
    </p:spTree>
    <p:extLst>
      <p:ext uri="{BB962C8B-B14F-4D97-AF65-F5344CB8AC3E}">
        <p14:creationId xmlns:p14="http://schemas.microsoft.com/office/powerpoint/2010/main" val="1421213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5200" y="2198975"/>
            <a:ext cx="10202333" cy="2550825"/>
          </a:xfrm>
        </p:spPr>
        <p:txBody>
          <a:bodyPr>
            <a:noAutofit/>
          </a:bodyPr>
          <a:lstStyle/>
          <a:p>
            <a:pPr marL="0" indent="0" algn="just">
              <a:lnSpc>
                <a:spcPct val="150000"/>
              </a:lnSpc>
              <a:buNone/>
            </a:pPr>
            <a:r>
              <a:rPr lang="tr-TR" sz="2000" dirty="0"/>
              <a:t>Afet yönetim sisteminin etkinliğinin arttırılması için sistemin üzerine inşa edildiği ilkelerin açık ve kesin biçimde tanımlanması ihtiyaç dahilinde, gelişmelere ve görülen eksikliklere bağlı olarak mevcut teşkilatlanma ve yapılanma da değişikliklere gidilip gidilmemesine ve afet ve acil durumlara ilişkin sorumluluğun devlet ve devlet dışı aktörler arasında nasıl bölüşüleceği sorusuna yanıt vermelidir. </a:t>
            </a:r>
          </a:p>
        </p:txBody>
      </p:sp>
      <p:sp>
        <p:nvSpPr>
          <p:cNvPr id="2" name="Veri Yer Tutucusu 1">
            <a:extLst>
              <a:ext uri="{FF2B5EF4-FFF2-40B4-BE49-F238E27FC236}">
                <a16:creationId xmlns:a16="http://schemas.microsoft.com/office/drawing/2014/main" id="{F61688CD-CF26-497F-8900-BDC20E561C28}"/>
              </a:ext>
            </a:extLst>
          </p:cNvPr>
          <p:cNvSpPr>
            <a:spLocks noGrp="1"/>
          </p:cNvSpPr>
          <p:nvPr>
            <p:ph type="dt" sz="half" idx="10"/>
          </p:nvPr>
        </p:nvSpPr>
        <p:spPr/>
        <p:txBody>
          <a:bodyPr/>
          <a:lstStyle/>
          <a:p>
            <a:fld id="{13BFDE0D-E776-485F-89B4-F5791026AF88}" type="datetime1">
              <a:rPr lang="tr-TR" smtClean="0"/>
              <a:t>9.10.2023</a:t>
            </a:fld>
            <a:endParaRPr lang="tr-TR"/>
          </a:p>
        </p:txBody>
      </p:sp>
      <p:sp>
        <p:nvSpPr>
          <p:cNvPr id="4" name="Alt Bilgi Yer Tutucusu 3">
            <a:extLst>
              <a:ext uri="{FF2B5EF4-FFF2-40B4-BE49-F238E27FC236}">
                <a16:creationId xmlns:a16="http://schemas.microsoft.com/office/drawing/2014/main" id="{A11DCB46-5E83-4389-A7CD-6AB1F8D33EB8}"/>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38C31AD-D881-4467-8455-50CA7063BF96}"/>
              </a:ext>
            </a:extLst>
          </p:cNvPr>
          <p:cNvSpPr>
            <a:spLocks noGrp="1"/>
          </p:cNvSpPr>
          <p:nvPr>
            <p:ph type="sldNum" sz="quarter" idx="12"/>
          </p:nvPr>
        </p:nvSpPr>
        <p:spPr/>
        <p:txBody>
          <a:bodyPr/>
          <a:lstStyle/>
          <a:p>
            <a:fld id="{EC2C8C54-226F-4EDD-BD38-71F56E42107F}" type="slidenum">
              <a:rPr lang="tr-TR" smtClean="0"/>
              <a:t>47</a:t>
            </a:fld>
            <a:endParaRPr lang="tr-TR"/>
          </a:p>
        </p:txBody>
      </p:sp>
    </p:spTree>
    <p:extLst>
      <p:ext uri="{BB962C8B-B14F-4D97-AF65-F5344CB8AC3E}">
        <p14:creationId xmlns:p14="http://schemas.microsoft.com/office/powerpoint/2010/main" val="38204103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07533" y="2252133"/>
            <a:ext cx="10397067" cy="2641599"/>
          </a:xfrm>
        </p:spPr>
        <p:txBody>
          <a:bodyPr>
            <a:noAutofit/>
          </a:bodyPr>
          <a:lstStyle/>
          <a:p>
            <a:pPr marL="0" indent="0" algn="just">
              <a:lnSpc>
                <a:spcPct val="150000"/>
              </a:lnSpc>
              <a:buNone/>
            </a:pPr>
            <a:r>
              <a:rPr lang="tr-TR" sz="1800" dirty="0"/>
              <a:t> Afet yönetim sisteminin, mülki idare amirlerinin yükünü azaltacak, afet yönetiminde asıl rolü uzmanlaşmış personelin oynamasını sağlayacak, yerel düzeyde yöneticinin inisiyatif almasını ve hızlı tepki vermesini kolaylaştıracak, sistemi oluşturan birimlerin ana merkezin müdahalesine gerek kalmadan işbirliği yapabilmesine imkân verecek, yurttaşların sorumluluk ve görevlerini arttıracak biçimde kurumlaşması afet yönetiminde etkinliği artıracak unsurlardır.</a:t>
            </a:r>
          </a:p>
          <a:p>
            <a:pPr marL="0" indent="0" algn="just">
              <a:lnSpc>
                <a:spcPct val="150000"/>
              </a:lnSpc>
              <a:buNone/>
            </a:pPr>
            <a:endParaRPr lang="tr-TR" sz="1800" dirty="0"/>
          </a:p>
        </p:txBody>
      </p:sp>
      <p:sp>
        <p:nvSpPr>
          <p:cNvPr id="2" name="Veri Yer Tutucusu 1">
            <a:extLst>
              <a:ext uri="{FF2B5EF4-FFF2-40B4-BE49-F238E27FC236}">
                <a16:creationId xmlns:a16="http://schemas.microsoft.com/office/drawing/2014/main" id="{A8BDFB0C-EA83-4B1E-A850-B6788213DBF2}"/>
              </a:ext>
            </a:extLst>
          </p:cNvPr>
          <p:cNvSpPr>
            <a:spLocks noGrp="1"/>
          </p:cNvSpPr>
          <p:nvPr>
            <p:ph type="dt" sz="half" idx="10"/>
          </p:nvPr>
        </p:nvSpPr>
        <p:spPr/>
        <p:txBody>
          <a:bodyPr/>
          <a:lstStyle/>
          <a:p>
            <a:fld id="{73A827B2-53EA-4757-8470-A3C014048BBD}" type="datetime1">
              <a:rPr lang="tr-TR" smtClean="0"/>
              <a:t>9.10.2023</a:t>
            </a:fld>
            <a:endParaRPr lang="tr-TR"/>
          </a:p>
        </p:txBody>
      </p:sp>
      <p:sp>
        <p:nvSpPr>
          <p:cNvPr id="4" name="Alt Bilgi Yer Tutucusu 3">
            <a:extLst>
              <a:ext uri="{FF2B5EF4-FFF2-40B4-BE49-F238E27FC236}">
                <a16:creationId xmlns:a16="http://schemas.microsoft.com/office/drawing/2014/main" id="{02D638B6-8D7E-450E-A4A3-CC16F9ECEC4B}"/>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37956082-AC79-4311-926B-B744D29D6465}"/>
              </a:ext>
            </a:extLst>
          </p:cNvPr>
          <p:cNvSpPr>
            <a:spLocks noGrp="1"/>
          </p:cNvSpPr>
          <p:nvPr>
            <p:ph type="sldNum" sz="quarter" idx="12"/>
          </p:nvPr>
        </p:nvSpPr>
        <p:spPr/>
        <p:txBody>
          <a:bodyPr/>
          <a:lstStyle/>
          <a:p>
            <a:fld id="{EC2C8C54-226F-4EDD-BD38-71F56E42107F}" type="slidenum">
              <a:rPr lang="tr-TR" smtClean="0"/>
              <a:t>48</a:t>
            </a:fld>
            <a:endParaRPr lang="tr-TR"/>
          </a:p>
        </p:txBody>
      </p:sp>
    </p:spTree>
    <p:extLst>
      <p:ext uri="{BB962C8B-B14F-4D97-AF65-F5344CB8AC3E}">
        <p14:creationId xmlns:p14="http://schemas.microsoft.com/office/powerpoint/2010/main" val="16201894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0534" y="2201790"/>
            <a:ext cx="10515600" cy="792764"/>
          </a:xfrm>
        </p:spPr>
        <p:txBody>
          <a:bodyPr/>
          <a:lstStyle/>
          <a:p>
            <a:r>
              <a:rPr lang="nn-NO" b="1" dirty="0"/>
              <a:t>Afet Yönetiminin Amacı, Dayanakları ve İlkeleri</a:t>
            </a:r>
            <a:endParaRPr lang="tr-TR" b="1" dirty="0"/>
          </a:p>
        </p:txBody>
      </p:sp>
      <p:sp>
        <p:nvSpPr>
          <p:cNvPr id="4" name="İçerik Yer Tutucusu 3"/>
          <p:cNvSpPr>
            <a:spLocks noGrp="1"/>
          </p:cNvSpPr>
          <p:nvPr>
            <p:ph idx="1"/>
          </p:nvPr>
        </p:nvSpPr>
        <p:spPr>
          <a:xfrm>
            <a:off x="931334" y="3019425"/>
            <a:ext cx="10354733" cy="1747308"/>
          </a:xfrm>
        </p:spPr>
        <p:txBody>
          <a:bodyPr>
            <a:noAutofit/>
          </a:bodyPr>
          <a:lstStyle/>
          <a:p>
            <a:pPr marL="0" indent="0" algn="just">
              <a:lnSpc>
                <a:spcPct val="150000"/>
              </a:lnSpc>
              <a:buNone/>
            </a:pPr>
            <a:r>
              <a:rPr lang="tr-TR" sz="1800" dirty="0"/>
              <a:t>Afet yönetimi, devletin “sosyal devlet” özelliği taşımadığı ülkelerde dahi devletin en önemli görevlerinden biri olarak kabul edilmektedir. Ancak Türkiye’de devletin afete ilişkin rolünü biçimlendiren ögelerden biri de siyasi kültür unsurlarından biri olan “ataerkil devlet” ve “devlet baba” geleneğidir. </a:t>
            </a:r>
          </a:p>
        </p:txBody>
      </p:sp>
      <p:sp>
        <p:nvSpPr>
          <p:cNvPr id="3" name="Veri Yer Tutucusu 2">
            <a:extLst>
              <a:ext uri="{FF2B5EF4-FFF2-40B4-BE49-F238E27FC236}">
                <a16:creationId xmlns:a16="http://schemas.microsoft.com/office/drawing/2014/main" id="{FA4329DE-2F35-4B57-820E-80E61658DC93}"/>
              </a:ext>
            </a:extLst>
          </p:cNvPr>
          <p:cNvSpPr>
            <a:spLocks noGrp="1"/>
          </p:cNvSpPr>
          <p:nvPr>
            <p:ph type="dt" sz="half" idx="10"/>
          </p:nvPr>
        </p:nvSpPr>
        <p:spPr/>
        <p:txBody>
          <a:bodyPr/>
          <a:lstStyle/>
          <a:p>
            <a:fld id="{1039D1DB-BEBD-429C-8EAC-462BE4B55CE6}" type="datetime1">
              <a:rPr lang="tr-TR" smtClean="0"/>
              <a:t>9.10.2023</a:t>
            </a:fld>
            <a:endParaRPr lang="tr-TR"/>
          </a:p>
        </p:txBody>
      </p:sp>
      <p:sp>
        <p:nvSpPr>
          <p:cNvPr id="5" name="Alt Bilgi Yer Tutucusu 4">
            <a:extLst>
              <a:ext uri="{FF2B5EF4-FFF2-40B4-BE49-F238E27FC236}">
                <a16:creationId xmlns:a16="http://schemas.microsoft.com/office/drawing/2014/main" id="{B698CB26-1E81-4917-9AC6-F1FE4BE3D330}"/>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AEED9369-DA8F-4F97-BE4A-F7EF9D4BE40B}"/>
              </a:ext>
            </a:extLst>
          </p:cNvPr>
          <p:cNvSpPr>
            <a:spLocks noGrp="1"/>
          </p:cNvSpPr>
          <p:nvPr>
            <p:ph type="sldNum" sz="quarter" idx="12"/>
          </p:nvPr>
        </p:nvSpPr>
        <p:spPr/>
        <p:txBody>
          <a:bodyPr/>
          <a:lstStyle/>
          <a:p>
            <a:fld id="{EC2C8C54-226F-4EDD-BD38-71F56E42107F}" type="slidenum">
              <a:rPr lang="tr-TR" smtClean="0"/>
              <a:t>49</a:t>
            </a:fld>
            <a:endParaRPr lang="tr-TR"/>
          </a:p>
        </p:txBody>
      </p:sp>
    </p:spTree>
    <p:extLst>
      <p:ext uri="{BB962C8B-B14F-4D97-AF65-F5344CB8AC3E}">
        <p14:creationId xmlns:p14="http://schemas.microsoft.com/office/powerpoint/2010/main" val="536861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7436" y="2867891"/>
            <a:ext cx="10515600" cy="2810308"/>
          </a:xfrm>
        </p:spPr>
        <p:txBody>
          <a:bodyPr>
            <a:noAutofit/>
          </a:bodyPr>
          <a:lstStyle/>
          <a:p>
            <a:pPr marL="0" indent="0" algn="just">
              <a:lnSpc>
                <a:spcPct val="150000"/>
              </a:lnSpc>
              <a:buNone/>
            </a:pPr>
            <a:r>
              <a:rPr lang="tr-TR" sz="2000" dirty="0"/>
              <a:t>İçişleri Bakanlığı Afet ve Acil Durum Yönetimi Başkanlığı (AFAD) tarafından da bu eksiklik görülmüş ve ülkemizde ve dünyada afet yönetimi ile ilgili tüm sözlüklere ulaşılmaya çalışılarak ve afetle ilgili çalışma yapan kamu kurum ve kuruluşlarından, sivil toplum örgütlerinden ve özel sektörden katkılar alınarak bir sözlük hazırlanmaya çalışılmıştır. </a:t>
            </a:r>
          </a:p>
        </p:txBody>
      </p:sp>
      <p:sp>
        <p:nvSpPr>
          <p:cNvPr id="2" name="Veri Yer Tutucusu 1">
            <a:extLst>
              <a:ext uri="{FF2B5EF4-FFF2-40B4-BE49-F238E27FC236}">
                <a16:creationId xmlns:a16="http://schemas.microsoft.com/office/drawing/2014/main" id="{CE824123-AFB7-49EA-9FA0-76D1E6E31F61}"/>
              </a:ext>
            </a:extLst>
          </p:cNvPr>
          <p:cNvSpPr>
            <a:spLocks noGrp="1"/>
          </p:cNvSpPr>
          <p:nvPr>
            <p:ph type="dt" sz="half" idx="10"/>
          </p:nvPr>
        </p:nvSpPr>
        <p:spPr/>
        <p:txBody>
          <a:bodyPr/>
          <a:lstStyle/>
          <a:p>
            <a:fld id="{2AAC020A-259E-44E6-B1FD-6C56FD707087}" type="datetime1">
              <a:rPr lang="tr-TR" smtClean="0"/>
              <a:t>9.10.2023</a:t>
            </a:fld>
            <a:endParaRPr lang="tr-TR"/>
          </a:p>
        </p:txBody>
      </p:sp>
      <p:sp>
        <p:nvSpPr>
          <p:cNvPr id="4" name="Alt Bilgi Yer Tutucusu 3">
            <a:extLst>
              <a:ext uri="{FF2B5EF4-FFF2-40B4-BE49-F238E27FC236}">
                <a16:creationId xmlns:a16="http://schemas.microsoft.com/office/drawing/2014/main" id="{F2F14AE6-97B8-45B2-B49E-91AB9EE66281}"/>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CC23D0C1-5A5F-4E6C-B2A6-19EA414C7559}"/>
              </a:ext>
            </a:extLst>
          </p:cNvPr>
          <p:cNvSpPr>
            <a:spLocks noGrp="1"/>
          </p:cNvSpPr>
          <p:nvPr>
            <p:ph type="sldNum" sz="quarter" idx="12"/>
          </p:nvPr>
        </p:nvSpPr>
        <p:spPr/>
        <p:txBody>
          <a:bodyPr/>
          <a:lstStyle/>
          <a:p>
            <a:fld id="{EC2C8C54-226F-4EDD-BD38-71F56E42107F}" type="slidenum">
              <a:rPr lang="tr-TR" smtClean="0"/>
              <a:t>5</a:t>
            </a:fld>
            <a:endParaRPr lang="tr-TR"/>
          </a:p>
        </p:txBody>
      </p:sp>
    </p:spTree>
    <p:extLst>
      <p:ext uri="{BB962C8B-B14F-4D97-AF65-F5344CB8AC3E}">
        <p14:creationId xmlns:p14="http://schemas.microsoft.com/office/powerpoint/2010/main" val="20687154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2261" y="2425989"/>
            <a:ext cx="9848272" cy="2349211"/>
          </a:xfrm>
        </p:spPr>
        <p:txBody>
          <a:bodyPr>
            <a:noAutofit/>
          </a:bodyPr>
          <a:lstStyle/>
          <a:p>
            <a:pPr marL="0" indent="0" algn="just">
              <a:lnSpc>
                <a:spcPct val="150000"/>
              </a:lnSpc>
              <a:buNone/>
            </a:pPr>
            <a:r>
              <a:rPr lang="tr-TR" sz="1800" dirty="0"/>
              <a:t>Bu gelenek devletin itaate karşılık yurttaşlarının gereksinimlerini karşılamasını gerektirir ve bu gelenek uzun modernleşme sürecimize karşın halen toplumsal bellekte yerini korumaktadır. Yurttaşlar, bireysel ya da örgütlü gruplar olarak çözebilecekleri sorunlarının çözümü konusunda atıl kalmakta ve devletten çözüm beklemektedirler. Büyük çaplı acil durumlar ve afetler söz konusu olduğunda beklenti daha da yüksek olmaktadır. </a:t>
            </a:r>
          </a:p>
        </p:txBody>
      </p:sp>
      <p:sp>
        <p:nvSpPr>
          <p:cNvPr id="2" name="Veri Yer Tutucusu 1">
            <a:extLst>
              <a:ext uri="{FF2B5EF4-FFF2-40B4-BE49-F238E27FC236}">
                <a16:creationId xmlns:a16="http://schemas.microsoft.com/office/drawing/2014/main" id="{E65CE397-E3B7-4C15-8583-33F11A2BB7C9}"/>
              </a:ext>
            </a:extLst>
          </p:cNvPr>
          <p:cNvSpPr>
            <a:spLocks noGrp="1"/>
          </p:cNvSpPr>
          <p:nvPr>
            <p:ph type="dt" sz="half" idx="10"/>
          </p:nvPr>
        </p:nvSpPr>
        <p:spPr/>
        <p:txBody>
          <a:bodyPr/>
          <a:lstStyle/>
          <a:p>
            <a:fld id="{7F53E2FA-B4E9-4E58-83A9-EE159DAD4627}" type="datetime1">
              <a:rPr lang="tr-TR" smtClean="0"/>
              <a:t>9.10.2023</a:t>
            </a:fld>
            <a:endParaRPr lang="tr-TR"/>
          </a:p>
        </p:txBody>
      </p:sp>
      <p:sp>
        <p:nvSpPr>
          <p:cNvPr id="4" name="Alt Bilgi Yer Tutucusu 3">
            <a:extLst>
              <a:ext uri="{FF2B5EF4-FFF2-40B4-BE49-F238E27FC236}">
                <a16:creationId xmlns:a16="http://schemas.microsoft.com/office/drawing/2014/main" id="{5C6128B4-E0AF-4F60-87C9-A80BD3C5C02D}"/>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2B16C618-D709-4C2F-9508-FCCFEAADCF4D}"/>
              </a:ext>
            </a:extLst>
          </p:cNvPr>
          <p:cNvSpPr>
            <a:spLocks noGrp="1"/>
          </p:cNvSpPr>
          <p:nvPr>
            <p:ph type="sldNum" sz="quarter" idx="12"/>
          </p:nvPr>
        </p:nvSpPr>
        <p:spPr/>
        <p:txBody>
          <a:bodyPr/>
          <a:lstStyle/>
          <a:p>
            <a:fld id="{EC2C8C54-226F-4EDD-BD38-71F56E42107F}" type="slidenum">
              <a:rPr lang="tr-TR" smtClean="0"/>
              <a:t>50</a:t>
            </a:fld>
            <a:endParaRPr lang="tr-TR"/>
          </a:p>
        </p:txBody>
      </p:sp>
    </p:spTree>
    <p:extLst>
      <p:ext uri="{BB962C8B-B14F-4D97-AF65-F5344CB8AC3E}">
        <p14:creationId xmlns:p14="http://schemas.microsoft.com/office/powerpoint/2010/main" val="3483885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3733" y="2756189"/>
            <a:ext cx="9812867" cy="1866611"/>
          </a:xfrm>
        </p:spPr>
        <p:txBody>
          <a:bodyPr>
            <a:noAutofit/>
          </a:bodyPr>
          <a:lstStyle/>
          <a:p>
            <a:pPr marL="0" indent="0" algn="just">
              <a:lnSpc>
                <a:spcPct val="150000"/>
              </a:lnSpc>
              <a:buNone/>
            </a:pPr>
            <a:r>
              <a:rPr lang="tr-TR" sz="1800" dirty="0"/>
              <a:t>Riskin tespitinden, hasarların tazminine kadar tüm konular “devletin işi” olarak görülmektedir (afet zararlarının kamusal kaynaklardan -koşulsuz- karşılanmasını içeren politikalar izlenmiş olması da bu algıyı güçlendirmiştir). Bu durumun değişmesi için devlet tarafından herhangi ciddi bir çaba gösterilmemiş ve teşvik getirilmemiştir. </a:t>
            </a:r>
          </a:p>
        </p:txBody>
      </p:sp>
      <p:sp>
        <p:nvSpPr>
          <p:cNvPr id="2" name="Veri Yer Tutucusu 1">
            <a:extLst>
              <a:ext uri="{FF2B5EF4-FFF2-40B4-BE49-F238E27FC236}">
                <a16:creationId xmlns:a16="http://schemas.microsoft.com/office/drawing/2014/main" id="{F74DAC71-F9D9-495B-A467-6EEF65D86795}"/>
              </a:ext>
            </a:extLst>
          </p:cNvPr>
          <p:cNvSpPr>
            <a:spLocks noGrp="1"/>
          </p:cNvSpPr>
          <p:nvPr>
            <p:ph type="dt" sz="half" idx="10"/>
          </p:nvPr>
        </p:nvSpPr>
        <p:spPr/>
        <p:txBody>
          <a:bodyPr/>
          <a:lstStyle/>
          <a:p>
            <a:fld id="{1D03FF77-B07C-4E38-8A4C-AAF65E18DE0F}" type="datetime1">
              <a:rPr lang="tr-TR" smtClean="0"/>
              <a:t>9.10.2023</a:t>
            </a:fld>
            <a:endParaRPr lang="tr-TR"/>
          </a:p>
        </p:txBody>
      </p:sp>
      <p:sp>
        <p:nvSpPr>
          <p:cNvPr id="4" name="Alt Bilgi Yer Tutucusu 3">
            <a:extLst>
              <a:ext uri="{FF2B5EF4-FFF2-40B4-BE49-F238E27FC236}">
                <a16:creationId xmlns:a16="http://schemas.microsoft.com/office/drawing/2014/main" id="{543EC5EC-D28E-4C0B-9FB1-6C57CD8ED7BA}"/>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C6114A7F-11CA-49A9-8CB2-678A706EDD8B}"/>
              </a:ext>
            </a:extLst>
          </p:cNvPr>
          <p:cNvSpPr>
            <a:spLocks noGrp="1"/>
          </p:cNvSpPr>
          <p:nvPr>
            <p:ph type="sldNum" sz="quarter" idx="12"/>
          </p:nvPr>
        </p:nvSpPr>
        <p:spPr/>
        <p:txBody>
          <a:bodyPr/>
          <a:lstStyle/>
          <a:p>
            <a:fld id="{EC2C8C54-226F-4EDD-BD38-71F56E42107F}" type="slidenum">
              <a:rPr lang="tr-TR" smtClean="0"/>
              <a:t>51</a:t>
            </a:fld>
            <a:endParaRPr lang="tr-TR"/>
          </a:p>
        </p:txBody>
      </p:sp>
    </p:spTree>
    <p:extLst>
      <p:ext uri="{BB962C8B-B14F-4D97-AF65-F5344CB8AC3E}">
        <p14:creationId xmlns:p14="http://schemas.microsoft.com/office/powerpoint/2010/main" val="25026790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9734" y="2252134"/>
            <a:ext cx="10481734" cy="3581400"/>
          </a:xfrm>
        </p:spPr>
        <p:txBody>
          <a:bodyPr>
            <a:noAutofit/>
          </a:bodyPr>
          <a:lstStyle/>
          <a:p>
            <a:pPr marL="0" indent="0" algn="just">
              <a:lnSpc>
                <a:spcPct val="150000"/>
              </a:lnSpc>
              <a:buNone/>
            </a:pPr>
            <a:r>
              <a:rPr lang="tr-TR" sz="2000" dirty="0"/>
              <a:t>Coğrafi yapı, nüfus özellikleri ve insani faaliyetleri bakımından Türkiye gelecekte artan bir sıklıkla doğa olaylarından ya da insan faaliyetlerinden kaynaklanan büyük çaplı acil durum ve afetlere maruz kalacaktır. Kamusal kaynaklar ise sınırlıdır. Dolayısıyla Türkiye’nin afet yönetim yapısının, birey ya da grup düzeyinde yurttaşlara sorumluluklar yükleyen ve bunların üstlenilmesini yaptırımlarla garanti altına alan, karar süreçlerine ve uygulamalara halkın katılımını sağlayan bir sistem şeklinde olmasında yarar vardır. </a:t>
            </a:r>
          </a:p>
        </p:txBody>
      </p:sp>
      <p:sp>
        <p:nvSpPr>
          <p:cNvPr id="2" name="Veri Yer Tutucusu 1">
            <a:extLst>
              <a:ext uri="{FF2B5EF4-FFF2-40B4-BE49-F238E27FC236}">
                <a16:creationId xmlns:a16="http://schemas.microsoft.com/office/drawing/2014/main" id="{663D531D-5DC8-47C7-8B25-034F99CE553E}"/>
              </a:ext>
            </a:extLst>
          </p:cNvPr>
          <p:cNvSpPr>
            <a:spLocks noGrp="1"/>
          </p:cNvSpPr>
          <p:nvPr>
            <p:ph type="dt" sz="half" idx="10"/>
          </p:nvPr>
        </p:nvSpPr>
        <p:spPr/>
        <p:txBody>
          <a:bodyPr/>
          <a:lstStyle/>
          <a:p>
            <a:fld id="{746C5498-B079-49D0-B47F-BD7545844381}" type="datetime1">
              <a:rPr lang="tr-TR" smtClean="0"/>
              <a:t>9.10.2023</a:t>
            </a:fld>
            <a:endParaRPr lang="tr-TR"/>
          </a:p>
        </p:txBody>
      </p:sp>
      <p:sp>
        <p:nvSpPr>
          <p:cNvPr id="4" name="Alt Bilgi Yer Tutucusu 3">
            <a:extLst>
              <a:ext uri="{FF2B5EF4-FFF2-40B4-BE49-F238E27FC236}">
                <a16:creationId xmlns:a16="http://schemas.microsoft.com/office/drawing/2014/main" id="{C6A28EAA-768D-4327-AB44-A46154B18A93}"/>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4C09A8B-F043-4759-9247-C38CC4DDEC50}"/>
              </a:ext>
            </a:extLst>
          </p:cNvPr>
          <p:cNvSpPr>
            <a:spLocks noGrp="1"/>
          </p:cNvSpPr>
          <p:nvPr>
            <p:ph type="sldNum" sz="quarter" idx="12"/>
          </p:nvPr>
        </p:nvSpPr>
        <p:spPr/>
        <p:txBody>
          <a:bodyPr/>
          <a:lstStyle/>
          <a:p>
            <a:fld id="{EC2C8C54-226F-4EDD-BD38-71F56E42107F}" type="slidenum">
              <a:rPr lang="tr-TR" smtClean="0"/>
              <a:t>52</a:t>
            </a:fld>
            <a:endParaRPr lang="tr-TR"/>
          </a:p>
        </p:txBody>
      </p:sp>
    </p:spTree>
    <p:extLst>
      <p:ext uri="{BB962C8B-B14F-4D97-AF65-F5344CB8AC3E}">
        <p14:creationId xmlns:p14="http://schemas.microsoft.com/office/powerpoint/2010/main" val="11321061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2866" y="2548467"/>
            <a:ext cx="10320867" cy="2472266"/>
          </a:xfrm>
        </p:spPr>
        <p:txBody>
          <a:bodyPr>
            <a:noAutofit/>
          </a:bodyPr>
          <a:lstStyle/>
          <a:p>
            <a:pPr marL="0" indent="0" algn="just">
              <a:lnSpc>
                <a:spcPct val="150000"/>
              </a:lnSpc>
              <a:buNone/>
            </a:pPr>
            <a:r>
              <a:rPr lang="tr-TR" sz="1800" dirty="0"/>
              <a:t>Ülkemizde afet yönetim sistemine ilişkin tartışmalara genellikle idari yapılanma açısından yaklaşıldığını ve belli bazı riskler üzerine yoğunlaşarak sistemin tasarımında bunların odak noktası haline getirildiği gözlemlenmektedir. Afet yönetimi bir süreçler bütünü olarak tanımlanmakta ve afet yönetim sisteminin bu süreçleri gerçekleştirmekle yükümlü olduğu belirtilmekte, ancak bu yükümlülüğün gerekçesini oluşturan ve sisteme ruhunu verecek temel ilkeler üzerinde durulmamaktadır. </a:t>
            </a:r>
          </a:p>
        </p:txBody>
      </p:sp>
      <p:sp>
        <p:nvSpPr>
          <p:cNvPr id="2" name="Veri Yer Tutucusu 1">
            <a:extLst>
              <a:ext uri="{FF2B5EF4-FFF2-40B4-BE49-F238E27FC236}">
                <a16:creationId xmlns:a16="http://schemas.microsoft.com/office/drawing/2014/main" id="{4F82039F-8436-40D7-A1EF-7F01234B3253}"/>
              </a:ext>
            </a:extLst>
          </p:cNvPr>
          <p:cNvSpPr>
            <a:spLocks noGrp="1"/>
          </p:cNvSpPr>
          <p:nvPr>
            <p:ph type="dt" sz="half" idx="10"/>
          </p:nvPr>
        </p:nvSpPr>
        <p:spPr/>
        <p:txBody>
          <a:bodyPr/>
          <a:lstStyle/>
          <a:p>
            <a:fld id="{5F2B46AC-4639-4A4C-8EC3-838F9CE59665}" type="datetime1">
              <a:rPr lang="tr-TR" smtClean="0"/>
              <a:t>9.10.2023</a:t>
            </a:fld>
            <a:endParaRPr lang="tr-TR"/>
          </a:p>
        </p:txBody>
      </p:sp>
      <p:sp>
        <p:nvSpPr>
          <p:cNvPr id="4" name="Alt Bilgi Yer Tutucusu 3">
            <a:extLst>
              <a:ext uri="{FF2B5EF4-FFF2-40B4-BE49-F238E27FC236}">
                <a16:creationId xmlns:a16="http://schemas.microsoft.com/office/drawing/2014/main" id="{8DB0EDA7-5A98-4750-B950-0E0F894030AF}"/>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1ED3B7B4-D859-4EB0-8447-64E733012261}"/>
              </a:ext>
            </a:extLst>
          </p:cNvPr>
          <p:cNvSpPr>
            <a:spLocks noGrp="1"/>
          </p:cNvSpPr>
          <p:nvPr>
            <p:ph type="sldNum" sz="quarter" idx="12"/>
          </p:nvPr>
        </p:nvSpPr>
        <p:spPr/>
        <p:txBody>
          <a:bodyPr/>
          <a:lstStyle/>
          <a:p>
            <a:fld id="{EC2C8C54-226F-4EDD-BD38-71F56E42107F}" type="slidenum">
              <a:rPr lang="tr-TR" smtClean="0"/>
              <a:t>53</a:t>
            </a:fld>
            <a:endParaRPr lang="tr-TR"/>
          </a:p>
        </p:txBody>
      </p:sp>
    </p:spTree>
    <p:extLst>
      <p:ext uri="{BB962C8B-B14F-4D97-AF65-F5344CB8AC3E}">
        <p14:creationId xmlns:p14="http://schemas.microsoft.com/office/powerpoint/2010/main" val="33360475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8532" y="2663825"/>
            <a:ext cx="9668935" cy="2085976"/>
          </a:xfrm>
        </p:spPr>
        <p:txBody>
          <a:bodyPr>
            <a:noAutofit/>
          </a:bodyPr>
          <a:lstStyle/>
          <a:p>
            <a:pPr marL="0" indent="0" algn="just">
              <a:buNone/>
            </a:pPr>
            <a:r>
              <a:rPr lang="tr-TR" dirty="0"/>
              <a:t>Afet yönetim sisteminin “somut” öğelerini tartışmadan önce, sistemin düşünsel temeli üzerinde durmak gerekir. Türkiye’de afet yönetim yapısı üzerinde belirleyici olacak temel ilkeler aşağıda yer almaktadır:</a:t>
            </a:r>
          </a:p>
        </p:txBody>
      </p:sp>
      <p:sp>
        <p:nvSpPr>
          <p:cNvPr id="2" name="Veri Yer Tutucusu 1">
            <a:extLst>
              <a:ext uri="{FF2B5EF4-FFF2-40B4-BE49-F238E27FC236}">
                <a16:creationId xmlns:a16="http://schemas.microsoft.com/office/drawing/2014/main" id="{0B1AF3E6-3C13-45D5-BC83-77D8A3DDB3D8}"/>
              </a:ext>
            </a:extLst>
          </p:cNvPr>
          <p:cNvSpPr>
            <a:spLocks noGrp="1"/>
          </p:cNvSpPr>
          <p:nvPr>
            <p:ph type="dt" sz="half" idx="10"/>
          </p:nvPr>
        </p:nvSpPr>
        <p:spPr/>
        <p:txBody>
          <a:bodyPr/>
          <a:lstStyle/>
          <a:p>
            <a:fld id="{BFA9A5B9-9B87-4209-A9A5-BBCD9FE4256A}" type="datetime1">
              <a:rPr lang="tr-TR" smtClean="0"/>
              <a:t>9.10.2023</a:t>
            </a:fld>
            <a:endParaRPr lang="tr-TR"/>
          </a:p>
        </p:txBody>
      </p:sp>
      <p:sp>
        <p:nvSpPr>
          <p:cNvPr id="4" name="Alt Bilgi Yer Tutucusu 3">
            <a:extLst>
              <a:ext uri="{FF2B5EF4-FFF2-40B4-BE49-F238E27FC236}">
                <a16:creationId xmlns:a16="http://schemas.microsoft.com/office/drawing/2014/main" id="{A00888F3-8D9E-4A64-A8CD-EFC136A06D42}"/>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0A40D621-37AB-49D1-8BD4-924E42A32B38}"/>
              </a:ext>
            </a:extLst>
          </p:cNvPr>
          <p:cNvSpPr>
            <a:spLocks noGrp="1"/>
          </p:cNvSpPr>
          <p:nvPr>
            <p:ph type="sldNum" sz="quarter" idx="12"/>
          </p:nvPr>
        </p:nvSpPr>
        <p:spPr/>
        <p:txBody>
          <a:bodyPr/>
          <a:lstStyle/>
          <a:p>
            <a:fld id="{EC2C8C54-226F-4EDD-BD38-71F56E42107F}" type="slidenum">
              <a:rPr lang="tr-TR" smtClean="0"/>
              <a:t>54</a:t>
            </a:fld>
            <a:endParaRPr lang="tr-TR"/>
          </a:p>
        </p:txBody>
      </p:sp>
    </p:spTree>
    <p:extLst>
      <p:ext uri="{BB962C8B-B14F-4D97-AF65-F5344CB8AC3E}">
        <p14:creationId xmlns:p14="http://schemas.microsoft.com/office/powerpoint/2010/main" val="10201846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5068" y="1473199"/>
            <a:ext cx="10574866" cy="4072468"/>
          </a:xfrm>
        </p:spPr>
        <p:txBody>
          <a:bodyPr>
            <a:noAutofit/>
          </a:bodyPr>
          <a:lstStyle/>
          <a:p>
            <a:pPr marL="0" indent="0" algn="just">
              <a:lnSpc>
                <a:spcPct val="100000"/>
              </a:lnSpc>
              <a:buNone/>
            </a:pPr>
            <a:r>
              <a:rPr lang="tr-TR" sz="1400" dirty="0"/>
              <a:t>• Afet yönetimi tüm aşamalarıyla (risk azaltma, hazırlık, müdahale, iyileştirme) bir kamu hizmetidir, bu hizmeti almak anayasal bir yurttaşlık hakkıdır. </a:t>
            </a:r>
          </a:p>
          <a:p>
            <a:pPr marL="0" indent="0" algn="just">
              <a:lnSpc>
                <a:spcPct val="100000"/>
              </a:lnSpc>
              <a:buNone/>
            </a:pPr>
            <a:r>
              <a:rPr lang="tr-TR" sz="1400" dirty="0"/>
              <a:t>• Afet yönetimi (kendi içinde de dallara ayrılan) bir uzmanlık konusudur. Devlet, farklı uzmanlık alanlarının disiplinler arası çalışmalarını koordine ederek uzmanlığı etkin kılan bir afet yönetimi yapısını kurmak ve devamlılığını sağlamakla görevlidir.</a:t>
            </a:r>
          </a:p>
          <a:p>
            <a:pPr marL="0" indent="0" algn="just">
              <a:buNone/>
            </a:pPr>
            <a:r>
              <a:rPr lang="tr-TR" sz="1400" dirty="0"/>
              <a:t>• Devlet afet yönetim sisteminin alt yapısını oluşturma konusunda tek yetkili ve nihai sorumlu olmakla birlikte tek aktör olmak zorunda değildir: Devlet afet yönetimine ilişkin tüm görevleri kendisi yerine getirmeyebilir, gerekli görülen durumlarda devlet dışı aktörleri görevlendirebilir.</a:t>
            </a:r>
          </a:p>
          <a:p>
            <a:pPr marL="0" indent="0" algn="just">
              <a:buNone/>
            </a:pPr>
            <a:r>
              <a:rPr lang="tr-TR" sz="1400" dirty="0"/>
              <a:t>• Yurttaşlar, afet yönetiminin parçalarıdır ve kendileri için yasayla belirlenmiş sorumlulukları yerine getirerek afet yönetimine katkıda bulunmakla görevlidirler.</a:t>
            </a:r>
          </a:p>
          <a:p>
            <a:pPr marL="0" indent="0" algn="just">
              <a:buNone/>
            </a:pPr>
            <a:r>
              <a:rPr lang="tr-TR" sz="1400" dirty="0"/>
              <a:t>• Devlet afet yönetiminin örgütlenmesinde ve gerçekleştirilmesinde kalitenin korunmasından sorumludur. </a:t>
            </a:r>
          </a:p>
          <a:p>
            <a:pPr marL="0" indent="0" algn="just">
              <a:buNone/>
            </a:pPr>
            <a:r>
              <a:rPr lang="tr-TR" sz="1400" dirty="0"/>
              <a:t>• Devlet, afetlerin ve afet yönetiminin maliyetini topluma eşit olarak dağıtmak için gerekli düzenlemeleri yapar ve uygular. </a:t>
            </a:r>
          </a:p>
          <a:p>
            <a:pPr marL="0" indent="0" algn="just">
              <a:buNone/>
            </a:pPr>
            <a:r>
              <a:rPr lang="tr-TR" sz="1400" dirty="0"/>
              <a:t>• Afet yönetimi kritik bir hizmettir, afet yönetimine ilişkin konular yasamada, kamu politikası üretiminde, kaynak planlamasında önceliklidir.</a:t>
            </a:r>
          </a:p>
          <a:p>
            <a:pPr marL="0" indent="0" algn="just">
              <a:buNone/>
            </a:pPr>
            <a:r>
              <a:rPr lang="tr-TR" sz="1400" dirty="0"/>
              <a:t>• Merkezi planlama ve yukarıdan aşağıya uygulamalarla etkin bir afet yönetim sistemi oluşturmak mümkün değildir. Afet yönetimi ancak yerelden merkeze doğru talep, planlama ve uygulamalar ile etkin olabilir. Yerelde karar mekanizmaları da dahil olmak üzere halkın katılımını sağlamak esastır.</a:t>
            </a:r>
          </a:p>
          <a:p>
            <a:pPr marL="0" indent="0" algn="just">
              <a:buNone/>
            </a:pPr>
            <a:endParaRPr lang="tr-TR" sz="1400" dirty="0"/>
          </a:p>
          <a:p>
            <a:pPr marL="0" indent="0" algn="just">
              <a:buNone/>
            </a:pPr>
            <a:r>
              <a:rPr lang="tr-TR" sz="1400" dirty="0"/>
              <a:t> </a:t>
            </a:r>
          </a:p>
          <a:p>
            <a:pPr marL="0" indent="0" algn="just">
              <a:buNone/>
            </a:pPr>
            <a:endParaRPr lang="tr-TR" sz="1400" dirty="0"/>
          </a:p>
          <a:p>
            <a:pPr marL="0" indent="0" algn="just">
              <a:buNone/>
            </a:pPr>
            <a:endParaRPr lang="tr-TR" sz="1400" dirty="0"/>
          </a:p>
          <a:p>
            <a:pPr marL="0" indent="0" algn="just">
              <a:buNone/>
            </a:pPr>
            <a:endParaRPr lang="tr-TR" sz="1400" dirty="0"/>
          </a:p>
          <a:p>
            <a:pPr marL="0" indent="0" algn="just">
              <a:lnSpc>
                <a:spcPct val="100000"/>
              </a:lnSpc>
              <a:buNone/>
            </a:pPr>
            <a:endParaRPr lang="tr-TR" sz="1400" dirty="0"/>
          </a:p>
          <a:p>
            <a:pPr marL="0" indent="0" algn="just">
              <a:lnSpc>
                <a:spcPct val="100000"/>
              </a:lnSpc>
              <a:buNone/>
            </a:pPr>
            <a:endParaRPr lang="tr-TR" sz="1400" dirty="0"/>
          </a:p>
        </p:txBody>
      </p:sp>
      <p:sp>
        <p:nvSpPr>
          <p:cNvPr id="2" name="Veri Yer Tutucusu 1">
            <a:extLst>
              <a:ext uri="{FF2B5EF4-FFF2-40B4-BE49-F238E27FC236}">
                <a16:creationId xmlns:a16="http://schemas.microsoft.com/office/drawing/2014/main" id="{BF7E9792-3853-4508-B6B2-56323B1C3849}"/>
              </a:ext>
            </a:extLst>
          </p:cNvPr>
          <p:cNvSpPr>
            <a:spLocks noGrp="1"/>
          </p:cNvSpPr>
          <p:nvPr>
            <p:ph type="dt" sz="half" idx="10"/>
          </p:nvPr>
        </p:nvSpPr>
        <p:spPr/>
        <p:txBody>
          <a:bodyPr/>
          <a:lstStyle/>
          <a:p>
            <a:fld id="{F5C1388C-88D7-408B-8AD4-E0FB402C4510}" type="datetime1">
              <a:rPr lang="tr-TR" smtClean="0"/>
              <a:t>9.10.2023</a:t>
            </a:fld>
            <a:endParaRPr lang="tr-TR"/>
          </a:p>
        </p:txBody>
      </p:sp>
      <p:sp>
        <p:nvSpPr>
          <p:cNvPr id="4" name="Alt Bilgi Yer Tutucusu 3">
            <a:extLst>
              <a:ext uri="{FF2B5EF4-FFF2-40B4-BE49-F238E27FC236}">
                <a16:creationId xmlns:a16="http://schemas.microsoft.com/office/drawing/2014/main" id="{BB3621B1-90F1-419C-B1D6-88148530D381}"/>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0ED36E02-E85A-4D9B-B823-5B77FA03409E}"/>
              </a:ext>
            </a:extLst>
          </p:cNvPr>
          <p:cNvSpPr>
            <a:spLocks noGrp="1"/>
          </p:cNvSpPr>
          <p:nvPr>
            <p:ph type="sldNum" sz="quarter" idx="12"/>
          </p:nvPr>
        </p:nvSpPr>
        <p:spPr/>
        <p:txBody>
          <a:bodyPr/>
          <a:lstStyle/>
          <a:p>
            <a:fld id="{EC2C8C54-226F-4EDD-BD38-71F56E42107F}" type="slidenum">
              <a:rPr lang="tr-TR" smtClean="0"/>
              <a:t>55</a:t>
            </a:fld>
            <a:endParaRPr lang="tr-TR"/>
          </a:p>
        </p:txBody>
      </p:sp>
    </p:spTree>
    <p:extLst>
      <p:ext uri="{BB962C8B-B14F-4D97-AF65-F5344CB8AC3E}">
        <p14:creationId xmlns:p14="http://schemas.microsoft.com/office/powerpoint/2010/main" val="19971506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2999" y="2040924"/>
            <a:ext cx="10346267" cy="778476"/>
          </a:xfrm>
        </p:spPr>
        <p:txBody>
          <a:bodyPr>
            <a:normAutofit/>
          </a:bodyPr>
          <a:lstStyle/>
          <a:p>
            <a:r>
              <a:rPr lang="tr-TR" sz="2000" b="1" dirty="0"/>
              <a:t>Etkin Bir Afet Yönetimi Yapısı</a:t>
            </a:r>
          </a:p>
        </p:txBody>
      </p:sp>
      <p:sp>
        <p:nvSpPr>
          <p:cNvPr id="3" name="İçerik Yer Tutucusu 2"/>
          <p:cNvSpPr>
            <a:spLocks noGrp="1"/>
          </p:cNvSpPr>
          <p:nvPr>
            <p:ph idx="1"/>
          </p:nvPr>
        </p:nvSpPr>
        <p:spPr>
          <a:xfrm>
            <a:off x="897467" y="2841625"/>
            <a:ext cx="10795000" cy="1400175"/>
          </a:xfrm>
        </p:spPr>
        <p:txBody>
          <a:bodyPr>
            <a:noAutofit/>
          </a:bodyPr>
          <a:lstStyle/>
          <a:p>
            <a:pPr marL="0" indent="0" algn="just">
              <a:buNone/>
            </a:pPr>
            <a:r>
              <a:rPr lang="tr-TR" sz="2000" dirty="0"/>
              <a:t>Yukarıdaki ilkelere uygun bir afet yönetim yapısının biçim ve işleyişi </a:t>
            </a:r>
            <a:r>
              <a:rPr lang="tr-TR" sz="2000" dirty="0" err="1"/>
              <a:t>operasyonel</a:t>
            </a:r>
            <a:r>
              <a:rPr lang="tr-TR" sz="2000" dirty="0"/>
              <a:t> açıdan bakıldığında, olabildiğince uzun bir süre ayakta kalacak esnek bir yapıda olması gerekir. Bu sistem alışılmış anlamda bir “merkezi yapılanma” değil, afet ve acil durumun olduğu bölgede kendi başına görevlerini yerine getirebilecek bir yapıda olmalıdır. </a:t>
            </a:r>
          </a:p>
        </p:txBody>
      </p:sp>
      <p:sp>
        <p:nvSpPr>
          <p:cNvPr id="4" name="Veri Yer Tutucusu 3">
            <a:extLst>
              <a:ext uri="{FF2B5EF4-FFF2-40B4-BE49-F238E27FC236}">
                <a16:creationId xmlns:a16="http://schemas.microsoft.com/office/drawing/2014/main" id="{53D184AD-E57C-4FA4-B6D7-F61461B0B114}"/>
              </a:ext>
            </a:extLst>
          </p:cNvPr>
          <p:cNvSpPr>
            <a:spLocks noGrp="1"/>
          </p:cNvSpPr>
          <p:nvPr>
            <p:ph type="dt" sz="half" idx="10"/>
          </p:nvPr>
        </p:nvSpPr>
        <p:spPr/>
        <p:txBody>
          <a:bodyPr/>
          <a:lstStyle/>
          <a:p>
            <a:fld id="{6326AB6E-8CAE-48C6-B3CE-4C9089EA9BF0}" type="datetime1">
              <a:rPr lang="tr-TR" smtClean="0"/>
              <a:t>9.10.2023</a:t>
            </a:fld>
            <a:endParaRPr lang="tr-TR"/>
          </a:p>
        </p:txBody>
      </p:sp>
      <p:sp>
        <p:nvSpPr>
          <p:cNvPr id="5" name="Alt Bilgi Yer Tutucusu 4">
            <a:extLst>
              <a:ext uri="{FF2B5EF4-FFF2-40B4-BE49-F238E27FC236}">
                <a16:creationId xmlns:a16="http://schemas.microsoft.com/office/drawing/2014/main" id="{5F843F1A-4D08-44EB-8140-6B6FE33070B0}"/>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C47BF36F-0C29-450D-8EC7-DD8D20EEE615}"/>
              </a:ext>
            </a:extLst>
          </p:cNvPr>
          <p:cNvSpPr>
            <a:spLocks noGrp="1"/>
          </p:cNvSpPr>
          <p:nvPr>
            <p:ph type="sldNum" sz="quarter" idx="12"/>
          </p:nvPr>
        </p:nvSpPr>
        <p:spPr/>
        <p:txBody>
          <a:bodyPr/>
          <a:lstStyle/>
          <a:p>
            <a:fld id="{EC2C8C54-226F-4EDD-BD38-71F56E42107F}" type="slidenum">
              <a:rPr lang="tr-TR" smtClean="0"/>
              <a:t>56</a:t>
            </a:fld>
            <a:endParaRPr lang="tr-TR"/>
          </a:p>
        </p:txBody>
      </p:sp>
    </p:spTree>
    <p:extLst>
      <p:ext uri="{BB962C8B-B14F-4D97-AF65-F5344CB8AC3E}">
        <p14:creationId xmlns:p14="http://schemas.microsoft.com/office/powerpoint/2010/main" val="28558086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8933" y="2968625"/>
            <a:ext cx="10566400" cy="1112308"/>
          </a:xfrm>
        </p:spPr>
        <p:txBody>
          <a:bodyPr>
            <a:noAutofit/>
          </a:bodyPr>
          <a:lstStyle/>
          <a:p>
            <a:pPr marL="0" indent="0" algn="just">
              <a:buNone/>
            </a:pPr>
            <a:r>
              <a:rPr lang="tr-TR" sz="2000" dirty="0"/>
              <a:t>Sistemi oluşturan unsurlar iletişim bakımından bir “ana merkezin” koordinasyonu olmasa dahi birbirlerine destek verebilecek ve ortak eylem gerçekleştirebilecek olmalıdır. İkinci olarak aranması gereken özellik “-yerelliktir-”. </a:t>
            </a:r>
          </a:p>
        </p:txBody>
      </p:sp>
      <p:sp>
        <p:nvSpPr>
          <p:cNvPr id="2" name="Veri Yer Tutucusu 1">
            <a:extLst>
              <a:ext uri="{FF2B5EF4-FFF2-40B4-BE49-F238E27FC236}">
                <a16:creationId xmlns:a16="http://schemas.microsoft.com/office/drawing/2014/main" id="{84B06E38-29C4-4338-8F71-0DCFE639C221}"/>
              </a:ext>
            </a:extLst>
          </p:cNvPr>
          <p:cNvSpPr>
            <a:spLocks noGrp="1"/>
          </p:cNvSpPr>
          <p:nvPr>
            <p:ph type="dt" sz="half" idx="10"/>
          </p:nvPr>
        </p:nvSpPr>
        <p:spPr/>
        <p:txBody>
          <a:bodyPr/>
          <a:lstStyle/>
          <a:p>
            <a:fld id="{7182E2F1-292D-44F5-8C33-E3B490050116}" type="datetime1">
              <a:rPr lang="tr-TR" smtClean="0"/>
              <a:t>9.10.2023</a:t>
            </a:fld>
            <a:endParaRPr lang="tr-TR"/>
          </a:p>
        </p:txBody>
      </p:sp>
      <p:sp>
        <p:nvSpPr>
          <p:cNvPr id="4" name="Alt Bilgi Yer Tutucusu 3">
            <a:extLst>
              <a:ext uri="{FF2B5EF4-FFF2-40B4-BE49-F238E27FC236}">
                <a16:creationId xmlns:a16="http://schemas.microsoft.com/office/drawing/2014/main" id="{AFCC5726-4A19-41C0-8E0D-B8018398D9A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5AFAD0E1-FD01-49A5-9860-19969C50AA76}"/>
              </a:ext>
            </a:extLst>
          </p:cNvPr>
          <p:cNvSpPr>
            <a:spLocks noGrp="1"/>
          </p:cNvSpPr>
          <p:nvPr>
            <p:ph type="sldNum" sz="quarter" idx="12"/>
          </p:nvPr>
        </p:nvSpPr>
        <p:spPr/>
        <p:txBody>
          <a:bodyPr/>
          <a:lstStyle/>
          <a:p>
            <a:fld id="{EC2C8C54-226F-4EDD-BD38-71F56E42107F}" type="slidenum">
              <a:rPr lang="tr-TR" smtClean="0"/>
              <a:t>57</a:t>
            </a:fld>
            <a:endParaRPr lang="tr-TR"/>
          </a:p>
        </p:txBody>
      </p:sp>
    </p:spTree>
    <p:extLst>
      <p:ext uri="{BB962C8B-B14F-4D97-AF65-F5344CB8AC3E}">
        <p14:creationId xmlns:p14="http://schemas.microsoft.com/office/powerpoint/2010/main" val="40546361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6066" y="2531533"/>
            <a:ext cx="9787467" cy="3386666"/>
          </a:xfrm>
        </p:spPr>
        <p:txBody>
          <a:bodyPr>
            <a:noAutofit/>
          </a:bodyPr>
          <a:lstStyle/>
          <a:p>
            <a:pPr marL="0" indent="0" algn="just">
              <a:lnSpc>
                <a:spcPct val="150000"/>
              </a:lnSpc>
              <a:buNone/>
            </a:pPr>
            <a:r>
              <a:rPr lang="tr-TR" sz="1800" dirty="0"/>
              <a:t>Kaynak olay ne olursa olsun, olaya ilk müdahalenin en yakındakiler tarafından yapılacağı ve olay yerindekilerin belirli bir süreyi dış destek almadan geçirmek zorunda kalacakları gerçeğinden yola çıkarak, afet yönetimi sisteminin unsur ve kaynaklarının ülke ölçeğinde paylaştırılmış olması gereklidir. Ölçek sorunu bilimsel olarak tespit edilmeli ve hangi ölçekte hangi imkânların bulunmasının rasyonel olacağı hesaplanmalıdır.</a:t>
            </a:r>
          </a:p>
        </p:txBody>
      </p:sp>
      <p:sp>
        <p:nvSpPr>
          <p:cNvPr id="2" name="Veri Yer Tutucusu 1">
            <a:extLst>
              <a:ext uri="{FF2B5EF4-FFF2-40B4-BE49-F238E27FC236}">
                <a16:creationId xmlns:a16="http://schemas.microsoft.com/office/drawing/2014/main" id="{86BA90D6-FFB3-4A88-AA72-868DAA24C8FC}"/>
              </a:ext>
            </a:extLst>
          </p:cNvPr>
          <p:cNvSpPr>
            <a:spLocks noGrp="1"/>
          </p:cNvSpPr>
          <p:nvPr>
            <p:ph type="dt" sz="half" idx="10"/>
          </p:nvPr>
        </p:nvSpPr>
        <p:spPr/>
        <p:txBody>
          <a:bodyPr/>
          <a:lstStyle/>
          <a:p>
            <a:fld id="{7A6430FB-B559-4897-95AF-62243CFD756A}" type="datetime1">
              <a:rPr lang="tr-TR" smtClean="0"/>
              <a:t>9.10.2023</a:t>
            </a:fld>
            <a:endParaRPr lang="tr-TR"/>
          </a:p>
        </p:txBody>
      </p:sp>
      <p:sp>
        <p:nvSpPr>
          <p:cNvPr id="4" name="Alt Bilgi Yer Tutucusu 3">
            <a:extLst>
              <a:ext uri="{FF2B5EF4-FFF2-40B4-BE49-F238E27FC236}">
                <a16:creationId xmlns:a16="http://schemas.microsoft.com/office/drawing/2014/main" id="{C56C70DC-4FB4-4509-9FA4-CF0F0DB42C47}"/>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B80EDAAF-22CC-46D7-9AF2-D2B8B19C43B2}"/>
              </a:ext>
            </a:extLst>
          </p:cNvPr>
          <p:cNvSpPr>
            <a:spLocks noGrp="1"/>
          </p:cNvSpPr>
          <p:nvPr>
            <p:ph type="sldNum" sz="quarter" idx="12"/>
          </p:nvPr>
        </p:nvSpPr>
        <p:spPr/>
        <p:txBody>
          <a:bodyPr/>
          <a:lstStyle/>
          <a:p>
            <a:fld id="{EC2C8C54-226F-4EDD-BD38-71F56E42107F}" type="slidenum">
              <a:rPr lang="tr-TR" smtClean="0"/>
              <a:t>58</a:t>
            </a:fld>
            <a:endParaRPr lang="tr-TR"/>
          </a:p>
        </p:txBody>
      </p:sp>
    </p:spTree>
    <p:extLst>
      <p:ext uri="{BB962C8B-B14F-4D97-AF65-F5344CB8AC3E}">
        <p14:creationId xmlns:p14="http://schemas.microsoft.com/office/powerpoint/2010/main" val="24713918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9733" y="2968625"/>
            <a:ext cx="10557933" cy="1662642"/>
          </a:xfrm>
        </p:spPr>
        <p:txBody>
          <a:bodyPr>
            <a:noAutofit/>
          </a:bodyPr>
          <a:lstStyle/>
          <a:p>
            <a:pPr marL="0" indent="0" algn="just">
              <a:lnSpc>
                <a:spcPct val="150000"/>
              </a:lnSpc>
              <a:buNone/>
            </a:pPr>
            <a:r>
              <a:rPr lang="tr-TR" sz="1800" dirty="0"/>
              <a:t>Afetlerle mücadele her şeyden önce doğadaki mevcut tehlikelerin iyi bilinmesi ve bu tehlikelerin doğurabileceği riskleri azaltabilmek için doğanın en akılcı yol ve yöntemlerle kullanılmasını gerektiren topyekûn bir mücadeledir. </a:t>
            </a:r>
          </a:p>
        </p:txBody>
      </p:sp>
      <p:sp>
        <p:nvSpPr>
          <p:cNvPr id="2" name="Veri Yer Tutucusu 1">
            <a:extLst>
              <a:ext uri="{FF2B5EF4-FFF2-40B4-BE49-F238E27FC236}">
                <a16:creationId xmlns:a16="http://schemas.microsoft.com/office/drawing/2014/main" id="{F3C94DD0-542A-490E-81B7-3268865B7066}"/>
              </a:ext>
            </a:extLst>
          </p:cNvPr>
          <p:cNvSpPr>
            <a:spLocks noGrp="1"/>
          </p:cNvSpPr>
          <p:nvPr>
            <p:ph type="dt" sz="half" idx="10"/>
          </p:nvPr>
        </p:nvSpPr>
        <p:spPr/>
        <p:txBody>
          <a:bodyPr/>
          <a:lstStyle/>
          <a:p>
            <a:fld id="{E8D8D393-777C-40C8-BC85-8590B6149E30}" type="datetime1">
              <a:rPr lang="tr-TR" smtClean="0"/>
              <a:t>9.10.2023</a:t>
            </a:fld>
            <a:endParaRPr lang="tr-TR"/>
          </a:p>
        </p:txBody>
      </p:sp>
      <p:sp>
        <p:nvSpPr>
          <p:cNvPr id="4" name="Alt Bilgi Yer Tutucusu 3">
            <a:extLst>
              <a:ext uri="{FF2B5EF4-FFF2-40B4-BE49-F238E27FC236}">
                <a16:creationId xmlns:a16="http://schemas.microsoft.com/office/drawing/2014/main" id="{EBC78333-B5CB-4F0B-A31F-2339DF8E4263}"/>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2D347C18-A7EA-49DE-AEAD-3858C5F4306D}"/>
              </a:ext>
            </a:extLst>
          </p:cNvPr>
          <p:cNvSpPr>
            <a:spLocks noGrp="1"/>
          </p:cNvSpPr>
          <p:nvPr>
            <p:ph type="sldNum" sz="quarter" idx="12"/>
          </p:nvPr>
        </p:nvSpPr>
        <p:spPr/>
        <p:txBody>
          <a:bodyPr/>
          <a:lstStyle/>
          <a:p>
            <a:fld id="{EC2C8C54-226F-4EDD-BD38-71F56E42107F}" type="slidenum">
              <a:rPr lang="tr-TR" smtClean="0"/>
              <a:t>59</a:t>
            </a:fld>
            <a:endParaRPr lang="tr-TR"/>
          </a:p>
        </p:txBody>
      </p:sp>
    </p:spTree>
    <p:extLst>
      <p:ext uri="{BB962C8B-B14F-4D97-AF65-F5344CB8AC3E}">
        <p14:creationId xmlns:p14="http://schemas.microsoft.com/office/powerpoint/2010/main" val="2773377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1254" y="2618508"/>
            <a:ext cx="10515600" cy="1939637"/>
          </a:xfrm>
        </p:spPr>
        <p:txBody>
          <a:bodyPr>
            <a:noAutofit/>
          </a:bodyPr>
          <a:lstStyle/>
          <a:p>
            <a:pPr marL="0" indent="0" algn="just">
              <a:lnSpc>
                <a:spcPct val="150000"/>
              </a:lnSpc>
              <a:buNone/>
            </a:pPr>
            <a:r>
              <a:rPr lang="tr-TR" sz="2000" dirty="0"/>
              <a:t>Afet yönetimi konusunun çok disiplinli olması nedeniyle sözlüğün hazırlanması sürecinde farklı disiplinlerden uzman ve akademisyenlerin katılımıyla bölüm yazarının da yer aldığı bir komisyon kurulmuş ve çalışmalar bu komisyon marifetiyle yürütülerek </a:t>
            </a:r>
            <a:r>
              <a:rPr lang="tr-TR" sz="2000" dirty="0">
                <a:effectLst>
                  <a:outerShdw blurRad="38100" dist="38100" dir="2700000" algn="tl">
                    <a:srgbClr val="000000">
                      <a:alpha val="43137"/>
                    </a:srgbClr>
                  </a:outerShdw>
                </a:effectLst>
              </a:rPr>
              <a:t>“Açıklamalı Afet Yönetimi Terimleri Sözlüğü”</a:t>
            </a:r>
            <a:r>
              <a:rPr lang="tr-TR" sz="2000" dirty="0"/>
              <a:t> hazırlanmıştır. </a:t>
            </a:r>
          </a:p>
          <a:p>
            <a:pPr marL="0" indent="0" algn="just">
              <a:lnSpc>
                <a:spcPct val="150000"/>
              </a:lnSpc>
              <a:buNone/>
            </a:pPr>
            <a:endParaRPr lang="tr-TR" sz="2000" dirty="0"/>
          </a:p>
        </p:txBody>
      </p:sp>
      <p:sp>
        <p:nvSpPr>
          <p:cNvPr id="2" name="Veri Yer Tutucusu 1">
            <a:extLst>
              <a:ext uri="{FF2B5EF4-FFF2-40B4-BE49-F238E27FC236}">
                <a16:creationId xmlns:a16="http://schemas.microsoft.com/office/drawing/2014/main" id="{D00EA209-8A0C-4E0A-A4C7-620321DB40A4}"/>
              </a:ext>
            </a:extLst>
          </p:cNvPr>
          <p:cNvSpPr>
            <a:spLocks noGrp="1"/>
          </p:cNvSpPr>
          <p:nvPr>
            <p:ph type="dt" sz="half" idx="10"/>
          </p:nvPr>
        </p:nvSpPr>
        <p:spPr/>
        <p:txBody>
          <a:bodyPr/>
          <a:lstStyle/>
          <a:p>
            <a:fld id="{FE106EFB-A354-4B6E-A902-97A7E4A3B564}" type="datetime1">
              <a:rPr lang="tr-TR" smtClean="0"/>
              <a:t>9.10.2023</a:t>
            </a:fld>
            <a:endParaRPr lang="tr-TR"/>
          </a:p>
        </p:txBody>
      </p:sp>
      <p:sp>
        <p:nvSpPr>
          <p:cNvPr id="4" name="Alt Bilgi Yer Tutucusu 3">
            <a:extLst>
              <a:ext uri="{FF2B5EF4-FFF2-40B4-BE49-F238E27FC236}">
                <a16:creationId xmlns:a16="http://schemas.microsoft.com/office/drawing/2014/main" id="{6AF2D0B8-1394-4EF3-ACAB-C9B920C1F6E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1B307642-4181-4607-8A72-BEF6C8695B03}"/>
              </a:ext>
            </a:extLst>
          </p:cNvPr>
          <p:cNvSpPr>
            <a:spLocks noGrp="1"/>
          </p:cNvSpPr>
          <p:nvPr>
            <p:ph type="sldNum" sz="quarter" idx="12"/>
          </p:nvPr>
        </p:nvSpPr>
        <p:spPr/>
        <p:txBody>
          <a:bodyPr/>
          <a:lstStyle/>
          <a:p>
            <a:fld id="{EC2C8C54-226F-4EDD-BD38-71F56E42107F}" type="slidenum">
              <a:rPr lang="tr-TR" smtClean="0"/>
              <a:t>6</a:t>
            </a:fld>
            <a:endParaRPr lang="tr-TR"/>
          </a:p>
        </p:txBody>
      </p:sp>
    </p:spTree>
    <p:extLst>
      <p:ext uri="{BB962C8B-B14F-4D97-AF65-F5344CB8AC3E}">
        <p14:creationId xmlns:p14="http://schemas.microsoft.com/office/powerpoint/2010/main" val="35786208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3800" y="2641599"/>
            <a:ext cx="9872134" cy="1786467"/>
          </a:xfrm>
        </p:spPr>
        <p:txBody>
          <a:bodyPr>
            <a:noAutofit/>
          </a:bodyPr>
          <a:lstStyle/>
          <a:p>
            <a:pPr marL="0" indent="0" algn="just">
              <a:lnSpc>
                <a:spcPct val="150000"/>
              </a:lnSpc>
              <a:buNone/>
            </a:pPr>
            <a:r>
              <a:rPr lang="tr-TR" sz="1800" dirty="0"/>
              <a:t>Öncelikle afet zararlarının ancak, afetler olmadan önce her kademede yönetimler tarafından, toplumun katılımı sağlanarak, alınacak yasal, idari ve teknik önlemlerle azaltılabileceğine her kademede inanmak ve uygulanacak Afet Yönetim Sistemini ona göre düzenlemek gerekmektedir.</a:t>
            </a:r>
          </a:p>
          <a:p>
            <a:pPr marL="0" indent="0" algn="just">
              <a:lnSpc>
                <a:spcPct val="150000"/>
              </a:lnSpc>
              <a:buNone/>
            </a:pPr>
            <a:endParaRPr lang="tr-TR" sz="1800" dirty="0"/>
          </a:p>
        </p:txBody>
      </p:sp>
      <p:sp>
        <p:nvSpPr>
          <p:cNvPr id="2" name="Veri Yer Tutucusu 1">
            <a:extLst>
              <a:ext uri="{FF2B5EF4-FFF2-40B4-BE49-F238E27FC236}">
                <a16:creationId xmlns:a16="http://schemas.microsoft.com/office/drawing/2014/main" id="{C4C3198C-5B97-4CAF-9004-82BB9AD3541D}"/>
              </a:ext>
            </a:extLst>
          </p:cNvPr>
          <p:cNvSpPr>
            <a:spLocks noGrp="1"/>
          </p:cNvSpPr>
          <p:nvPr>
            <p:ph type="dt" sz="half" idx="10"/>
          </p:nvPr>
        </p:nvSpPr>
        <p:spPr/>
        <p:txBody>
          <a:bodyPr/>
          <a:lstStyle/>
          <a:p>
            <a:fld id="{54778E22-C485-4FB6-B1DE-F9A5209DBB87}" type="datetime1">
              <a:rPr lang="tr-TR" smtClean="0"/>
              <a:t>9.10.2023</a:t>
            </a:fld>
            <a:endParaRPr lang="tr-TR"/>
          </a:p>
        </p:txBody>
      </p:sp>
      <p:sp>
        <p:nvSpPr>
          <p:cNvPr id="4" name="Alt Bilgi Yer Tutucusu 3">
            <a:extLst>
              <a:ext uri="{FF2B5EF4-FFF2-40B4-BE49-F238E27FC236}">
                <a16:creationId xmlns:a16="http://schemas.microsoft.com/office/drawing/2014/main" id="{AC4942DB-9169-420B-8A2C-7100B6523D57}"/>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9745B1B0-86F3-46BC-86B7-6486E2A88ADA}"/>
              </a:ext>
            </a:extLst>
          </p:cNvPr>
          <p:cNvSpPr>
            <a:spLocks noGrp="1"/>
          </p:cNvSpPr>
          <p:nvPr>
            <p:ph type="sldNum" sz="quarter" idx="12"/>
          </p:nvPr>
        </p:nvSpPr>
        <p:spPr/>
        <p:txBody>
          <a:bodyPr/>
          <a:lstStyle/>
          <a:p>
            <a:fld id="{EC2C8C54-226F-4EDD-BD38-71F56E42107F}" type="slidenum">
              <a:rPr lang="tr-TR" smtClean="0"/>
              <a:t>60</a:t>
            </a:fld>
            <a:endParaRPr lang="tr-TR"/>
          </a:p>
        </p:txBody>
      </p:sp>
    </p:spTree>
    <p:extLst>
      <p:ext uri="{BB962C8B-B14F-4D97-AF65-F5344CB8AC3E}">
        <p14:creationId xmlns:p14="http://schemas.microsoft.com/office/powerpoint/2010/main" val="23852434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76867" y="2396524"/>
            <a:ext cx="7315200" cy="702276"/>
          </a:xfrm>
        </p:spPr>
        <p:txBody>
          <a:bodyPr>
            <a:normAutofit/>
          </a:bodyPr>
          <a:lstStyle/>
          <a:p>
            <a:r>
              <a:rPr lang="tr-TR" sz="2800" b="1" dirty="0"/>
              <a:t>AFET YÖNETİMİNİN AŞAMALARI</a:t>
            </a:r>
          </a:p>
        </p:txBody>
      </p:sp>
      <p:sp>
        <p:nvSpPr>
          <p:cNvPr id="3" name="İçerik Yer Tutucusu 2"/>
          <p:cNvSpPr>
            <a:spLocks noGrp="1"/>
          </p:cNvSpPr>
          <p:nvPr>
            <p:ph idx="1"/>
          </p:nvPr>
        </p:nvSpPr>
        <p:spPr>
          <a:xfrm>
            <a:off x="897467" y="3061758"/>
            <a:ext cx="10109200" cy="1467908"/>
          </a:xfrm>
        </p:spPr>
        <p:txBody>
          <a:bodyPr>
            <a:normAutofit/>
          </a:bodyPr>
          <a:lstStyle/>
          <a:p>
            <a:pPr marL="0" indent="0" algn="just">
              <a:lnSpc>
                <a:spcPct val="150000"/>
              </a:lnSpc>
              <a:buNone/>
            </a:pPr>
            <a:r>
              <a:rPr lang="tr-TR" sz="1800" dirty="0"/>
              <a:t>Afet yönetiminin bütün aşamaları dersin ilerleyen bölümlerinde detaylı bir şekilde anlatılacaktır. Bu nedenle bu bölümde afet yönetiminin her aşaması hakkında kısa bilgiler verilerek konuya bir ön giriş yapılacaktır.</a:t>
            </a:r>
          </a:p>
        </p:txBody>
      </p:sp>
      <p:sp>
        <p:nvSpPr>
          <p:cNvPr id="4" name="Veri Yer Tutucusu 3">
            <a:extLst>
              <a:ext uri="{FF2B5EF4-FFF2-40B4-BE49-F238E27FC236}">
                <a16:creationId xmlns:a16="http://schemas.microsoft.com/office/drawing/2014/main" id="{F9C9AD7F-9767-422A-BD3C-6522E4EAAAAB}"/>
              </a:ext>
            </a:extLst>
          </p:cNvPr>
          <p:cNvSpPr>
            <a:spLocks noGrp="1"/>
          </p:cNvSpPr>
          <p:nvPr>
            <p:ph type="dt" sz="half" idx="10"/>
          </p:nvPr>
        </p:nvSpPr>
        <p:spPr/>
        <p:txBody>
          <a:bodyPr/>
          <a:lstStyle/>
          <a:p>
            <a:fld id="{FA49B86F-AC99-45DA-B639-72C25E593CCE}" type="datetime1">
              <a:rPr lang="tr-TR" smtClean="0"/>
              <a:t>9.10.2023</a:t>
            </a:fld>
            <a:endParaRPr lang="tr-TR"/>
          </a:p>
        </p:txBody>
      </p:sp>
      <p:sp>
        <p:nvSpPr>
          <p:cNvPr id="5" name="Alt Bilgi Yer Tutucusu 4">
            <a:extLst>
              <a:ext uri="{FF2B5EF4-FFF2-40B4-BE49-F238E27FC236}">
                <a16:creationId xmlns:a16="http://schemas.microsoft.com/office/drawing/2014/main" id="{6D56290C-6968-42EE-A951-DBC9AD5A3C85}"/>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4D597903-EB25-456D-B6F8-F660BCA9EC69}"/>
              </a:ext>
            </a:extLst>
          </p:cNvPr>
          <p:cNvSpPr>
            <a:spLocks noGrp="1"/>
          </p:cNvSpPr>
          <p:nvPr>
            <p:ph type="sldNum" sz="quarter" idx="12"/>
          </p:nvPr>
        </p:nvSpPr>
        <p:spPr/>
        <p:txBody>
          <a:bodyPr/>
          <a:lstStyle/>
          <a:p>
            <a:fld id="{EC2C8C54-226F-4EDD-BD38-71F56E42107F}" type="slidenum">
              <a:rPr lang="tr-TR" smtClean="0"/>
              <a:t>61</a:t>
            </a:fld>
            <a:endParaRPr lang="tr-TR"/>
          </a:p>
        </p:txBody>
      </p:sp>
    </p:spTree>
    <p:extLst>
      <p:ext uri="{BB962C8B-B14F-4D97-AF65-F5344CB8AC3E}">
        <p14:creationId xmlns:p14="http://schemas.microsoft.com/office/powerpoint/2010/main" val="28789822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27667" y="2379591"/>
            <a:ext cx="10515600" cy="792764"/>
          </a:xfrm>
        </p:spPr>
        <p:txBody>
          <a:bodyPr/>
          <a:lstStyle/>
          <a:p>
            <a:r>
              <a:rPr lang="tr-TR" b="1" dirty="0">
                <a:latin typeface="+mn-lt"/>
              </a:rPr>
              <a:t>1- Zarar Azaltma Aşaması</a:t>
            </a:r>
          </a:p>
        </p:txBody>
      </p:sp>
      <p:sp>
        <p:nvSpPr>
          <p:cNvPr id="3" name="İçerik Yer Tutucusu 2"/>
          <p:cNvSpPr>
            <a:spLocks noGrp="1"/>
          </p:cNvSpPr>
          <p:nvPr>
            <p:ph idx="1"/>
          </p:nvPr>
        </p:nvSpPr>
        <p:spPr>
          <a:xfrm>
            <a:off x="939800" y="3002491"/>
            <a:ext cx="10481733" cy="1984375"/>
          </a:xfrm>
        </p:spPr>
        <p:txBody>
          <a:bodyPr>
            <a:normAutofit/>
          </a:bodyPr>
          <a:lstStyle/>
          <a:p>
            <a:pPr marL="0" indent="0" algn="just">
              <a:lnSpc>
                <a:spcPct val="150000"/>
              </a:lnSpc>
              <a:buNone/>
            </a:pPr>
            <a:r>
              <a:rPr lang="tr-TR" sz="2000" dirty="0"/>
              <a:t>Her türlü tehlikenin afet sonucu doğurmasını önlemek ve etkilerini azaltmak amacıyla alınması gereken yapısal ve yapısal olmayan önlem ve faaliyetlerin tümü </a:t>
            </a:r>
            <a:r>
              <a:rPr lang="tr-TR" sz="2000" dirty="0">
                <a:solidFill>
                  <a:srgbClr val="FF0000"/>
                </a:solidFill>
              </a:rPr>
              <a:t>ZARAR AZALTMA</a:t>
            </a:r>
            <a:r>
              <a:rPr lang="tr-TR" sz="2000" dirty="0"/>
              <a:t> denir. Bu aşamadaki çalışmalar birçok kurum ve kuruluşun katılımı ile çok farklı disiplinlerin belirlenen hedef doğrultusunda uzun vadeli çalışmasını gerektirir.</a:t>
            </a:r>
          </a:p>
        </p:txBody>
      </p:sp>
      <p:sp>
        <p:nvSpPr>
          <p:cNvPr id="4" name="Veri Yer Tutucusu 3">
            <a:extLst>
              <a:ext uri="{FF2B5EF4-FFF2-40B4-BE49-F238E27FC236}">
                <a16:creationId xmlns:a16="http://schemas.microsoft.com/office/drawing/2014/main" id="{C03AB4F2-9B07-4840-98B5-8CCA8374A2A4}"/>
              </a:ext>
            </a:extLst>
          </p:cNvPr>
          <p:cNvSpPr>
            <a:spLocks noGrp="1"/>
          </p:cNvSpPr>
          <p:nvPr>
            <p:ph type="dt" sz="half" idx="10"/>
          </p:nvPr>
        </p:nvSpPr>
        <p:spPr/>
        <p:txBody>
          <a:bodyPr/>
          <a:lstStyle/>
          <a:p>
            <a:fld id="{4CDCEDCD-FCA5-4BB8-B2F5-19A64503CDC2}" type="datetime1">
              <a:rPr lang="tr-TR" smtClean="0"/>
              <a:t>9.10.2023</a:t>
            </a:fld>
            <a:endParaRPr lang="tr-TR"/>
          </a:p>
        </p:txBody>
      </p:sp>
      <p:sp>
        <p:nvSpPr>
          <p:cNvPr id="5" name="Alt Bilgi Yer Tutucusu 4">
            <a:extLst>
              <a:ext uri="{FF2B5EF4-FFF2-40B4-BE49-F238E27FC236}">
                <a16:creationId xmlns:a16="http://schemas.microsoft.com/office/drawing/2014/main" id="{44334F5D-A1A0-497E-B20B-63C9D8003C3F}"/>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2F4181B1-0BA9-4F0A-AB84-4352F3B1865E}"/>
              </a:ext>
            </a:extLst>
          </p:cNvPr>
          <p:cNvSpPr>
            <a:spLocks noGrp="1"/>
          </p:cNvSpPr>
          <p:nvPr>
            <p:ph type="sldNum" sz="quarter" idx="12"/>
          </p:nvPr>
        </p:nvSpPr>
        <p:spPr/>
        <p:txBody>
          <a:bodyPr/>
          <a:lstStyle/>
          <a:p>
            <a:fld id="{EC2C8C54-226F-4EDD-BD38-71F56E42107F}" type="slidenum">
              <a:rPr lang="tr-TR" smtClean="0"/>
              <a:t>62</a:t>
            </a:fld>
            <a:endParaRPr lang="tr-TR"/>
          </a:p>
        </p:txBody>
      </p:sp>
    </p:spTree>
    <p:extLst>
      <p:ext uri="{BB962C8B-B14F-4D97-AF65-F5344CB8AC3E}">
        <p14:creationId xmlns:p14="http://schemas.microsoft.com/office/powerpoint/2010/main" val="19226539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8333" y="2533843"/>
            <a:ext cx="10270067" cy="2478424"/>
          </a:xfrm>
        </p:spPr>
        <p:txBody>
          <a:bodyPr>
            <a:noAutofit/>
          </a:bodyPr>
          <a:lstStyle/>
          <a:p>
            <a:pPr marL="0" indent="0" algn="just">
              <a:lnSpc>
                <a:spcPct val="150000"/>
              </a:lnSpc>
              <a:buNone/>
            </a:pPr>
            <a:r>
              <a:rPr lang="tr-TR" sz="1800" dirty="0"/>
              <a:t>Zarar azaltma aşaması iyileştirme aşaması ile başlayıp yeni bir afet olana kadar devam eden sürekli bir süreçtir. Bu aşamadaki yürütülmesi gereken faaliyetler ülke, bölge ve yerleşim birimi ölçeğinde olmak üzere çok geniş uygulama alanı göstermektedir. Afet tehlikesi ve riskinin önlenmesi veya mümkün olduğunca azaltılması için alınması gereken yapısal ve yapısal olmayan tüm önlemler ve faaliyetler bu aşamada yer almaktadır. Bu önlem ve faaliyetler risk azaltma stratejisi ve eylem planı çerçevesinde bir bütünlük ve öncelik sırasına göre yapılması gerekir.</a:t>
            </a:r>
          </a:p>
        </p:txBody>
      </p:sp>
      <p:sp>
        <p:nvSpPr>
          <p:cNvPr id="2" name="Veri Yer Tutucusu 1">
            <a:extLst>
              <a:ext uri="{FF2B5EF4-FFF2-40B4-BE49-F238E27FC236}">
                <a16:creationId xmlns:a16="http://schemas.microsoft.com/office/drawing/2014/main" id="{95B37A44-D147-4E58-8D2A-40FD04C56E01}"/>
              </a:ext>
            </a:extLst>
          </p:cNvPr>
          <p:cNvSpPr>
            <a:spLocks noGrp="1"/>
          </p:cNvSpPr>
          <p:nvPr>
            <p:ph type="dt" sz="half" idx="10"/>
          </p:nvPr>
        </p:nvSpPr>
        <p:spPr/>
        <p:txBody>
          <a:bodyPr/>
          <a:lstStyle/>
          <a:p>
            <a:fld id="{C9AB86F5-3097-4794-8E5A-A53E34D3E3CB}" type="datetime1">
              <a:rPr lang="tr-TR" smtClean="0"/>
              <a:t>9.10.2023</a:t>
            </a:fld>
            <a:endParaRPr lang="tr-TR"/>
          </a:p>
        </p:txBody>
      </p:sp>
      <p:sp>
        <p:nvSpPr>
          <p:cNvPr id="4" name="Alt Bilgi Yer Tutucusu 3">
            <a:extLst>
              <a:ext uri="{FF2B5EF4-FFF2-40B4-BE49-F238E27FC236}">
                <a16:creationId xmlns:a16="http://schemas.microsoft.com/office/drawing/2014/main" id="{62F66847-0915-4B35-83AB-A70A69BE0575}"/>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50945B84-549C-4659-A551-E2E2EB8C289E}"/>
              </a:ext>
            </a:extLst>
          </p:cNvPr>
          <p:cNvSpPr>
            <a:spLocks noGrp="1"/>
          </p:cNvSpPr>
          <p:nvPr>
            <p:ph type="sldNum" sz="quarter" idx="12"/>
          </p:nvPr>
        </p:nvSpPr>
        <p:spPr/>
        <p:txBody>
          <a:bodyPr/>
          <a:lstStyle/>
          <a:p>
            <a:fld id="{EC2C8C54-226F-4EDD-BD38-71F56E42107F}" type="slidenum">
              <a:rPr lang="tr-TR" smtClean="0"/>
              <a:t>63</a:t>
            </a:fld>
            <a:endParaRPr lang="tr-TR"/>
          </a:p>
        </p:txBody>
      </p:sp>
    </p:spTree>
    <p:extLst>
      <p:ext uri="{BB962C8B-B14F-4D97-AF65-F5344CB8AC3E}">
        <p14:creationId xmlns:p14="http://schemas.microsoft.com/office/powerpoint/2010/main" val="8806125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2133" y="1735667"/>
            <a:ext cx="10227734" cy="3767666"/>
          </a:xfrm>
        </p:spPr>
        <p:txBody>
          <a:bodyPr>
            <a:normAutofit lnSpcReduction="10000"/>
          </a:bodyPr>
          <a:lstStyle/>
          <a:p>
            <a:pPr marL="0" indent="0" algn="just">
              <a:lnSpc>
                <a:spcPct val="100000"/>
              </a:lnSpc>
              <a:buNone/>
            </a:pPr>
            <a:r>
              <a:rPr lang="tr-TR" sz="1400" dirty="0"/>
              <a:t>Zarar azaltma aşamasında yapılması gereken çalışmaların bir kısmı aşağıda sıralanmıştır.</a:t>
            </a:r>
          </a:p>
          <a:p>
            <a:pPr algn="just">
              <a:lnSpc>
                <a:spcPct val="100000"/>
              </a:lnSpc>
            </a:pPr>
            <a:r>
              <a:rPr lang="tr-TR" sz="1400" dirty="0"/>
              <a:t>Afet yönetimi süreç ve uygulamalarıyla ilgili yasal düzenlemelerin (mevzuatın) gözden geçirilmesi ve ihtiyaç halinde yeniden düzenlenmesi, (</a:t>
            </a:r>
            <a:r>
              <a:rPr lang="tr-TR" sz="1400" dirty="0">
                <a:solidFill>
                  <a:srgbClr val="FF0000"/>
                </a:solidFill>
              </a:rPr>
              <a:t>örnek ?</a:t>
            </a:r>
            <a:r>
              <a:rPr lang="tr-TR" sz="1400" dirty="0"/>
              <a:t>)</a:t>
            </a:r>
          </a:p>
          <a:p>
            <a:pPr algn="just">
              <a:lnSpc>
                <a:spcPct val="100000"/>
              </a:lnSpc>
            </a:pPr>
            <a:r>
              <a:rPr lang="tr-TR" sz="1400" dirty="0"/>
              <a:t>Meydana gelebilecek olaylardan toplumun en az zarar ve fiziksel kayıplarla kurtulabilmesi için gerekli teknik , idari ve yasal tüm önlemlerin olaylar olmadan önce alınması,</a:t>
            </a:r>
          </a:p>
          <a:p>
            <a:pPr algn="just"/>
            <a:r>
              <a:rPr lang="tr-TR" sz="1400" dirty="0"/>
              <a:t>Mümkün olan hallerde olayları önlemek, mümkün olmayan hallerde ise kurtarma, ilkyardım ve iyileştirme çalışmalarının zamanında hızlı, verimli ve etkili bir şekilde yapılmasının sağlanması,</a:t>
            </a:r>
          </a:p>
          <a:p>
            <a:pPr algn="just"/>
            <a:r>
              <a:rPr lang="tr-TR" sz="1400" dirty="0"/>
              <a:t>Yapı ve deprem/afet yönetmenliklerinin gözden geçirilmesi ve gerekiyorsa yeniden düzenlenmesi,</a:t>
            </a:r>
          </a:p>
          <a:p>
            <a:pPr algn="just"/>
            <a:r>
              <a:rPr lang="tr-TR" sz="1400" dirty="0"/>
              <a:t>Afet tehlikesi ve riskinin makro ve mikro ölçekte yeniden belirlenmesi ve tehlike haritalarının hazırlanması</a:t>
            </a:r>
          </a:p>
          <a:p>
            <a:pPr algn="just"/>
            <a:r>
              <a:rPr lang="tr-TR" sz="1400" dirty="0"/>
              <a:t>Ülke/bölge için afet kayıt sistemleri ve afet erken uyarı ve kontrol sistemlerinin kurulması ve geliştirilmesi,</a:t>
            </a:r>
          </a:p>
          <a:p>
            <a:pPr algn="just"/>
            <a:r>
              <a:rPr lang="tr-TR" sz="1400" dirty="0"/>
              <a:t>İhtiyaç duyulan bilimsel ve teknik araştırma-geliştirme faaliyetlerinin planlanması ve uygulanması,</a:t>
            </a:r>
          </a:p>
          <a:p>
            <a:pPr algn="just"/>
            <a:r>
              <a:rPr lang="tr-TR" sz="1400" dirty="0"/>
              <a:t>Afet zararlarının azaltılması kavramının kalkınmanın her aşamasına dahil ederek uygulanmasının sağlanması,</a:t>
            </a:r>
          </a:p>
          <a:p>
            <a:pPr algn="just"/>
            <a:r>
              <a:rPr lang="tr-TR" sz="1400" dirty="0"/>
              <a:t>Afetlere karşı önleyici ve zarar azaltıcı mühendislik tedbirlerinin geliştirilmesi ve uygulanmasıdır.</a:t>
            </a:r>
          </a:p>
        </p:txBody>
      </p:sp>
      <p:sp>
        <p:nvSpPr>
          <p:cNvPr id="2" name="Veri Yer Tutucusu 1">
            <a:extLst>
              <a:ext uri="{FF2B5EF4-FFF2-40B4-BE49-F238E27FC236}">
                <a16:creationId xmlns:a16="http://schemas.microsoft.com/office/drawing/2014/main" id="{BFBC2690-2C49-4067-9F3A-959ACF5223F7}"/>
              </a:ext>
            </a:extLst>
          </p:cNvPr>
          <p:cNvSpPr>
            <a:spLocks noGrp="1"/>
          </p:cNvSpPr>
          <p:nvPr>
            <p:ph type="dt" sz="half" idx="10"/>
          </p:nvPr>
        </p:nvSpPr>
        <p:spPr/>
        <p:txBody>
          <a:bodyPr/>
          <a:lstStyle/>
          <a:p>
            <a:fld id="{BBDFBC16-DFE1-4225-8D05-E793B56BDFA3}" type="datetime1">
              <a:rPr lang="tr-TR" smtClean="0"/>
              <a:t>9.10.2023</a:t>
            </a:fld>
            <a:endParaRPr lang="tr-TR"/>
          </a:p>
        </p:txBody>
      </p:sp>
      <p:sp>
        <p:nvSpPr>
          <p:cNvPr id="4" name="Alt Bilgi Yer Tutucusu 3">
            <a:extLst>
              <a:ext uri="{FF2B5EF4-FFF2-40B4-BE49-F238E27FC236}">
                <a16:creationId xmlns:a16="http://schemas.microsoft.com/office/drawing/2014/main" id="{4CA48A42-F33C-4008-A3AC-F6B51B3E020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AA5D4E9C-FBF3-4903-B65D-B1E6E2AC3C7B}"/>
              </a:ext>
            </a:extLst>
          </p:cNvPr>
          <p:cNvSpPr>
            <a:spLocks noGrp="1"/>
          </p:cNvSpPr>
          <p:nvPr>
            <p:ph type="sldNum" sz="quarter" idx="12"/>
          </p:nvPr>
        </p:nvSpPr>
        <p:spPr/>
        <p:txBody>
          <a:bodyPr/>
          <a:lstStyle/>
          <a:p>
            <a:fld id="{EC2C8C54-226F-4EDD-BD38-71F56E42107F}" type="slidenum">
              <a:rPr lang="tr-TR" smtClean="0"/>
              <a:t>64</a:t>
            </a:fld>
            <a:endParaRPr lang="tr-TR"/>
          </a:p>
        </p:txBody>
      </p:sp>
    </p:spTree>
    <p:extLst>
      <p:ext uri="{BB962C8B-B14F-4D97-AF65-F5344CB8AC3E}">
        <p14:creationId xmlns:p14="http://schemas.microsoft.com/office/powerpoint/2010/main" val="11034641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270000"/>
            <a:ext cx="11082867" cy="5003800"/>
          </a:xfrm>
        </p:spPr>
        <p:txBody>
          <a:bodyPr>
            <a:normAutofit/>
          </a:bodyPr>
          <a:lstStyle/>
          <a:p>
            <a:pPr marL="0" indent="0" algn="just">
              <a:buNone/>
            </a:pPr>
            <a:r>
              <a:rPr lang="tr-TR" sz="1400" dirty="0"/>
              <a:t>Zarar azaltma çalışmalarına örnek olarak aşağıdaki çalışmalar örnek gösterilebilir.</a:t>
            </a:r>
          </a:p>
          <a:p>
            <a:pPr algn="just"/>
            <a:r>
              <a:rPr lang="tr-TR" sz="1400" dirty="0"/>
              <a:t>Afet tehlike ve risk belirleme çalışmaları</a:t>
            </a:r>
          </a:p>
          <a:p>
            <a:pPr algn="just"/>
            <a:r>
              <a:rPr lang="tr-TR" sz="1400" dirty="0"/>
              <a:t>Kentsel dönüşüm </a:t>
            </a:r>
          </a:p>
          <a:p>
            <a:pPr algn="just"/>
            <a:r>
              <a:rPr lang="tr-TR" sz="1400" dirty="0"/>
              <a:t>Riskli binaların tespiti, yıkım veya güçlendirme</a:t>
            </a:r>
          </a:p>
          <a:p>
            <a:pPr algn="just"/>
            <a:r>
              <a:rPr lang="tr-TR" sz="1400" dirty="0"/>
              <a:t>Mikro bölgeleme haritalarının yapılması</a:t>
            </a:r>
          </a:p>
          <a:p>
            <a:pPr algn="just"/>
            <a:r>
              <a:rPr lang="tr-TR" sz="1400" dirty="0"/>
              <a:t>İmar planına esas jeolojik </a:t>
            </a:r>
            <a:r>
              <a:rPr lang="tr-TR" sz="1400" dirty="0" err="1"/>
              <a:t>jeoteknik</a:t>
            </a:r>
            <a:r>
              <a:rPr lang="tr-TR" sz="1400" dirty="0"/>
              <a:t> etüt raporlarının hazırlanması</a:t>
            </a:r>
          </a:p>
          <a:p>
            <a:pPr algn="just"/>
            <a:r>
              <a:rPr lang="tr-TR" sz="1400" dirty="0"/>
              <a:t>Afet bilgi sisteminin kurulması</a:t>
            </a:r>
          </a:p>
          <a:p>
            <a:pPr algn="just"/>
            <a:r>
              <a:rPr lang="tr-TR" sz="1400" dirty="0"/>
              <a:t>Kuvvetli yer hareket kayıt şebekesinin kurulması ve işletilmesi</a:t>
            </a:r>
          </a:p>
          <a:p>
            <a:pPr algn="just"/>
            <a:r>
              <a:rPr lang="tr-TR" sz="1400" dirty="0"/>
              <a:t>Türkiye ulusal deprem kayıt ağının kurulması ve işletilmesi</a:t>
            </a:r>
          </a:p>
          <a:p>
            <a:pPr algn="just"/>
            <a:r>
              <a:rPr lang="tr-TR" sz="1400" dirty="0"/>
              <a:t>Heyelan ve kaya düşmesi tehlike ve riskinin önlenmesi çalışmaları</a:t>
            </a:r>
          </a:p>
          <a:p>
            <a:pPr algn="just"/>
            <a:r>
              <a:rPr lang="tr-TR" sz="1400" dirty="0"/>
              <a:t>Çığ tehlike ve riskinin önlenmesi çalışmaları</a:t>
            </a:r>
          </a:p>
          <a:p>
            <a:pPr algn="just"/>
            <a:r>
              <a:rPr lang="tr-TR" sz="1400" dirty="0"/>
              <a:t>Diğer afet tehlike ve risklerinin önlenmesi çalışmaları</a:t>
            </a:r>
          </a:p>
          <a:p>
            <a:pPr algn="just"/>
            <a:r>
              <a:rPr lang="tr-TR" sz="1400" dirty="0"/>
              <a:t>Deprem bölge haritası ve Afet/deprem bölgelerinde yapılacak yapılar hakkında yönetmenliklerin hazırlanması</a:t>
            </a:r>
          </a:p>
          <a:p>
            <a:pPr algn="just"/>
            <a:r>
              <a:rPr lang="tr-TR" sz="1400" dirty="0"/>
              <a:t>Afete maruz bölge veya afet riskli alanların belirlenerek bu bölgede yapılaşmaya izin verilmemesi veya var olanların başka bölgeye nakli.</a:t>
            </a:r>
          </a:p>
          <a:p>
            <a:pPr marL="0" indent="0" algn="just">
              <a:buNone/>
            </a:pPr>
            <a:endParaRPr lang="tr-TR" sz="1400" dirty="0"/>
          </a:p>
          <a:p>
            <a:pPr algn="just"/>
            <a:endParaRPr lang="tr-TR" sz="1400" dirty="0"/>
          </a:p>
          <a:p>
            <a:pPr marL="0" indent="0" algn="just">
              <a:buNone/>
            </a:pPr>
            <a:endParaRPr lang="tr-TR" sz="1400" dirty="0"/>
          </a:p>
        </p:txBody>
      </p:sp>
      <p:sp>
        <p:nvSpPr>
          <p:cNvPr id="2" name="Veri Yer Tutucusu 1">
            <a:extLst>
              <a:ext uri="{FF2B5EF4-FFF2-40B4-BE49-F238E27FC236}">
                <a16:creationId xmlns:a16="http://schemas.microsoft.com/office/drawing/2014/main" id="{B8B88362-4B50-4EAE-A733-5A7A8FEC7AA7}"/>
              </a:ext>
            </a:extLst>
          </p:cNvPr>
          <p:cNvSpPr>
            <a:spLocks noGrp="1"/>
          </p:cNvSpPr>
          <p:nvPr>
            <p:ph type="dt" sz="half" idx="10"/>
          </p:nvPr>
        </p:nvSpPr>
        <p:spPr/>
        <p:txBody>
          <a:bodyPr/>
          <a:lstStyle/>
          <a:p>
            <a:fld id="{590181C7-7E23-4EB9-BCD5-44624B8D28D9}" type="datetime1">
              <a:rPr lang="tr-TR" smtClean="0"/>
              <a:t>9.10.2023</a:t>
            </a:fld>
            <a:endParaRPr lang="tr-TR"/>
          </a:p>
        </p:txBody>
      </p:sp>
      <p:sp>
        <p:nvSpPr>
          <p:cNvPr id="4" name="Alt Bilgi Yer Tutucusu 3">
            <a:extLst>
              <a:ext uri="{FF2B5EF4-FFF2-40B4-BE49-F238E27FC236}">
                <a16:creationId xmlns:a16="http://schemas.microsoft.com/office/drawing/2014/main" id="{DB235999-EAD9-4737-B7BC-CE5CE056315A}"/>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BDC3A48F-E201-4E25-A231-69292A785723}"/>
              </a:ext>
            </a:extLst>
          </p:cNvPr>
          <p:cNvSpPr>
            <a:spLocks noGrp="1"/>
          </p:cNvSpPr>
          <p:nvPr>
            <p:ph type="sldNum" sz="quarter" idx="12"/>
          </p:nvPr>
        </p:nvSpPr>
        <p:spPr/>
        <p:txBody>
          <a:bodyPr/>
          <a:lstStyle/>
          <a:p>
            <a:fld id="{EC2C8C54-226F-4EDD-BD38-71F56E42107F}" type="slidenum">
              <a:rPr lang="tr-TR" smtClean="0"/>
              <a:t>65</a:t>
            </a:fld>
            <a:endParaRPr lang="tr-TR"/>
          </a:p>
        </p:txBody>
      </p:sp>
    </p:spTree>
    <p:extLst>
      <p:ext uri="{BB962C8B-B14F-4D97-AF65-F5344CB8AC3E}">
        <p14:creationId xmlns:p14="http://schemas.microsoft.com/office/powerpoint/2010/main" val="3392967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1466" y="2608191"/>
            <a:ext cx="4521200" cy="558343"/>
          </a:xfrm>
        </p:spPr>
        <p:txBody>
          <a:bodyPr/>
          <a:lstStyle/>
          <a:p>
            <a:r>
              <a:rPr lang="tr-TR" b="1" dirty="0">
                <a:latin typeface="+mn-lt"/>
              </a:rPr>
              <a:t>2- Hazırlık Aşaması</a:t>
            </a:r>
          </a:p>
        </p:txBody>
      </p:sp>
      <p:sp>
        <p:nvSpPr>
          <p:cNvPr id="4" name="İçerik Yer Tutucusu 3"/>
          <p:cNvSpPr>
            <a:spLocks noGrp="1"/>
          </p:cNvSpPr>
          <p:nvPr>
            <p:ph idx="1"/>
          </p:nvPr>
        </p:nvSpPr>
        <p:spPr>
          <a:xfrm>
            <a:off x="753533" y="3078692"/>
            <a:ext cx="10668000" cy="1848908"/>
          </a:xfrm>
        </p:spPr>
        <p:txBody>
          <a:bodyPr>
            <a:normAutofit/>
          </a:bodyPr>
          <a:lstStyle/>
          <a:p>
            <a:pPr marL="0" indent="0" algn="just">
              <a:lnSpc>
                <a:spcPct val="150000"/>
              </a:lnSpc>
              <a:buNone/>
            </a:pPr>
            <a:r>
              <a:rPr lang="tr-TR" sz="1800" dirty="0"/>
              <a:t>Afetlere hazırlık; afete zamanında, hızlı  en etkili olarak müdahale edebilmek için afet öncesinde yapılması gereken </a:t>
            </a:r>
            <a:r>
              <a:rPr lang="tr-TR" sz="1800" u="sng" dirty="0">
                <a:effectLst>
                  <a:outerShdw blurRad="38100" dist="38100" dir="2700000" algn="tl">
                    <a:srgbClr val="000000">
                      <a:alpha val="43137"/>
                    </a:srgbClr>
                  </a:outerShdw>
                </a:effectLst>
              </a:rPr>
              <a:t>planlama, eğitim, tatbikat, erken uyarı sistemlerinin kurulması, acil yardım malzemelerinin stoklarının, halkın bilgilendirilmesi ve bilinçlendirilmesi</a:t>
            </a:r>
            <a:r>
              <a:rPr lang="tr-TR" sz="1800" dirty="0"/>
              <a:t> gibi faaliyetlerin sürekli ve sürdürülebilir olarak yürütüldüğü süreç olarak tanımlanır.</a:t>
            </a:r>
          </a:p>
        </p:txBody>
      </p:sp>
      <p:sp>
        <p:nvSpPr>
          <p:cNvPr id="3" name="Veri Yer Tutucusu 2">
            <a:extLst>
              <a:ext uri="{FF2B5EF4-FFF2-40B4-BE49-F238E27FC236}">
                <a16:creationId xmlns:a16="http://schemas.microsoft.com/office/drawing/2014/main" id="{F443B989-7010-4526-B364-038C914F0356}"/>
              </a:ext>
            </a:extLst>
          </p:cNvPr>
          <p:cNvSpPr>
            <a:spLocks noGrp="1"/>
          </p:cNvSpPr>
          <p:nvPr>
            <p:ph type="dt" sz="half" idx="10"/>
          </p:nvPr>
        </p:nvSpPr>
        <p:spPr/>
        <p:txBody>
          <a:bodyPr/>
          <a:lstStyle/>
          <a:p>
            <a:fld id="{755FA22D-F78E-4B5A-AE54-6EB03F16626C}" type="datetime1">
              <a:rPr lang="tr-TR" smtClean="0"/>
              <a:t>9.10.2023</a:t>
            </a:fld>
            <a:endParaRPr lang="tr-TR"/>
          </a:p>
        </p:txBody>
      </p:sp>
      <p:sp>
        <p:nvSpPr>
          <p:cNvPr id="5" name="Alt Bilgi Yer Tutucusu 4">
            <a:extLst>
              <a:ext uri="{FF2B5EF4-FFF2-40B4-BE49-F238E27FC236}">
                <a16:creationId xmlns:a16="http://schemas.microsoft.com/office/drawing/2014/main" id="{8812B214-06DA-49AE-885D-E9EA63DA761C}"/>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C10A6F00-6DD0-4941-A271-CA71B331779C}"/>
              </a:ext>
            </a:extLst>
          </p:cNvPr>
          <p:cNvSpPr>
            <a:spLocks noGrp="1"/>
          </p:cNvSpPr>
          <p:nvPr>
            <p:ph type="sldNum" sz="quarter" idx="12"/>
          </p:nvPr>
        </p:nvSpPr>
        <p:spPr/>
        <p:txBody>
          <a:bodyPr/>
          <a:lstStyle/>
          <a:p>
            <a:fld id="{EC2C8C54-226F-4EDD-BD38-71F56E42107F}" type="slidenum">
              <a:rPr lang="tr-TR" smtClean="0"/>
              <a:t>66</a:t>
            </a:fld>
            <a:endParaRPr lang="tr-TR"/>
          </a:p>
        </p:txBody>
      </p:sp>
    </p:spTree>
    <p:extLst>
      <p:ext uri="{BB962C8B-B14F-4D97-AF65-F5344CB8AC3E}">
        <p14:creationId xmlns:p14="http://schemas.microsoft.com/office/powerpoint/2010/main" val="26401059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51466" y="2565400"/>
            <a:ext cx="10016067" cy="2302934"/>
          </a:xfrm>
        </p:spPr>
        <p:txBody>
          <a:bodyPr>
            <a:normAutofit fontScale="92500"/>
          </a:bodyPr>
          <a:lstStyle/>
          <a:p>
            <a:pPr marL="0" indent="0" algn="just">
              <a:lnSpc>
                <a:spcPct val="150000"/>
              </a:lnSpc>
              <a:buNone/>
            </a:pPr>
            <a:r>
              <a:rPr lang="tr-TR" sz="1800" dirty="0"/>
              <a:t>5902 Afet ve Acil durum Yönetimi Başkanlığının Teşkilat ve Görevleri hakkında kanunda hazırlık; afet ve acil durumlara etkin bir mücadele amacıyla önceden yapılan her türlü faaliyet olarak tanımlanır.  </a:t>
            </a:r>
          </a:p>
          <a:p>
            <a:pPr marL="0" indent="0" algn="just">
              <a:lnSpc>
                <a:spcPct val="150000"/>
              </a:lnSpc>
              <a:buNone/>
            </a:pPr>
            <a:r>
              <a:rPr lang="tr-TR" sz="1800" dirty="0"/>
              <a:t>Tehlikenin insanlar için olumsuz etkiler doğurabileceği sonuçlarını, zamanında, en uygun şekilde ve en etkili organizasyon ve yöntemlerle ortadan kaldırmak için afet öncesinde yapılan çalışmalar hazırlık aşamasında yapılması gereken çalışmaların ana hedefidir.</a:t>
            </a:r>
          </a:p>
        </p:txBody>
      </p:sp>
      <p:sp>
        <p:nvSpPr>
          <p:cNvPr id="2" name="Veri Yer Tutucusu 1">
            <a:extLst>
              <a:ext uri="{FF2B5EF4-FFF2-40B4-BE49-F238E27FC236}">
                <a16:creationId xmlns:a16="http://schemas.microsoft.com/office/drawing/2014/main" id="{5D5562E3-62EF-4DDA-82D9-6550A726143D}"/>
              </a:ext>
            </a:extLst>
          </p:cNvPr>
          <p:cNvSpPr>
            <a:spLocks noGrp="1"/>
          </p:cNvSpPr>
          <p:nvPr>
            <p:ph type="dt" sz="half" idx="10"/>
          </p:nvPr>
        </p:nvSpPr>
        <p:spPr/>
        <p:txBody>
          <a:bodyPr/>
          <a:lstStyle/>
          <a:p>
            <a:fld id="{8F0C9C9A-A03D-446B-A7D3-4069CB944C11}" type="datetime1">
              <a:rPr lang="tr-TR" smtClean="0"/>
              <a:t>9.10.2023</a:t>
            </a:fld>
            <a:endParaRPr lang="tr-TR"/>
          </a:p>
        </p:txBody>
      </p:sp>
      <p:sp>
        <p:nvSpPr>
          <p:cNvPr id="4" name="Alt Bilgi Yer Tutucusu 3">
            <a:extLst>
              <a:ext uri="{FF2B5EF4-FFF2-40B4-BE49-F238E27FC236}">
                <a16:creationId xmlns:a16="http://schemas.microsoft.com/office/drawing/2014/main" id="{42824364-7EA1-4FA2-A349-D968B0B3ABB0}"/>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0F2FB9F3-8900-494C-A7FC-42B37BAC2B69}"/>
              </a:ext>
            </a:extLst>
          </p:cNvPr>
          <p:cNvSpPr>
            <a:spLocks noGrp="1"/>
          </p:cNvSpPr>
          <p:nvPr>
            <p:ph type="sldNum" sz="quarter" idx="12"/>
          </p:nvPr>
        </p:nvSpPr>
        <p:spPr/>
        <p:txBody>
          <a:bodyPr/>
          <a:lstStyle/>
          <a:p>
            <a:fld id="{EC2C8C54-226F-4EDD-BD38-71F56E42107F}" type="slidenum">
              <a:rPr lang="tr-TR" smtClean="0"/>
              <a:t>67</a:t>
            </a:fld>
            <a:endParaRPr lang="tr-TR"/>
          </a:p>
        </p:txBody>
      </p:sp>
    </p:spTree>
    <p:extLst>
      <p:ext uri="{BB962C8B-B14F-4D97-AF65-F5344CB8AC3E}">
        <p14:creationId xmlns:p14="http://schemas.microsoft.com/office/powerpoint/2010/main" val="15120921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03399"/>
            <a:ext cx="10456333" cy="4625109"/>
          </a:xfrm>
        </p:spPr>
        <p:txBody>
          <a:bodyPr>
            <a:normAutofit/>
          </a:bodyPr>
          <a:lstStyle/>
          <a:p>
            <a:pPr marL="0" indent="0" algn="just">
              <a:buNone/>
            </a:pPr>
            <a:r>
              <a:rPr lang="tr-TR" sz="1400" dirty="0"/>
              <a:t>Hazırlık aşamasında yapılması gereken çalışmaların bir kısmı aşağıdaki gibidir;</a:t>
            </a:r>
          </a:p>
          <a:p>
            <a:pPr algn="just"/>
            <a:r>
              <a:rPr lang="tr-TR" sz="1400" dirty="0"/>
              <a:t>Merkezi düzeyde afet yönetimi il ilgili planların hazırlanması, geliştirilmesi ve güncellenmesi,</a:t>
            </a:r>
          </a:p>
          <a:p>
            <a:pPr algn="just"/>
            <a:r>
              <a:rPr lang="tr-TR" sz="1400" dirty="0"/>
              <a:t>İl düzeyinde ‘’Afet ve Acil Durum Yönetimi Planlarının’’ hazırlanması, geliştirilmesi ve güncellenmesi,</a:t>
            </a:r>
          </a:p>
          <a:p>
            <a:pPr algn="just"/>
            <a:r>
              <a:rPr lang="tr-TR" sz="1400" dirty="0"/>
              <a:t>Bu planlarda görev ve sorumluluk verilen personelin eğitim ve tatbikatlarla bilgi düzeylerinin geliştirilmesi,</a:t>
            </a:r>
          </a:p>
          <a:p>
            <a:pPr algn="just"/>
            <a:r>
              <a:rPr lang="tr-TR" sz="1400" dirty="0"/>
              <a:t>Gerektiğinde bölge teçhizat merkezlerinin kurulması ve kritik malzemelerin stoklanması,</a:t>
            </a:r>
          </a:p>
          <a:p>
            <a:pPr algn="just"/>
            <a:r>
              <a:rPr lang="tr-TR" sz="1400" dirty="0"/>
              <a:t>Arama-Kurtarma faaliyetlerinin örgütlenmesi, geliştirilmesi, eğitimi ve yaygınlaştırılması,</a:t>
            </a:r>
          </a:p>
          <a:p>
            <a:pPr algn="just"/>
            <a:r>
              <a:rPr lang="tr-TR" sz="1400" dirty="0"/>
              <a:t>Alarm ve erken uyarı sistemlerinin kurulması, işletilmesi ve geliştirilmesi.</a:t>
            </a:r>
          </a:p>
          <a:p>
            <a:pPr marL="0" indent="0" algn="just">
              <a:buNone/>
            </a:pPr>
            <a:endParaRPr lang="tr-TR" sz="1400" dirty="0"/>
          </a:p>
          <a:p>
            <a:pPr algn="just"/>
            <a:endParaRPr lang="tr-TR" sz="1400" dirty="0"/>
          </a:p>
        </p:txBody>
      </p:sp>
      <p:sp>
        <p:nvSpPr>
          <p:cNvPr id="2" name="Veri Yer Tutucusu 1">
            <a:extLst>
              <a:ext uri="{FF2B5EF4-FFF2-40B4-BE49-F238E27FC236}">
                <a16:creationId xmlns:a16="http://schemas.microsoft.com/office/drawing/2014/main" id="{4441FAE2-77B1-46CE-A3C4-A539350354F1}"/>
              </a:ext>
            </a:extLst>
          </p:cNvPr>
          <p:cNvSpPr>
            <a:spLocks noGrp="1"/>
          </p:cNvSpPr>
          <p:nvPr>
            <p:ph type="dt" sz="half" idx="10"/>
          </p:nvPr>
        </p:nvSpPr>
        <p:spPr/>
        <p:txBody>
          <a:bodyPr/>
          <a:lstStyle/>
          <a:p>
            <a:fld id="{0AADB89B-8850-404F-8224-DF91806A3D1A}" type="datetime1">
              <a:rPr lang="tr-TR" smtClean="0"/>
              <a:t>9.10.2023</a:t>
            </a:fld>
            <a:endParaRPr lang="tr-TR"/>
          </a:p>
        </p:txBody>
      </p:sp>
      <p:sp>
        <p:nvSpPr>
          <p:cNvPr id="4" name="Alt Bilgi Yer Tutucusu 3">
            <a:extLst>
              <a:ext uri="{FF2B5EF4-FFF2-40B4-BE49-F238E27FC236}">
                <a16:creationId xmlns:a16="http://schemas.microsoft.com/office/drawing/2014/main" id="{BAF971F8-2D82-4378-91F9-3B46D1F08C3B}"/>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95236CD4-02C9-46B1-8E46-BF7479704F62}"/>
              </a:ext>
            </a:extLst>
          </p:cNvPr>
          <p:cNvSpPr>
            <a:spLocks noGrp="1"/>
          </p:cNvSpPr>
          <p:nvPr>
            <p:ph type="sldNum" sz="quarter" idx="12"/>
          </p:nvPr>
        </p:nvSpPr>
        <p:spPr/>
        <p:txBody>
          <a:bodyPr/>
          <a:lstStyle/>
          <a:p>
            <a:fld id="{EC2C8C54-226F-4EDD-BD38-71F56E42107F}" type="slidenum">
              <a:rPr lang="tr-TR" smtClean="0"/>
              <a:t>68</a:t>
            </a:fld>
            <a:endParaRPr lang="tr-TR"/>
          </a:p>
        </p:txBody>
      </p:sp>
    </p:spTree>
    <p:extLst>
      <p:ext uri="{BB962C8B-B14F-4D97-AF65-F5344CB8AC3E}">
        <p14:creationId xmlns:p14="http://schemas.microsoft.com/office/powerpoint/2010/main" val="86081969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2286000"/>
            <a:ext cx="10515601" cy="2294468"/>
          </a:xfrm>
        </p:spPr>
        <p:txBody>
          <a:bodyPr>
            <a:normAutofit/>
          </a:bodyPr>
          <a:lstStyle/>
          <a:p>
            <a:pPr marL="0" indent="0" algn="just">
              <a:buNone/>
            </a:pPr>
            <a:r>
              <a:rPr lang="tr-TR" sz="1400" dirty="0"/>
              <a:t>Hazırlık aşaması çalışmalarına örnek olarak;</a:t>
            </a:r>
          </a:p>
          <a:p>
            <a:pPr algn="just"/>
            <a:r>
              <a:rPr lang="tr-TR" sz="1400" dirty="0"/>
              <a:t>Her kademede Afet ve Acil Durum Yönetimi ile ilgili planların hazırlanması ve bunların tatbiki,</a:t>
            </a:r>
          </a:p>
          <a:p>
            <a:pPr algn="just"/>
            <a:r>
              <a:rPr lang="tr-TR" sz="1400" dirty="0"/>
              <a:t>İl düzeyinde hazırlanmış olan Afet ve Acil Durum Yönetimi planları ile ilgili görüş ve önerilerin hazırlanması varsa eksikliklerin giderilmesi,</a:t>
            </a:r>
          </a:p>
          <a:p>
            <a:pPr algn="just"/>
            <a:r>
              <a:rPr lang="tr-TR" sz="1400" dirty="0"/>
              <a:t>Afet senaryoları</a:t>
            </a:r>
          </a:p>
          <a:p>
            <a:pPr algn="just"/>
            <a:r>
              <a:rPr lang="tr-TR" sz="1400" dirty="0"/>
              <a:t>Eğitim ve tatbikatlar</a:t>
            </a:r>
          </a:p>
          <a:p>
            <a:pPr marL="0" indent="0" algn="just">
              <a:buNone/>
            </a:pPr>
            <a:r>
              <a:rPr lang="tr-TR" sz="1400" dirty="0"/>
              <a:t>gibi çalışmalar örnek verilebilir.</a:t>
            </a:r>
          </a:p>
        </p:txBody>
      </p:sp>
      <p:sp>
        <p:nvSpPr>
          <p:cNvPr id="2" name="Veri Yer Tutucusu 1">
            <a:extLst>
              <a:ext uri="{FF2B5EF4-FFF2-40B4-BE49-F238E27FC236}">
                <a16:creationId xmlns:a16="http://schemas.microsoft.com/office/drawing/2014/main" id="{66AA4195-7D4E-4DF0-B6C5-FD2AF975FB40}"/>
              </a:ext>
            </a:extLst>
          </p:cNvPr>
          <p:cNvSpPr>
            <a:spLocks noGrp="1"/>
          </p:cNvSpPr>
          <p:nvPr>
            <p:ph type="dt" sz="half" idx="10"/>
          </p:nvPr>
        </p:nvSpPr>
        <p:spPr/>
        <p:txBody>
          <a:bodyPr/>
          <a:lstStyle/>
          <a:p>
            <a:fld id="{A82A5B6E-2573-4FB8-97C3-9D470764D783}" type="datetime1">
              <a:rPr lang="tr-TR" smtClean="0"/>
              <a:t>9.10.2023</a:t>
            </a:fld>
            <a:endParaRPr lang="tr-TR"/>
          </a:p>
        </p:txBody>
      </p:sp>
      <p:sp>
        <p:nvSpPr>
          <p:cNvPr id="4" name="Alt Bilgi Yer Tutucusu 3">
            <a:extLst>
              <a:ext uri="{FF2B5EF4-FFF2-40B4-BE49-F238E27FC236}">
                <a16:creationId xmlns:a16="http://schemas.microsoft.com/office/drawing/2014/main" id="{BE971434-2666-4691-8FEF-C7E322DB75C3}"/>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3567FF48-2827-4196-8EBF-82A824A2A2A5}"/>
              </a:ext>
            </a:extLst>
          </p:cNvPr>
          <p:cNvSpPr>
            <a:spLocks noGrp="1"/>
          </p:cNvSpPr>
          <p:nvPr>
            <p:ph type="sldNum" sz="quarter" idx="12"/>
          </p:nvPr>
        </p:nvSpPr>
        <p:spPr/>
        <p:txBody>
          <a:bodyPr/>
          <a:lstStyle/>
          <a:p>
            <a:fld id="{EC2C8C54-226F-4EDD-BD38-71F56E42107F}" type="slidenum">
              <a:rPr lang="tr-TR" smtClean="0"/>
              <a:t>69</a:t>
            </a:fld>
            <a:endParaRPr lang="tr-TR"/>
          </a:p>
        </p:txBody>
      </p:sp>
    </p:spTree>
    <p:extLst>
      <p:ext uri="{BB962C8B-B14F-4D97-AF65-F5344CB8AC3E}">
        <p14:creationId xmlns:p14="http://schemas.microsoft.com/office/powerpoint/2010/main" val="408165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6636" y="2646217"/>
            <a:ext cx="10598728" cy="2743201"/>
          </a:xfrm>
        </p:spPr>
        <p:txBody>
          <a:bodyPr>
            <a:noAutofit/>
          </a:bodyPr>
          <a:lstStyle/>
          <a:p>
            <a:pPr marL="0" indent="0" algn="just">
              <a:lnSpc>
                <a:spcPct val="150000"/>
              </a:lnSpc>
              <a:buNone/>
            </a:pPr>
            <a:r>
              <a:rPr lang="tr-TR" sz="2000" dirty="0"/>
              <a:t>Sözlük hazırlandıktan sonra AFAD’ın web sayfasında bir ay süreyle ilgilenen herkesin görüş ve önerilerine sunulmuş, hazırlanan belgeye mümkün olan en üst seviye de katılım sağlanmaya çalışılmıştır. Bütün bu çalışmalar neticesinde </a:t>
            </a:r>
            <a:r>
              <a:rPr lang="tr-TR" sz="2000" b="1" dirty="0">
                <a:effectLst>
                  <a:outerShdw blurRad="38100" dist="38100" dir="2700000" algn="tl">
                    <a:srgbClr val="000000">
                      <a:alpha val="43137"/>
                    </a:srgbClr>
                  </a:outerShdw>
                </a:effectLst>
              </a:rPr>
              <a:t>“Açıklamalı Afet Yönetimi Terimleri Sözlüğü”, </a:t>
            </a:r>
            <a:r>
              <a:rPr lang="tr-TR" sz="2000" dirty="0"/>
              <a:t>temel olarak afet yöneticileri ve afet konusunda çalışacak olanlara ana bilgileri verecek ve aralarındaki dil birliğini sağlayacak şekilde hazırlanmış ve ilgili tüm birimlere dağıtılmıştır. </a:t>
            </a:r>
          </a:p>
        </p:txBody>
      </p:sp>
      <p:sp>
        <p:nvSpPr>
          <p:cNvPr id="2" name="Veri Yer Tutucusu 1">
            <a:extLst>
              <a:ext uri="{FF2B5EF4-FFF2-40B4-BE49-F238E27FC236}">
                <a16:creationId xmlns:a16="http://schemas.microsoft.com/office/drawing/2014/main" id="{EF30C88E-080F-4680-8B57-B327B14BEC91}"/>
              </a:ext>
            </a:extLst>
          </p:cNvPr>
          <p:cNvSpPr>
            <a:spLocks noGrp="1"/>
          </p:cNvSpPr>
          <p:nvPr>
            <p:ph type="dt" sz="half" idx="10"/>
          </p:nvPr>
        </p:nvSpPr>
        <p:spPr/>
        <p:txBody>
          <a:bodyPr/>
          <a:lstStyle/>
          <a:p>
            <a:fld id="{7725E2F7-87EB-4FF8-B381-F2F8221261C8}" type="datetime1">
              <a:rPr lang="tr-TR" smtClean="0"/>
              <a:t>9.10.2023</a:t>
            </a:fld>
            <a:endParaRPr lang="tr-TR"/>
          </a:p>
        </p:txBody>
      </p:sp>
      <p:sp>
        <p:nvSpPr>
          <p:cNvPr id="4" name="Alt Bilgi Yer Tutucusu 3">
            <a:extLst>
              <a:ext uri="{FF2B5EF4-FFF2-40B4-BE49-F238E27FC236}">
                <a16:creationId xmlns:a16="http://schemas.microsoft.com/office/drawing/2014/main" id="{721ECA96-8509-4910-92D2-03BC2219E3DC}"/>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353F03B3-7E66-4101-B15C-2AB1B4688749}"/>
              </a:ext>
            </a:extLst>
          </p:cNvPr>
          <p:cNvSpPr>
            <a:spLocks noGrp="1"/>
          </p:cNvSpPr>
          <p:nvPr>
            <p:ph type="sldNum" sz="quarter" idx="12"/>
          </p:nvPr>
        </p:nvSpPr>
        <p:spPr/>
        <p:txBody>
          <a:bodyPr/>
          <a:lstStyle/>
          <a:p>
            <a:fld id="{EC2C8C54-226F-4EDD-BD38-71F56E42107F}" type="slidenum">
              <a:rPr lang="tr-TR" smtClean="0"/>
              <a:t>7</a:t>
            </a:fld>
            <a:endParaRPr lang="tr-TR"/>
          </a:p>
        </p:txBody>
      </p:sp>
    </p:spTree>
    <p:extLst>
      <p:ext uri="{BB962C8B-B14F-4D97-AF65-F5344CB8AC3E}">
        <p14:creationId xmlns:p14="http://schemas.microsoft.com/office/powerpoint/2010/main" val="29441367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0734" y="2642057"/>
            <a:ext cx="4944533" cy="422876"/>
          </a:xfrm>
        </p:spPr>
        <p:txBody>
          <a:bodyPr>
            <a:normAutofit fontScale="90000"/>
          </a:bodyPr>
          <a:lstStyle/>
          <a:p>
            <a:r>
              <a:rPr lang="tr-TR" b="1" dirty="0">
                <a:latin typeface="+mn-lt"/>
              </a:rPr>
              <a:t>3- Müdahale Aşaması</a:t>
            </a:r>
          </a:p>
        </p:txBody>
      </p:sp>
      <p:sp>
        <p:nvSpPr>
          <p:cNvPr id="4" name="İçerik Yer Tutucusu 3"/>
          <p:cNvSpPr>
            <a:spLocks noGrp="1"/>
          </p:cNvSpPr>
          <p:nvPr>
            <p:ph idx="1"/>
          </p:nvPr>
        </p:nvSpPr>
        <p:spPr>
          <a:xfrm>
            <a:off x="965200" y="2988734"/>
            <a:ext cx="10270067" cy="1456266"/>
          </a:xfrm>
        </p:spPr>
        <p:txBody>
          <a:bodyPr>
            <a:normAutofit/>
          </a:bodyPr>
          <a:lstStyle/>
          <a:p>
            <a:pPr marL="0" indent="0" algn="just">
              <a:lnSpc>
                <a:spcPct val="150000"/>
              </a:lnSpc>
              <a:buNone/>
            </a:pPr>
            <a:r>
              <a:rPr lang="tr-TR" sz="1800" dirty="0"/>
              <a:t>Müdahale aşaması; afet ve acil durumlarda can ve mal kurtarma, sağlık, iaşe, ibate, güvenlik, mal ve çevre koruma, sosyal ve psikolojik destek hizmetlerinin verilmesine yönelik yapılması gereken çalışmalar olarak tanımlanır. </a:t>
            </a:r>
          </a:p>
        </p:txBody>
      </p:sp>
      <p:sp>
        <p:nvSpPr>
          <p:cNvPr id="3" name="Veri Yer Tutucusu 2">
            <a:extLst>
              <a:ext uri="{FF2B5EF4-FFF2-40B4-BE49-F238E27FC236}">
                <a16:creationId xmlns:a16="http://schemas.microsoft.com/office/drawing/2014/main" id="{7D601761-DA73-4814-B61F-8EB98A1DBA95}"/>
              </a:ext>
            </a:extLst>
          </p:cNvPr>
          <p:cNvSpPr>
            <a:spLocks noGrp="1"/>
          </p:cNvSpPr>
          <p:nvPr>
            <p:ph type="dt" sz="half" idx="10"/>
          </p:nvPr>
        </p:nvSpPr>
        <p:spPr/>
        <p:txBody>
          <a:bodyPr/>
          <a:lstStyle/>
          <a:p>
            <a:fld id="{24C08C7D-272A-4DE7-932C-5C841094F151}" type="datetime1">
              <a:rPr lang="tr-TR" smtClean="0"/>
              <a:t>9.10.2023</a:t>
            </a:fld>
            <a:endParaRPr lang="tr-TR"/>
          </a:p>
        </p:txBody>
      </p:sp>
      <p:sp>
        <p:nvSpPr>
          <p:cNvPr id="5" name="Alt Bilgi Yer Tutucusu 4">
            <a:extLst>
              <a:ext uri="{FF2B5EF4-FFF2-40B4-BE49-F238E27FC236}">
                <a16:creationId xmlns:a16="http://schemas.microsoft.com/office/drawing/2014/main" id="{E8CC546F-383B-41FA-9B3D-83838C500F2B}"/>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4DB3BC5E-EFA0-4B37-A189-39AB2EF0B11E}"/>
              </a:ext>
            </a:extLst>
          </p:cNvPr>
          <p:cNvSpPr>
            <a:spLocks noGrp="1"/>
          </p:cNvSpPr>
          <p:nvPr>
            <p:ph type="sldNum" sz="quarter" idx="12"/>
          </p:nvPr>
        </p:nvSpPr>
        <p:spPr/>
        <p:txBody>
          <a:bodyPr/>
          <a:lstStyle/>
          <a:p>
            <a:fld id="{EC2C8C54-226F-4EDD-BD38-71F56E42107F}" type="slidenum">
              <a:rPr lang="tr-TR" smtClean="0"/>
              <a:t>70</a:t>
            </a:fld>
            <a:endParaRPr lang="tr-TR"/>
          </a:p>
        </p:txBody>
      </p:sp>
    </p:spTree>
    <p:extLst>
      <p:ext uri="{BB962C8B-B14F-4D97-AF65-F5344CB8AC3E}">
        <p14:creationId xmlns:p14="http://schemas.microsoft.com/office/powerpoint/2010/main" val="143233965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175933"/>
            <a:ext cx="10371667" cy="2336800"/>
          </a:xfrm>
        </p:spPr>
        <p:txBody>
          <a:bodyPr>
            <a:normAutofit/>
          </a:bodyPr>
          <a:lstStyle/>
          <a:p>
            <a:pPr marL="0" indent="0" algn="just">
              <a:lnSpc>
                <a:spcPct val="150000"/>
              </a:lnSpc>
              <a:buNone/>
            </a:pPr>
            <a:r>
              <a:rPr lang="tr-TR" sz="1800" dirty="0"/>
              <a:t>Afetin meydana gelmesi ile başlayan acil durum (acil yardım, insani yardım) aşamasında arama-kurtarma, ilk yardım, tıbbi sağlık, gıda, barınma, giyim, su ve artıma temini hizmetleri gibi halkın acil ihtiyaçlarının sağlanması, hasar tespiti, yardım kaynaklarının koordinasyonu gibi farklı faaliyetler gerçekleştirilir. Acil müdahalenin sonrasında ön iyileştirme süreçlerinde ise günlük hayatın yeniden normalleşmesini sağlayan kalıcı iyileştirme için geçiş dönemini oluşturan hizmetler sağlanır.</a:t>
            </a:r>
          </a:p>
          <a:p>
            <a:pPr marL="0" indent="0" algn="just">
              <a:lnSpc>
                <a:spcPct val="150000"/>
              </a:lnSpc>
              <a:buNone/>
            </a:pPr>
            <a:endParaRPr lang="tr-TR" sz="1800" dirty="0"/>
          </a:p>
        </p:txBody>
      </p:sp>
      <p:sp>
        <p:nvSpPr>
          <p:cNvPr id="2" name="Veri Yer Tutucusu 1">
            <a:extLst>
              <a:ext uri="{FF2B5EF4-FFF2-40B4-BE49-F238E27FC236}">
                <a16:creationId xmlns:a16="http://schemas.microsoft.com/office/drawing/2014/main" id="{EAE8D8B9-9001-44CC-8E10-18E9B4BDB51C}"/>
              </a:ext>
            </a:extLst>
          </p:cNvPr>
          <p:cNvSpPr>
            <a:spLocks noGrp="1"/>
          </p:cNvSpPr>
          <p:nvPr>
            <p:ph type="dt" sz="half" idx="10"/>
          </p:nvPr>
        </p:nvSpPr>
        <p:spPr/>
        <p:txBody>
          <a:bodyPr/>
          <a:lstStyle/>
          <a:p>
            <a:fld id="{2E95D126-1D31-4718-9F67-7FF0E457CD60}" type="datetime1">
              <a:rPr lang="tr-TR" smtClean="0"/>
              <a:t>9.10.2023</a:t>
            </a:fld>
            <a:endParaRPr lang="tr-TR"/>
          </a:p>
        </p:txBody>
      </p:sp>
      <p:sp>
        <p:nvSpPr>
          <p:cNvPr id="4" name="Alt Bilgi Yer Tutucusu 3">
            <a:extLst>
              <a:ext uri="{FF2B5EF4-FFF2-40B4-BE49-F238E27FC236}">
                <a16:creationId xmlns:a16="http://schemas.microsoft.com/office/drawing/2014/main" id="{1AD2DA3E-5FD3-446F-B8AB-A3645A2A0E3B}"/>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8F6A5D6-543E-49E7-8ECB-47ECC8BDFB3D}"/>
              </a:ext>
            </a:extLst>
          </p:cNvPr>
          <p:cNvSpPr>
            <a:spLocks noGrp="1"/>
          </p:cNvSpPr>
          <p:nvPr>
            <p:ph type="sldNum" sz="quarter" idx="12"/>
          </p:nvPr>
        </p:nvSpPr>
        <p:spPr/>
        <p:txBody>
          <a:bodyPr/>
          <a:lstStyle/>
          <a:p>
            <a:fld id="{EC2C8C54-226F-4EDD-BD38-71F56E42107F}" type="slidenum">
              <a:rPr lang="tr-TR" smtClean="0"/>
              <a:t>71</a:t>
            </a:fld>
            <a:endParaRPr lang="tr-TR"/>
          </a:p>
        </p:txBody>
      </p:sp>
    </p:spTree>
    <p:extLst>
      <p:ext uri="{BB962C8B-B14F-4D97-AF65-F5344CB8AC3E}">
        <p14:creationId xmlns:p14="http://schemas.microsoft.com/office/powerpoint/2010/main" val="409531235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9866" y="1320801"/>
            <a:ext cx="9872134" cy="4800600"/>
          </a:xfrm>
        </p:spPr>
        <p:txBody>
          <a:bodyPr>
            <a:normAutofit/>
          </a:bodyPr>
          <a:lstStyle/>
          <a:p>
            <a:pPr marL="0" indent="0" algn="just">
              <a:buNone/>
            </a:pPr>
            <a:r>
              <a:rPr lang="tr-TR" sz="1400" dirty="0"/>
              <a:t>Acil yardım ve ön iyileştirme süreçlerini kapsayan Afet müdahale aşaması  afetin türüne ve özelliğine, afetin büyüklüğüne, afete maruz kalan yerleşimin ve nüfus özelliklerine bağlı olarak birkaç ay veya daha uzun süreyle devam edebilir. </a:t>
            </a:r>
            <a:br>
              <a:rPr lang="tr-TR" sz="1400" dirty="0"/>
            </a:br>
            <a:endParaRPr lang="tr-TR" sz="1400" dirty="0"/>
          </a:p>
          <a:p>
            <a:pPr marL="0" indent="0" algn="just">
              <a:buNone/>
            </a:pPr>
            <a:r>
              <a:rPr lang="tr-TR" sz="1400" dirty="0"/>
              <a:t>Müdahale aşamasının ana hedefi;</a:t>
            </a:r>
          </a:p>
          <a:p>
            <a:pPr algn="just"/>
            <a:r>
              <a:rPr lang="tr-TR" sz="1400" dirty="0"/>
              <a:t>Mümkün olan en kısa süre içerisinde olayın yol açtığı kayıp zararlarla, ihtiyaçları ve yapılması gereken faaliyetlerin önceliğini belirlemek,</a:t>
            </a:r>
          </a:p>
          <a:p>
            <a:pPr algn="just"/>
            <a:r>
              <a:rPr lang="tr-TR" sz="1400" dirty="0"/>
              <a:t>Zamanında, hızlı, etkili ve iyi organize olmuş arama kurtarma faaliyeti ile mümkün olan en kısa süre içerisinden çok sayıda insan hayatını kurtarmak,</a:t>
            </a:r>
          </a:p>
          <a:p>
            <a:pPr algn="just"/>
            <a:r>
              <a:rPr lang="tr-TR" sz="1400" dirty="0"/>
              <a:t>Yaralıların önceliklerine göre uygun yere naklini ve tedavilerini sağlamak,</a:t>
            </a:r>
          </a:p>
          <a:p>
            <a:pPr algn="just"/>
            <a:r>
              <a:rPr lang="tr-TR" sz="1400" dirty="0"/>
              <a:t>Açıkta kalan insanların barınma, beslenme, tahliye, korunma, ısınma, güvenlik, psikolojik destek vb. gibi hayati gereksinimlerini en kısa süre içerisinde karşılamak,</a:t>
            </a:r>
          </a:p>
          <a:p>
            <a:pPr algn="just"/>
            <a:r>
              <a:rPr lang="tr-TR" sz="1400" dirty="0"/>
              <a:t>Afetten etkilenen toplulukların hayati ihtiyaçlarını mümkün olan en kısa zamanda ve en akılcı yöntemlerle karşılamak, hayatın bir an önce normal hale getirilmesini sağlamak,</a:t>
            </a:r>
          </a:p>
          <a:p>
            <a:pPr algn="just"/>
            <a:r>
              <a:rPr lang="tr-TR" sz="1400" dirty="0"/>
              <a:t>Afetlerden sonra ortaya çıkabilecek olan yangınlar, salgın hastalıklar, tehlikeli madde yayılmaları vb. ek tehlike ve risklerden insanların hayatını korumak,</a:t>
            </a:r>
          </a:p>
          <a:p>
            <a:pPr algn="just"/>
            <a:r>
              <a:rPr lang="tr-TR" sz="1400" dirty="0"/>
              <a:t>Afetlerin doğurabileceği ekonomik ve sosyal kayıpların en düşük düzeyde kalmasını sağlamak veya yaraların bir an önce sarılmasını sağlamak,</a:t>
            </a:r>
          </a:p>
          <a:p>
            <a:pPr algn="just"/>
            <a:r>
              <a:rPr lang="tr-TR" sz="1400" dirty="0"/>
              <a:t>Afetten etkilenen topluluklar için emniyetli ve gelişmiş yeni bir yaşam çevresi oluşturmaktır.</a:t>
            </a:r>
          </a:p>
          <a:p>
            <a:pPr algn="just"/>
            <a:endParaRPr lang="tr-TR" sz="1400" dirty="0"/>
          </a:p>
          <a:p>
            <a:pPr algn="just"/>
            <a:endParaRPr lang="tr-TR" sz="1400" dirty="0"/>
          </a:p>
          <a:p>
            <a:pPr algn="just"/>
            <a:endParaRPr lang="tr-TR" sz="1400" dirty="0"/>
          </a:p>
        </p:txBody>
      </p:sp>
      <p:sp>
        <p:nvSpPr>
          <p:cNvPr id="2" name="Veri Yer Tutucusu 1">
            <a:extLst>
              <a:ext uri="{FF2B5EF4-FFF2-40B4-BE49-F238E27FC236}">
                <a16:creationId xmlns:a16="http://schemas.microsoft.com/office/drawing/2014/main" id="{5C2E9E75-CD03-405D-A3A3-C1074193B220}"/>
              </a:ext>
            </a:extLst>
          </p:cNvPr>
          <p:cNvSpPr>
            <a:spLocks noGrp="1"/>
          </p:cNvSpPr>
          <p:nvPr>
            <p:ph type="dt" sz="half" idx="10"/>
          </p:nvPr>
        </p:nvSpPr>
        <p:spPr/>
        <p:txBody>
          <a:bodyPr/>
          <a:lstStyle/>
          <a:p>
            <a:fld id="{65B77895-4C59-40BA-9B4A-A36BDA1F1CAB}" type="datetime1">
              <a:rPr lang="tr-TR" smtClean="0"/>
              <a:t>9.10.2023</a:t>
            </a:fld>
            <a:endParaRPr lang="tr-TR"/>
          </a:p>
        </p:txBody>
      </p:sp>
      <p:sp>
        <p:nvSpPr>
          <p:cNvPr id="4" name="Alt Bilgi Yer Tutucusu 3">
            <a:extLst>
              <a:ext uri="{FF2B5EF4-FFF2-40B4-BE49-F238E27FC236}">
                <a16:creationId xmlns:a16="http://schemas.microsoft.com/office/drawing/2014/main" id="{BADF9893-3B43-4FEB-89FA-B36BF9FA6826}"/>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D1D92B36-BE78-462E-90BB-414C5AE7A337}"/>
              </a:ext>
            </a:extLst>
          </p:cNvPr>
          <p:cNvSpPr>
            <a:spLocks noGrp="1"/>
          </p:cNvSpPr>
          <p:nvPr>
            <p:ph type="sldNum" sz="quarter" idx="12"/>
          </p:nvPr>
        </p:nvSpPr>
        <p:spPr/>
        <p:txBody>
          <a:bodyPr/>
          <a:lstStyle/>
          <a:p>
            <a:fld id="{EC2C8C54-226F-4EDD-BD38-71F56E42107F}" type="slidenum">
              <a:rPr lang="tr-TR" smtClean="0"/>
              <a:t>72</a:t>
            </a:fld>
            <a:endParaRPr lang="tr-TR"/>
          </a:p>
        </p:txBody>
      </p:sp>
    </p:spTree>
    <p:extLst>
      <p:ext uri="{BB962C8B-B14F-4D97-AF65-F5344CB8AC3E}">
        <p14:creationId xmlns:p14="http://schemas.microsoft.com/office/powerpoint/2010/main" val="16375070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93799"/>
            <a:ext cx="10515600" cy="4983163"/>
          </a:xfrm>
        </p:spPr>
        <p:txBody>
          <a:bodyPr>
            <a:normAutofit/>
          </a:bodyPr>
          <a:lstStyle/>
          <a:p>
            <a:pPr marL="0" indent="0" algn="just">
              <a:buNone/>
            </a:pPr>
            <a:r>
              <a:rPr lang="tr-TR" sz="1400" dirty="0"/>
              <a:t>Bu aşamada yapılan faaliyetlerin bir kısmı aşağıdaki gibidir;</a:t>
            </a:r>
          </a:p>
          <a:p>
            <a:pPr algn="just"/>
            <a:r>
              <a:rPr lang="tr-TR" sz="1400" dirty="0"/>
              <a:t>Haber alma ulaşımın sağlanması,</a:t>
            </a:r>
          </a:p>
          <a:p>
            <a:pPr algn="just"/>
            <a:r>
              <a:rPr lang="tr-TR" sz="1400" dirty="0"/>
              <a:t>İhtiyaçların belirlenmesi,</a:t>
            </a:r>
          </a:p>
          <a:p>
            <a:pPr algn="just"/>
            <a:r>
              <a:rPr lang="tr-TR" sz="1400" dirty="0"/>
              <a:t>Arama ve kurtarma çalışmalarının koordineli bir şekilde yapılması,</a:t>
            </a:r>
          </a:p>
          <a:p>
            <a:pPr algn="just"/>
            <a:r>
              <a:rPr lang="tr-TR" sz="1400" dirty="0"/>
              <a:t>İlk yardım</a:t>
            </a:r>
          </a:p>
          <a:p>
            <a:pPr algn="just"/>
            <a:r>
              <a:rPr lang="tr-TR" sz="1400" dirty="0"/>
              <a:t>Tedavi,	Tahliye,</a:t>
            </a:r>
          </a:p>
          <a:p>
            <a:pPr algn="just"/>
            <a:r>
              <a:rPr lang="tr-TR" sz="1400" dirty="0"/>
              <a:t>Geçici iskânların kurulması,</a:t>
            </a:r>
          </a:p>
          <a:p>
            <a:pPr algn="just"/>
            <a:r>
              <a:rPr lang="tr-TR" sz="1400" dirty="0"/>
              <a:t>Yiyecek, içecek, giyecek, yakacak temini,</a:t>
            </a:r>
          </a:p>
          <a:p>
            <a:pPr algn="just"/>
            <a:r>
              <a:rPr lang="tr-TR" sz="1400" dirty="0"/>
              <a:t>Güvenliğin sağlanması,</a:t>
            </a:r>
          </a:p>
          <a:p>
            <a:pPr algn="just"/>
            <a:r>
              <a:rPr lang="tr-TR" sz="1400" dirty="0"/>
              <a:t>Hasar tespitinin başlatılarak ön hasar tespitinin yapılması,</a:t>
            </a:r>
          </a:p>
          <a:p>
            <a:pPr algn="just"/>
            <a:r>
              <a:rPr lang="tr-TR" sz="1400" dirty="0"/>
              <a:t>Tehlikeli yıkıntıların kaldırılması,</a:t>
            </a:r>
          </a:p>
          <a:p>
            <a:pPr algn="just"/>
            <a:r>
              <a:rPr lang="tr-TR" sz="1400" dirty="0"/>
              <a:t>Yangınlar, patlamalar, salgın hastalıklar gibi ikincil afetlerin önlenmesi.</a:t>
            </a:r>
          </a:p>
          <a:p>
            <a:pPr algn="just"/>
            <a:endParaRPr lang="tr-TR" sz="1400" dirty="0"/>
          </a:p>
        </p:txBody>
      </p:sp>
      <p:sp>
        <p:nvSpPr>
          <p:cNvPr id="2" name="Veri Yer Tutucusu 1">
            <a:extLst>
              <a:ext uri="{FF2B5EF4-FFF2-40B4-BE49-F238E27FC236}">
                <a16:creationId xmlns:a16="http://schemas.microsoft.com/office/drawing/2014/main" id="{E536C6A0-912A-4F3E-858E-ED1211407ADF}"/>
              </a:ext>
            </a:extLst>
          </p:cNvPr>
          <p:cNvSpPr>
            <a:spLocks noGrp="1"/>
          </p:cNvSpPr>
          <p:nvPr>
            <p:ph type="dt" sz="half" idx="10"/>
          </p:nvPr>
        </p:nvSpPr>
        <p:spPr/>
        <p:txBody>
          <a:bodyPr/>
          <a:lstStyle/>
          <a:p>
            <a:fld id="{1909C737-618D-40C9-A48E-9EE28FD2DDAC}" type="datetime1">
              <a:rPr lang="tr-TR" smtClean="0"/>
              <a:t>9.10.2023</a:t>
            </a:fld>
            <a:endParaRPr lang="tr-TR"/>
          </a:p>
        </p:txBody>
      </p:sp>
      <p:sp>
        <p:nvSpPr>
          <p:cNvPr id="4" name="Alt Bilgi Yer Tutucusu 3">
            <a:extLst>
              <a:ext uri="{FF2B5EF4-FFF2-40B4-BE49-F238E27FC236}">
                <a16:creationId xmlns:a16="http://schemas.microsoft.com/office/drawing/2014/main" id="{3298FF26-84A2-49DA-9E6F-172062CE3514}"/>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62380DA2-67C1-4608-B603-37C1333EEB4F}"/>
              </a:ext>
            </a:extLst>
          </p:cNvPr>
          <p:cNvSpPr>
            <a:spLocks noGrp="1"/>
          </p:cNvSpPr>
          <p:nvPr>
            <p:ph type="sldNum" sz="quarter" idx="12"/>
          </p:nvPr>
        </p:nvSpPr>
        <p:spPr/>
        <p:txBody>
          <a:bodyPr/>
          <a:lstStyle/>
          <a:p>
            <a:fld id="{EC2C8C54-226F-4EDD-BD38-71F56E42107F}" type="slidenum">
              <a:rPr lang="tr-TR" smtClean="0"/>
              <a:t>73</a:t>
            </a:fld>
            <a:endParaRPr lang="tr-TR"/>
          </a:p>
        </p:txBody>
      </p:sp>
    </p:spTree>
    <p:extLst>
      <p:ext uri="{BB962C8B-B14F-4D97-AF65-F5344CB8AC3E}">
        <p14:creationId xmlns:p14="http://schemas.microsoft.com/office/powerpoint/2010/main" val="100988016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3800" y="1024467"/>
            <a:ext cx="10075333" cy="4538133"/>
          </a:xfrm>
        </p:spPr>
        <p:txBody>
          <a:bodyPr>
            <a:noAutofit/>
          </a:bodyPr>
          <a:lstStyle/>
          <a:p>
            <a:pPr marL="0" indent="0" algn="just">
              <a:buNone/>
            </a:pPr>
            <a:r>
              <a:rPr lang="tr-TR" sz="1400" dirty="0"/>
              <a:t>Müdahale aşamasındaki çalışmalara örnek olarak;</a:t>
            </a:r>
          </a:p>
          <a:p>
            <a:pPr algn="just"/>
            <a:r>
              <a:rPr lang="tr-TR" sz="1400" dirty="0"/>
              <a:t>Afetin büyüklüğü, yeri, zamanı ve etkilerini tespit etmek,</a:t>
            </a:r>
          </a:p>
          <a:p>
            <a:pPr algn="just"/>
            <a:r>
              <a:rPr lang="tr-TR" sz="1400" dirty="0"/>
              <a:t>Afet haberini alır almaz afetin olası etkilerini tahmin edebilmek için hasar tahmini yapmak,</a:t>
            </a:r>
          </a:p>
          <a:p>
            <a:pPr algn="just"/>
            <a:r>
              <a:rPr lang="tr-TR" sz="1400" dirty="0"/>
              <a:t>Afet hakkında detaylı bilgiler elde etmek için olay mahalline giderek rapor hazırlamak,</a:t>
            </a:r>
          </a:p>
          <a:p>
            <a:pPr algn="just"/>
            <a:r>
              <a:rPr lang="tr-TR" sz="1400" dirty="0"/>
              <a:t>Afetlerin o yerin genel hayatına etki olup olmadığının tespit edilmesi,</a:t>
            </a:r>
          </a:p>
          <a:p>
            <a:pPr algn="just"/>
            <a:r>
              <a:rPr lang="tr-TR" sz="1400" dirty="0"/>
              <a:t>Acil yardım ödeneği,</a:t>
            </a:r>
          </a:p>
          <a:p>
            <a:pPr algn="just"/>
            <a:r>
              <a:rPr lang="tr-TR" sz="1400" dirty="0"/>
              <a:t>Hasar tespit çalışmaları,</a:t>
            </a:r>
          </a:p>
          <a:p>
            <a:pPr algn="just"/>
            <a:r>
              <a:rPr lang="tr-TR" sz="1400" dirty="0"/>
              <a:t>Geçici iskan çalışmaları,</a:t>
            </a:r>
          </a:p>
          <a:p>
            <a:pPr algn="just"/>
            <a:r>
              <a:rPr lang="tr-TR" sz="1400" dirty="0"/>
              <a:t>Hak sahipliği çalışmaları,</a:t>
            </a:r>
          </a:p>
          <a:p>
            <a:pPr algn="just"/>
            <a:r>
              <a:rPr lang="tr-TR" sz="1400" dirty="0"/>
              <a:t>Enkaz kaldırma çalışmaları,</a:t>
            </a:r>
          </a:p>
          <a:p>
            <a:pPr algn="just"/>
            <a:r>
              <a:rPr lang="tr-TR" sz="1400" dirty="0"/>
              <a:t>Alt yapı çalışmaları,</a:t>
            </a:r>
          </a:p>
          <a:p>
            <a:pPr algn="just"/>
            <a:r>
              <a:rPr lang="tr-TR" sz="1400" dirty="0"/>
              <a:t>Yer seçimi ve planlama çalışmaları,</a:t>
            </a:r>
          </a:p>
          <a:p>
            <a:pPr algn="just"/>
            <a:r>
              <a:rPr lang="tr-TR" sz="1400" dirty="0"/>
              <a:t>İmar çalışmaları</a:t>
            </a:r>
          </a:p>
          <a:p>
            <a:pPr algn="just"/>
            <a:r>
              <a:rPr lang="tr-TR" sz="1400" dirty="0"/>
              <a:t>Kalıcı konut ön çalışmaları gibi çalışmalar verilebilir.</a:t>
            </a:r>
          </a:p>
          <a:p>
            <a:pPr algn="just"/>
            <a:endParaRPr lang="tr-TR" sz="1400" dirty="0"/>
          </a:p>
        </p:txBody>
      </p:sp>
      <p:sp>
        <p:nvSpPr>
          <p:cNvPr id="2" name="Veri Yer Tutucusu 1">
            <a:extLst>
              <a:ext uri="{FF2B5EF4-FFF2-40B4-BE49-F238E27FC236}">
                <a16:creationId xmlns:a16="http://schemas.microsoft.com/office/drawing/2014/main" id="{63F7B20C-34D2-49FF-BF38-58DF7D9E9527}"/>
              </a:ext>
            </a:extLst>
          </p:cNvPr>
          <p:cNvSpPr>
            <a:spLocks noGrp="1"/>
          </p:cNvSpPr>
          <p:nvPr>
            <p:ph type="dt" sz="half" idx="10"/>
          </p:nvPr>
        </p:nvSpPr>
        <p:spPr/>
        <p:txBody>
          <a:bodyPr/>
          <a:lstStyle/>
          <a:p>
            <a:fld id="{ED14F823-11C7-435F-ABB5-C35427A64387}" type="datetime1">
              <a:rPr lang="tr-TR" smtClean="0"/>
              <a:t>9.10.2023</a:t>
            </a:fld>
            <a:endParaRPr lang="tr-TR"/>
          </a:p>
        </p:txBody>
      </p:sp>
      <p:sp>
        <p:nvSpPr>
          <p:cNvPr id="4" name="Alt Bilgi Yer Tutucusu 3">
            <a:extLst>
              <a:ext uri="{FF2B5EF4-FFF2-40B4-BE49-F238E27FC236}">
                <a16:creationId xmlns:a16="http://schemas.microsoft.com/office/drawing/2014/main" id="{72C11CCE-0332-4C63-833C-C3D76326DC79}"/>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210AEA23-37B0-4203-9C2A-45BEF31B456F}"/>
              </a:ext>
            </a:extLst>
          </p:cNvPr>
          <p:cNvSpPr>
            <a:spLocks noGrp="1"/>
          </p:cNvSpPr>
          <p:nvPr>
            <p:ph type="sldNum" sz="quarter" idx="12"/>
          </p:nvPr>
        </p:nvSpPr>
        <p:spPr/>
        <p:txBody>
          <a:bodyPr/>
          <a:lstStyle/>
          <a:p>
            <a:fld id="{EC2C8C54-226F-4EDD-BD38-71F56E42107F}" type="slidenum">
              <a:rPr lang="tr-TR" smtClean="0"/>
              <a:t>74</a:t>
            </a:fld>
            <a:endParaRPr lang="tr-TR"/>
          </a:p>
        </p:txBody>
      </p:sp>
    </p:spTree>
    <p:extLst>
      <p:ext uri="{BB962C8B-B14F-4D97-AF65-F5344CB8AC3E}">
        <p14:creationId xmlns:p14="http://schemas.microsoft.com/office/powerpoint/2010/main" val="200888422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6800" y="2404991"/>
            <a:ext cx="10515600" cy="792764"/>
          </a:xfrm>
        </p:spPr>
        <p:txBody>
          <a:bodyPr/>
          <a:lstStyle/>
          <a:p>
            <a:r>
              <a:rPr lang="tr-TR" b="1" dirty="0">
                <a:latin typeface="+mn-lt"/>
              </a:rPr>
              <a:t>3- İyileştirme Aşaması</a:t>
            </a:r>
          </a:p>
        </p:txBody>
      </p:sp>
      <p:sp>
        <p:nvSpPr>
          <p:cNvPr id="4" name="İçerik Yer Tutucusu 3"/>
          <p:cNvSpPr>
            <a:spLocks noGrp="1"/>
          </p:cNvSpPr>
          <p:nvPr>
            <p:ph idx="1"/>
          </p:nvPr>
        </p:nvSpPr>
        <p:spPr>
          <a:xfrm>
            <a:off x="821266" y="3088794"/>
            <a:ext cx="10363200" cy="1601740"/>
          </a:xfrm>
        </p:spPr>
        <p:txBody>
          <a:bodyPr>
            <a:normAutofit/>
          </a:bodyPr>
          <a:lstStyle/>
          <a:p>
            <a:pPr marL="0" indent="0" algn="just">
              <a:lnSpc>
                <a:spcPct val="150000"/>
              </a:lnSpc>
              <a:buNone/>
            </a:pPr>
            <a:r>
              <a:rPr lang="tr-TR" sz="1400" dirty="0"/>
              <a:t>İyileştirme, afetlerden etkilenmiş olan toplulukların ihtiyaçlarının en akılcı yol ve yöntemlerle karşılanması, hayatın bir an önce yeni koşullarda normale döndürülmesi, muhtemel afetlerle baş edebilme imkanlarının geliştirilmesi ve en az zarar görmelerini sağlayacak daha güvenli yaşam çevresi oluşturulması için  yapılması gereken yasal, kurumsal, fiziksel, sosyal ve ekonomik faaliyetlerin tümünü kapsayan süreç olarak tanımlanır.</a:t>
            </a:r>
          </a:p>
        </p:txBody>
      </p:sp>
      <p:sp>
        <p:nvSpPr>
          <p:cNvPr id="3" name="Veri Yer Tutucusu 2">
            <a:extLst>
              <a:ext uri="{FF2B5EF4-FFF2-40B4-BE49-F238E27FC236}">
                <a16:creationId xmlns:a16="http://schemas.microsoft.com/office/drawing/2014/main" id="{4D189EEB-78CA-491E-B741-C69010328390}"/>
              </a:ext>
            </a:extLst>
          </p:cNvPr>
          <p:cNvSpPr>
            <a:spLocks noGrp="1"/>
          </p:cNvSpPr>
          <p:nvPr>
            <p:ph type="dt" sz="half" idx="10"/>
          </p:nvPr>
        </p:nvSpPr>
        <p:spPr/>
        <p:txBody>
          <a:bodyPr/>
          <a:lstStyle/>
          <a:p>
            <a:fld id="{A1975A54-E004-487B-AABE-18B39B172A48}" type="datetime1">
              <a:rPr lang="tr-TR" smtClean="0"/>
              <a:t>9.10.2023</a:t>
            </a:fld>
            <a:endParaRPr lang="tr-TR"/>
          </a:p>
        </p:txBody>
      </p:sp>
      <p:sp>
        <p:nvSpPr>
          <p:cNvPr id="5" name="Alt Bilgi Yer Tutucusu 4">
            <a:extLst>
              <a:ext uri="{FF2B5EF4-FFF2-40B4-BE49-F238E27FC236}">
                <a16:creationId xmlns:a16="http://schemas.microsoft.com/office/drawing/2014/main" id="{F3140E5A-1446-4026-8AA2-1F4374E087EF}"/>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D13FF8BC-48FB-47B1-A620-FEC2590DE051}"/>
              </a:ext>
            </a:extLst>
          </p:cNvPr>
          <p:cNvSpPr>
            <a:spLocks noGrp="1"/>
          </p:cNvSpPr>
          <p:nvPr>
            <p:ph type="sldNum" sz="quarter" idx="12"/>
          </p:nvPr>
        </p:nvSpPr>
        <p:spPr/>
        <p:txBody>
          <a:bodyPr/>
          <a:lstStyle/>
          <a:p>
            <a:fld id="{EC2C8C54-226F-4EDD-BD38-71F56E42107F}" type="slidenum">
              <a:rPr lang="tr-TR" smtClean="0"/>
              <a:t>75</a:t>
            </a:fld>
            <a:endParaRPr lang="tr-TR"/>
          </a:p>
        </p:txBody>
      </p:sp>
    </p:spTree>
    <p:extLst>
      <p:ext uri="{BB962C8B-B14F-4D97-AF65-F5344CB8AC3E}">
        <p14:creationId xmlns:p14="http://schemas.microsoft.com/office/powerpoint/2010/main" val="307733718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5933" y="3158066"/>
            <a:ext cx="10388600" cy="1862667"/>
          </a:xfrm>
        </p:spPr>
        <p:txBody>
          <a:bodyPr>
            <a:noAutofit/>
          </a:bodyPr>
          <a:lstStyle/>
          <a:p>
            <a:pPr marL="0" indent="0" algn="just">
              <a:lnSpc>
                <a:spcPct val="150000"/>
              </a:lnSpc>
              <a:buNone/>
            </a:pPr>
            <a:r>
              <a:rPr lang="tr-TR" sz="1600" dirty="0"/>
              <a:t>Afet yönetiminde, afete müdahaleden sonra gelen dönemi ifade eder. Bu aşamada yürütülen faaliyetlerin ana hedefi, afete uğramış toplulukların haberleşme, ulaşım, su, elektrik, kanalizasyon, eğitim, geçici iskandan kalıcı iskana geçiş, ekonomik ve sosyal faaliyetler vb. hayati aktivitelerin yeterli düzeyde, düzenli karşılanabilmesi için gerekli tüm çalışmaları yapmaktır.</a:t>
            </a:r>
          </a:p>
        </p:txBody>
      </p:sp>
      <p:sp>
        <p:nvSpPr>
          <p:cNvPr id="2" name="Veri Yer Tutucusu 1">
            <a:extLst>
              <a:ext uri="{FF2B5EF4-FFF2-40B4-BE49-F238E27FC236}">
                <a16:creationId xmlns:a16="http://schemas.microsoft.com/office/drawing/2014/main" id="{773EC1C1-E5EE-48E8-9A95-2453730CD01E}"/>
              </a:ext>
            </a:extLst>
          </p:cNvPr>
          <p:cNvSpPr>
            <a:spLocks noGrp="1"/>
          </p:cNvSpPr>
          <p:nvPr>
            <p:ph type="dt" sz="half" idx="10"/>
          </p:nvPr>
        </p:nvSpPr>
        <p:spPr/>
        <p:txBody>
          <a:bodyPr/>
          <a:lstStyle/>
          <a:p>
            <a:fld id="{90BCBBEF-3C99-4F14-A224-D202485303F6}" type="datetime1">
              <a:rPr lang="tr-TR" smtClean="0"/>
              <a:t>9.10.2023</a:t>
            </a:fld>
            <a:endParaRPr lang="tr-TR"/>
          </a:p>
        </p:txBody>
      </p:sp>
      <p:sp>
        <p:nvSpPr>
          <p:cNvPr id="4" name="Alt Bilgi Yer Tutucusu 3">
            <a:extLst>
              <a:ext uri="{FF2B5EF4-FFF2-40B4-BE49-F238E27FC236}">
                <a16:creationId xmlns:a16="http://schemas.microsoft.com/office/drawing/2014/main" id="{DE7B89EF-DA68-48BE-B260-363A81F2CF96}"/>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2A066519-03FD-408F-A4C3-DEDC42598850}"/>
              </a:ext>
            </a:extLst>
          </p:cNvPr>
          <p:cNvSpPr>
            <a:spLocks noGrp="1"/>
          </p:cNvSpPr>
          <p:nvPr>
            <p:ph type="sldNum" sz="quarter" idx="12"/>
          </p:nvPr>
        </p:nvSpPr>
        <p:spPr/>
        <p:txBody>
          <a:bodyPr/>
          <a:lstStyle/>
          <a:p>
            <a:fld id="{EC2C8C54-226F-4EDD-BD38-71F56E42107F}" type="slidenum">
              <a:rPr lang="tr-TR" smtClean="0"/>
              <a:t>76</a:t>
            </a:fld>
            <a:endParaRPr lang="tr-TR"/>
          </a:p>
        </p:txBody>
      </p:sp>
    </p:spTree>
    <p:extLst>
      <p:ext uri="{BB962C8B-B14F-4D97-AF65-F5344CB8AC3E}">
        <p14:creationId xmlns:p14="http://schemas.microsoft.com/office/powerpoint/2010/main" val="200503927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283" y="3200399"/>
            <a:ext cx="10663383" cy="1286935"/>
          </a:xfrm>
        </p:spPr>
        <p:txBody>
          <a:bodyPr>
            <a:noAutofit/>
          </a:bodyPr>
          <a:lstStyle/>
          <a:p>
            <a:pPr marL="0" indent="0" algn="just">
              <a:lnSpc>
                <a:spcPct val="150000"/>
              </a:lnSpc>
              <a:buNone/>
            </a:pPr>
            <a:r>
              <a:rPr lang="tr-TR" sz="1600" dirty="0"/>
              <a:t>İyileştirme çalışmaları, afetin oluşundan hemen sonra müdahale çalışmaları sürerken ön iyileştirme ile başlayan ve afetin neden olduğu zararların büyüklüğüne bağlı olarak birkaç yıl sürebilen faaliyetlerdir. Bu nedenle olaya müdahale faaliyetleri ile iç içe ve paralel olarak yürütülmesi gerekmektedir. </a:t>
            </a:r>
          </a:p>
        </p:txBody>
      </p:sp>
      <p:sp>
        <p:nvSpPr>
          <p:cNvPr id="2" name="Veri Yer Tutucusu 1">
            <a:extLst>
              <a:ext uri="{FF2B5EF4-FFF2-40B4-BE49-F238E27FC236}">
                <a16:creationId xmlns:a16="http://schemas.microsoft.com/office/drawing/2014/main" id="{243E9ADC-99FB-4934-88B8-80C7D56A4E7B}"/>
              </a:ext>
            </a:extLst>
          </p:cNvPr>
          <p:cNvSpPr>
            <a:spLocks noGrp="1"/>
          </p:cNvSpPr>
          <p:nvPr>
            <p:ph type="dt" sz="half" idx="10"/>
          </p:nvPr>
        </p:nvSpPr>
        <p:spPr/>
        <p:txBody>
          <a:bodyPr/>
          <a:lstStyle/>
          <a:p>
            <a:fld id="{0E90848C-F080-4F5E-94F8-E7063FE15D84}" type="datetime1">
              <a:rPr lang="tr-TR" smtClean="0"/>
              <a:t>9.10.2023</a:t>
            </a:fld>
            <a:endParaRPr lang="tr-TR"/>
          </a:p>
        </p:txBody>
      </p:sp>
      <p:sp>
        <p:nvSpPr>
          <p:cNvPr id="4" name="Alt Bilgi Yer Tutucusu 3">
            <a:extLst>
              <a:ext uri="{FF2B5EF4-FFF2-40B4-BE49-F238E27FC236}">
                <a16:creationId xmlns:a16="http://schemas.microsoft.com/office/drawing/2014/main" id="{E581D5CF-A908-4771-96AA-2F55AEECDAAD}"/>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0BC6180B-1849-42C8-9F16-D451F862CD41}"/>
              </a:ext>
            </a:extLst>
          </p:cNvPr>
          <p:cNvSpPr>
            <a:spLocks noGrp="1"/>
          </p:cNvSpPr>
          <p:nvPr>
            <p:ph type="sldNum" sz="quarter" idx="12"/>
          </p:nvPr>
        </p:nvSpPr>
        <p:spPr/>
        <p:txBody>
          <a:bodyPr/>
          <a:lstStyle/>
          <a:p>
            <a:fld id="{EC2C8C54-226F-4EDD-BD38-71F56E42107F}" type="slidenum">
              <a:rPr lang="tr-TR" smtClean="0"/>
              <a:t>77</a:t>
            </a:fld>
            <a:endParaRPr lang="tr-TR"/>
          </a:p>
        </p:txBody>
      </p:sp>
    </p:spTree>
    <p:extLst>
      <p:ext uri="{BB962C8B-B14F-4D97-AF65-F5344CB8AC3E}">
        <p14:creationId xmlns:p14="http://schemas.microsoft.com/office/powerpoint/2010/main" val="334968009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3599" y="2082800"/>
            <a:ext cx="10574867" cy="3242733"/>
          </a:xfrm>
        </p:spPr>
        <p:txBody>
          <a:bodyPr>
            <a:noAutofit/>
          </a:bodyPr>
          <a:lstStyle/>
          <a:p>
            <a:pPr marL="0" indent="0" algn="just">
              <a:buNone/>
            </a:pPr>
            <a:r>
              <a:rPr lang="tr-TR" sz="1400" dirty="0"/>
              <a:t>Afetten etkilenen veya zarar gören tüm insan aktivitelerinin afetten önceki düzeyden daha ileri bir düzeyde karşılanabilmesi bu safhada yapılacak faaliyetlerin ana hedefidir. İyileştirme ve yeniden inşa faaliyetlerinin ana hedefleri aşağıda sıralanmıştır;</a:t>
            </a:r>
          </a:p>
          <a:p>
            <a:pPr algn="just"/>
            <a:r>
              <a:rPr lang="tr-TR" sz="1400" dirty="0"/>
              <a:t> afete uğramış toplulukların haberleşme, ulaşım , su, elektrik, kanalizasyon gibi hayati ihtiyaçlarının düzenli biçimde sağlanması,</a:t>
            </a:r>
          </a:p>
          <a:p>
            <a:pPr algn="just"/>
            <a:r>
              <a:rPr lang="tr-TR" sz="1400" dirty="0"/>
              <a:t>Barınma ihtiyaçlarına kalıcı çözümlerin getirilme si, daha gelişmiş ve güvenli daimi iskanın sağlanması,</a:t>
            </a:r>
          </a:p>
          <a:p>
            <a:pPr algn="just"/>
            <a:r>
              <a:rPr lang="tr-TR" sz="1400" dirty="0"/>
              <a:t>Kamu hizmetlerinin, eğitim, sosyal ve ekonomik faaliyetler başta olmak üzere günlük yaşamın zaman içerisinde geliştirilerek normale döndürülmesi ve </a:t>
            </a:r>
          </a:p>
          <a:p>
            <a:pPr algn="just"/>
            <a:r>
              <a:rPr lang="tr-TR" sz="1400" dirty="0"/>
              <a:t>Afetlerden etkilenen topluluklar için daha gelişmiş daha güvenli daimi iskanın sağlanması ve tüm donanımlar ile daha gelişmiş bir yaşam çevresi oluşturulmadır.</a:t>
            </a:r>
          </a:p>
          <a:p>
            <a:pPr algn="just"/>
            <a:r>
              <a:rPr lang="tr-TR" sz="1400" dirty="0"/>
              <a:t>Müdahale ve iyileştirme faaliyetler kapsamındaki fonksiyonların zamanında, hızlı, verimli ve etkili olarak gerçekleşmesi için; mevcut tehlike ve risklerin iyi bilinmesi, planlama ve hazırlıklı olma faaliyetlerinin yerel ve merkezi düzeylerde aksatılmadan yürütülmesi, görevlendirilmiş kişilerin eğitim ve tatbikatlarla her an göreve hazır halde tutulması gerekmektedir.</a:t>
            </a:r>
          </a:p>
          <a:p>
            <a:pPr algn="just"/>
            <a:endParaRPr lang="tr-TR" sz="1400" dirty="0"/>
          </a:p>
          <a:p>
            <a:pPr algn="just"/>
            <a:endParaRPr lang="tr-TR" sz="1400" dirty="0"/>
          </a:p>
        </p:txBody>
      </p:sp>
      <p:sp>
        <p:nvSpPr>
          <p:cNvPr id="2" name="Veri Yer Tutucusu 1">
            <a:extLst>
              <a:ext uri="{FF2B5EF4-FFF2-40B4-BE49-F238E27FC236}">
                <a16:creationId xmlns:a16="http://schemas.microsoft.com/office/drawing/2014/main" id="{0807F396-5648-4F36-AFEF-74F9050AE292}"/>
              </a:ext>
            </a:extLst>
          </p:cNvPr>
          <p:cNvSpPr>
            <a:spLocks noGrp="1"/>
          </p:cNvSpPr>
          <p:nvPr>
            <p:ph type="dt" sz="half" idx="10"/>
          </p:nvPr>
        </p:nvSpPr>
        <p:spPr/>
        <p:txBody>
          <a:bodyPr/>
          <a:lstStyle/>
          <a:p>
            <a:fld id="{040C44CC-061B-456D-86B5-4DDB8C9BA686}" type="datetime1">
              <a:rPr lang="tr-TR" smtClean="0"/>
              <a:t>9.10.2023</a:t>
            </a:fld>
            <a:endParaRPr lang="tr-TR"/>
          </a:p>
        </p:txBody>
      </p:sp>
      <p:sp>
        <p:nvSpPr>
          <p:cNvPr id="4" name="Alt Bilgi Yer Tutucusu 3">
            <a:extLst>
              <a:ext uri="{FF2B5EF4-FFF2-40B4-BE49-F238E27FC236}">
                <a16:creationId xmlns:a16="http://schemas.microsoft.com/office/drawing/2014/main" id="{04B8AAE0-416A-4E48-8CC4-AB05FB57178F}"/>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9460898E-1AE7-4C9A-9A99-BE500818E35D}"/>
              </a:ext>
            </a:extLst>
          </p:cNvPr>
          <p:cNvSpPr>
            <a:spLocks noGrp="1"/>
          </p:cNvSpPr>
          <p:nvPr>
            <p:ph type="sldNum" sz="quarter" idx="12"/>
          </p:nvPr>
        </p:nvSpPr>
        <p:spPr/>
        <p:txBody>
          <a:bodyPr/>
          <a:lstStyle/>
          <a:p>
            <a:fld id="{EC2C8C54-226F-4EDD-BD38-71F56E42107F}" type="slidenum">
              <a:rPr lang="tr-TR" smtClean="0"/>
              <a:t>78</a:t>
            </a:fld>
            <a:endParaRPr lang="tr-TR"/>
          </a:p>
        </p:txBody>
      </p:sp>
    </p:spTree>
    <p:extLst>
      <p:ext uri="{BB962C8B-B14F-4D97-AF65-F5344CB8AC3E}">
        <p14:creationId xmlns:p14="http://schemas.microsoft.com/office/powerpoint/2010/main" val="74119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409" y="2459181"/>
            <a:ext cx="10587182" cy="1939637"/>
          </a:xfrm>
        </p:spPr>
        <p:txBody>
          <a:bodyPr>
            <a:noAutofit/>
          </a:bodyPr>
          <a:lstStyle/>
          <a:p>
            <a:pPr marL="0" indent="0" algn="just">
              <a:lnSpc>
                <a:spcPct val="150000"/>
              </a:lnSpc>
              <a:buNone/>
            </a:pPr>
            <a:r>
              <a:rPr lang="tr-TR" sz="2000" dirty="0"/>
              <a:t>Ayrıca internet aracılığı ile de sözlüğü bilgisayarınıza indirme ve sözlükte kelime arama gibi olanaklar sağlanarak isteyen herkesin sözlüğe ulaşması sağlanmıştır. Afet yönetiminde dil birliğinin sağlanmasına katkı amacıyla, temel tanım ve kavramlar </a:t>
            </a:r>
            <a:r>
              <a:rPr lang="tr-TR" sz="2000" dirty="0" err="1"/>
              <a:t>AFAD’ın</a:t>
            </a:r>
            <a:r>
              <a:rPr lang="tr-TR" sz="2000" dirty="0"/>
              <a:t> </a:t>
            </a:r>
            <a:r>
              <a:rPr lang="tr-TR" sz="2000" dirty="0">
                <a:effectLst>
                  <a:outerShdw blurRad="38100" dist="38100" dir="2700000" algn="tl">
                    <a:srgbClr val="000000">
                      <a:alpha val="43137"/>
                    </a:srgbClr>
                  </a:outerShdw>
                </a:effectLst>
              </a:rPr>
              <a:t>“Açıklamalı Afet Yönetimi Terimler </a:t>
            </a:r>
            <a:r>
              <a:rPr lang="tr-TR" sz="2000" dirty="0" err="1">
                <a:effectLst>
                  <a:outerShdw blurRad="38100" dist="38100" dir="2700000" algn="tl">
                    <a:srgbClr val="000000">
                      <a:alpha val="43137"/>
                    </a:srgbClr>
                  </a:outerShdw>
                </a:effectLst>
              </a:rPr>
              <a:t>Sözlüğü</a:t>
            </a:r>
            <a:r>
              <a:rPr lang="tr-TR" sz="2000" dirty="0" err="1"/>
              <a:t>”nden</a:t>
            </a:r>
            <a:r>
              <a:rPr lang="tr-TR" sz="2000" dirty="0"/>
              <a:t> yararlanarak açıklanmaya çalışılmıştır.</a:t>
            </a:r>
          </a:p>
        </p:txBody>
      </p:sp>
      <p:sp>
        <p:nvSpPr>
          <p:cNvPr id="2" name="Veri Yer Tutucusu 1">
            <a:extLst>
              <a:ext uri="{FF2B5EF4-FFF2-40B4-BE49-F238E27FC236}">
                <a16:creationId xmlns:a16="http://schemas.microsoft.com/office/drawing/2014/main" id="{31BD6011-39AA-4092-8A38-F0845B197FBB}"/>
              </a:ext>
            </a:extLst>
          </p:cNvPr>
          <p:cNvSpPr>
            <a:spLocks noGrp="1"/>
          </p:cNvSpPr>
          <p:nvPr>
            <p:ph type="dt" sz="half" idx="10"/>
          </p:nvPr>
        </p:nvSpPr>
        <p:spPr/>
        <p:txBody>
          <a:bodyPr/>
          <a:lstStyle/>
          <a:p>
            <a:fld id="{AABE3953-2C9C-41EB-91C4-D3E2E93290D0}" type="datetime1">
              <a:rPr lang="tr-TR" smtClean="0"/>
              <a:t>9.10.2023</a:t>
            </a:fld>
            <a:endParaRPr lang="tr-TR"/>
          </a:p>
        </p:txBody>
      </p:sp>
      <p:sp>
        <p:nvSpPr>
          <p:cNvPr id="4" name="Alt Bilgi Yer Tutucusu 3">
            <a:extLst>
              <a:ext uri="{FF2B5EF4-FFF2-40B4-BE49-F238E27FC236}">
                <a16:creationId xmlns:a16="http://schemas.microsoft.com/office/drawing/2014/main" id="{6BD0522C-8AA5-4E23-8447-85AF6A55B55A}"/>
              </a:ext>
            </a:extLst>
          </p:cNvPr>
          <p:cNvSpPr>
            <a:spLocks noGrp="1"/>
          </p:cNvSpPr>
          <p:nvPr>
            <p:ph type="ftr" sz="quarter" idx="11"/>
          </p:nvPr>
        </p:nvSpPr>
        <p:spPr/>
        <p:txBody>
          <a:bodyPr/>
          <a:lstStyle/>
          <a:p>
            <a:r>
              <a:rPr lang="tr-TR"/>
              <a:t>UAY301-Afet Yönetimi</a:t>
            </a:r>
          </a:p>
        </p:txBody>
      </p:sp>
      <p:sp>
        <p:nvSpPr>
          <p:cNvPr id="5" name="Slayt Numarası Yer Tutucusu 4">
            <a:extLst>
              <a:ext uri="{FF2B5EF4-FFF2-40B4-BE49-F238E27FC236}">
                <a16:creationId xmlns:a16="http://schemas.microsoft.com/office/drawing/2014/main" id="{CEF7C840-3C3A-4D0B-894A-BCA03CBFD0EC}"/>
              </a:ext>
            </a:extLst>
          </p:cNvPr>
          <p:cNvSpPr>
            <a:spLocks noGrp="1"/>
          </p:cNvSpPr>
          <p:nvPr>
            <p:ph type="sldNum" sz="quarter" idx="12"/>
          </p:nvPr>
        </p:nvSpPr>
        <p:spPr/>
        <p:txBody>
          <a:bodyPr/>
          <a:lstStyle/>
          <a:p>
            <a:fld id="{EC2C8C54-226F-4EDD-BD38-71F56E42107F}" type="slidenum">
              <a:rPr lang="tr-TR" smtClean="0"/>
              <a:t>8</a:t>
            </a:fld>
            <a:endParaRPr lang="tr-TR"/>
          </a:p>
        </p:txBody>
      </p:sp>
    </p:spTree>
    <p:extLst>
      <p:ext uri="{BB962C8B-B14F-4D97-AF65-F5344CB8AC3E}">
        <p14:creationId xmlns:p14="http://schemas.microsoft.com/office/powerpoint/2010/main" val="2885438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Acil Durum ve Afet</a:t>
            </a:r>
          </a:p>
        </p:txBody>
      </p:sp>
      <p:sp>
        <p:nvSpPr>
          <p:cNvPr id="4" name="İçerik Yer Tutucusu 3"/>
          <p:cNvSpPr>
            <a:spLocks noGrp="1"/>
          </p:cNvSpPr>
          <p:nvPr>
            <p:ph idx="1"/>
          </p:nvPr>
        </p:nvSpPr>
        <p:spPr/>
        <p:txBody>
          <a:bodyPr>
            <a:noAutofit/>
          </a:bodyPr>
          <a:lstStyle/>
          <a:p>
            <a:pPr marL="0" indent="0" algn="just">
              <a:lnSpc>
                <a:spcPct val="150000"/>
              </a:lnSpc>
              <a:buNone/>
            </a:pPr>
            <a:r>
              <a:rPr lang="tr-TR" sz="2000" dirty="0"/>
              <a:t>Acil durum; büyük, fakat genellikle yerel imkânlarla baş edilebilen çapta, ivedilik gerektiren tüm durum ve hâller şeklinde tanımlanır. 5902 sayılı kanunda ise, “Toplumun tamamının veya belli kesimlerinin normal hayat ve faaliyetlerini durduran veya kesintiye uğratan ve acil müdahaleyi gerektiren olaylar ve bu olayların oluşturduğu kriz hâli” olarak tanımlanmıştır.</a:t>
            </a:r>
          </a:p>
        </p:txBody>
      </p:sp>
      <p:sp>
        <p:nvSpPr>
          <p:cNvPr id="3" name="Veri Yer Tutucusu 2">
            <a:extLst>
              <a:ext uri="{FF2B5EF4-FFF2-40B4-BE49-F238E27FC236}">
                <a16:creationId xmlns:a16="http://schemas.microsoft.com/office/drawing/2014/main" id="{29AC806B-D635-4D44-BA9C-3521E0E6CCCA}"/>
              </a:ext>
            </a:extLst>
          </p:cNvPr>
          <p:cNvSpPr>
            <a:spLocks noGrp="1"/>
          </p:cNvSpPr>
          <p:nvPr>
            <p:ph type="dt" sz="half" idx="10"/>
          </p:nvPr>
        </p:nvSpPr>
        <p:spPr/>
        <p:txBody>
          <a:bodyPr/>
          <a:lstStyle/>
          <a:p>
            <a:fld id="{2F9D4F24-E73B-491F-896E-26DC9CF48A35}" type="datetime1">
              <a:rPr lang="tr-TR" smtClean="0"/>
              <a:t>9.10.2023</a:t>
            </a:fld>
            <a:endParaRPr lang="tr-TR"/>
          </a:p>
        </p:txBody>
      </p:sp>
      <p:sp>
        <p:nvSpPr>
          <p:cNvPr id="5" name="Alt Bilgi Yer Tutucusu 4">
            <a:extLst>
              <a:ext uri="{FF2B5EF4-FFF2-40B4-BE49-F238E27FC236}">
                <a16:creationId xmlns:a16="http://schemas.microsoft.com/office/drawing/2014/main" id="{1691C93E-6747-4D69-84AC-A4E40973744D}"/>
              </a:ext>
            </a:extLst>
          </p:cNvPr>
          <p:cNvSpPr>
            <a:spLocks noGrp="1"/>
          </p:cNvSpPr>
          <p:nvPr>
            <p:ph type="ftr" sz="quarter" idx="11"/>
          </p:nvPr>
        </p:nvSpPr>
        <p:spPr/>
        <p:txBody>
          <a:bodyPr/>
          <a:lstStyle/>
          <a:p>
            <a:r>
              <a:rPr lang="tr-TR"/>
              <a:t>UAY301-Afet Yönetimi</a:t>
            </a:r>
          </a:p>
        </p:txBody>
      </p:sp>
      <p:sp>
        <p:nvSpPr>
          <p:cNvPr id="6" name="Slayt Numarası Yer Tutucusu 5">
            <a:extLst>
              <a:ext uri="{FF2B5EF4-FFF2-40B4-BE49-F238E27FC236}">
                <a16:creationId xmlns:a16="http://schemas.microsoft.com/office/drawing/2014/main" id="{31C7C118-CF51-4DBF-B02E-E5FED67991DE}"/>
              </a:ext>
            </a:extLst>
          </p:cNvPr>
          <p:cNvSpPr>
            <a:spLocks noGrp="1"/>
          </p:cNvSpPr>
          <p:nvPr>
            <p:ph type="sldNum" sz="quarter" idx="12"/>
          </p:nvPr>
        </p:nvSpPr>
        <p:spPr/>
        <p:txBody>
          <a:bodyPr/>
          <a:lstStyle/>
          <a:p>
            <a:fld id="{EC2C8C54-226F-4EDD-BD38-71F56E42107F}" type="slidenum">
              <a:rPr lang="tr-TR" smtClean="0"/>
              <a:t>9</a:t>
            </a:fld>
            <a:endParaRPr lang="tr-TR"/>
          </a:p>
        </p:txBody>
      </p:sp>
    </p:spTree>
    <p:extLst>
      <p:ext uri="{BB962C8B-B14F-4D97-AF65-F5344CB8AC3E}">
        <p14:creationId xmlns:p14="http://schemas.microsoft.com/office/powerpoint/2010/main" val="2737811334"/>
      </p:ext>
    </p:extLst>
  </p:cSld>
  <p:clrMapOvr>
    <a:masterClrMapping/>
  </p:clrMapOvr>
</p:sld>
</file>

<file path=ppt/theme/theme1.xml><?xml version="1.0" encoding="utf-8"?>
<a:theme xmlns:a="http://schemas.openxmlformats.org/drawingml/2006/main" name="Tema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Özel 3">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a1" id="{4E07F208-45C0-4137-9465-487BBC21E71A}" vid="{DC00A3F3-EFD4-40B5-8FA9-7E69060A8BCC}"/>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Tema1</Template>
  <TotalTime>1490</TotalTime>
  <Words>5554</Words>
  <Application>Microsoft Office PowerPoint</Application>
  <PresentationFormat>Geniş ekran</PresentationFormat>
  <Paragraphs>462</Paragraphs>
  <Slides>78</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78</vt:i4>
      </vt:variant>
    </vt:vector>
  </HeadingPairs>
  <TitlesOfParts>
    <vt:vector size="84" baseType="lpstr">
      <vt:lpstr>Arial</vt:lpstr>
      <vt:lpstr>Calibri</vt:lpstr>
      <vt:lpstr>Calibri Light</vt:lpstr>
      <vt:lpstr>Tahoma</vt:lpstr>
      <vt:lpstr>Times New Roman</vt:lpstr>
      <vt:lpstr>Tema1</vt:lpstr>
      <vt:lpstr>Afet Yönetimi ve Temel Kavramlar  </vt:lpstr>
      <vt:lpstr>GİRİŞ</vt:lpstr>
      <vt:lpstr>PowerPoint Sunusu</vt:lpstr>
      <vt:lpstr>TEMEL TANIM VE KAVRAMLAR</vt:lpstr>
      <vt:lpstr>PowerPoint Sunusu</vt:lpstr>
      <vt:lpstr>PowerPoint Sunusu</vt:lpstr>
      <vt:lpstr>PowerPoint Sunusu</vt:lpstr>
      <vt:lpstr>PowerPoint Sunusu</vt:lpstr>
      <vt:lpstr>Acil Durum ve Afet</vt:lpstr>
      <vt:lpstr>PowerPoint Sunusu</vt:lpstr>
      <vt:lpstr>PowerPoint Sunusu</vt:lpstr>
      <vt:lpstr>PowerPoint Sunusu</vt:lpstr>
      <vt:lpstr>PowerPoint Sunusu</vt:lpstr>
      <vt:lpstr>PowerPoint Sunusu</vt:lpstr>
      <vt:lpstr>Acil Durum, Kriz ve Afet Yönetimi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AFET YÖNETİMİ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Afet Yönetiminde Etkinlik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Afet Yönetiminin Amacı, Dayanakları ve İlkeleri</vt:lpstr>
      <vt:lpstr>PowerPoint Sunusu</vt:lpstr>
      <vt:lpstr>PowerPoint Sunusu</vt:lpstr>
      <vt:lpstr>PowerPoint Sunusu</vt:lpstr>
      <vt:lpstr>PowerPoint Sunusu</vt:lpstr>
      <vt:lpstr>PowerPoint Sunusu</vt:lpstr>
      <vt:lpstr>PowerPoint Sunusu</vt:lpstr>
      <vt:lpstr>Etkin Bir Afet Yönetimi Yapısı</vt:lpstr>
      <vt:lpstr>PowerPoint Sunusu</vt:lpstr>
      <vt:lpstr>PowerPoint Sunusu</vt:lpstr>
      <vt:lpstr>PowerPoint Sunusu</vt:lpstr>
      <vt:lpstr>PowerPoint Sunusu</vt:lpstr>
      <vt:lpstr>AFET YÖNETİMİNİN AŞAMALARI</vt:lpstr>
      <vt:lpstr>1- Zarar Azaltma Aşaması</vt:lpstr>
      <vt:lpstr>PowerPoint Sunusu</vt:lpstr>
      <vt:lpstr>PowerPoint Sunusu</vt:lpstr>
      <vt:lpstr>PowerPoint Sunusu</vt:lpstr>
      <vt:lpstr>2- Hazırlık Aşaması</vt:lpstr>
      <vt:lpstr>PowerPoint Sunusu</vt:lpstr>
      <vt:lpstr>PowerPoint Sunusu</vt:lpstr>
      <vt:lpstr>PowerPoint Sunusu</vt:lpstr>
      <vt:lpstr>3- Müdahale Aşaması</vt:lpstr>
      <vt:lpstr>PowerPoint Sunusu</vt:lpstr>
      <vt:lpstr>PowerPoint Sunusu</vt:lpstr>
      <vt:lpstr>PowerPoint Sunusu</vt:lpstr>
      <vt:lpstr>PowerPoint Sunusu</vt:lpstr>
      <vt:lpstr>3- İyileştirme Aşaması</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AFET YÖNETİMİNİN AŞAMALARI</dc:title>
  <dc:creator>BayUni</dc:creator>
  <cp:lastModifiedBy>Onur SÖZÜDOĞRU</cp:lastModifiedBy>
  <cp:revision>99</cp:revision>
  <dcterms:created xsi:type="dcterms:W3CDTF">2020-10-16T20:08:14Z</dcterms:created>
  <dcterms:modified xsi:type="dcterms:W3CDTF">2023-10-09T09:46:45Z</dcterms:modified>
</cp:coreProperties>
</file>