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60" r:id="rId4"/>
    <p:sldId id="412" r:id="rId5"/>
    <p:sldId id="262" r:id="rId6"/>
    <p:sldId id="263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5" r:id="rId15"/>
    <p:sldId id="276" r:id="rId16"/>
    <p:sldId id="277" r:id="rId17"/>
    <p:sldId id="411" r:id="rId18"/>
    <p:sldId id="279" r:id="rId19"/>
    <p:sldId id="280" r:id="rId20"/>
    <p:sldId id="281" r:id="rId21"/>
  </p:sldIdLst>
  <p:sldSz cx="9144000" cy="5143500" type="screen16x9"/>
  <p:notesSz cx="6858000" cy="9144000"/>
  <p:embeddedFontLst>
    <p:embeddedFont>
      <p:font typeface="Alegreya" panose="020B0604020202020204" charset="0"/>
      <p:regular r:id="rId23"/>
      <p:bold r:id="rId24"/>
      <p:italic r:id="rId25"/>
      <p:boldItalic r:id="rId26"/>
    </p:embeddedFont>
    <p:embeddedFont>
      <p:font typeface="Bree Serif" panose="020B0604020202020204" charset="-94"/>
      <p:regular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Lobster" panose="020B0604020202020204" charset="-94"/>
      <p:regular r:id="rId32"/>
    </p:embeddedFont>
    <p:embeddedFont>
      <p:font typeface="Old Standard TT" panose="020B0604020202020204" charset="-94"/>
      <p:regular r:id="rId33"/>
      <p:bold r:id="rId34"/>
      <p:italic r:id="rId35"/>
    </p:embeddedFont>
    <p:embeddedFont>
      <p:font typeface="Tahoma" panose="020B0604030504040204" pitchFamily="3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62" autoAdjust="0"/>
    <p:restoredTop sz="95407" autoAdjust="0"/>
  </p:normalViewPr>
  <p:slideViewPr>
    <p:cSldViewPr snapToGrid="0">
      <p:cViewPr varScale="1">
        <p:scale>
          <a:sx n="119" d="100"/>
          <a:sy n="119" d="100"/>
        </p:scale>
        <p:origin x="9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1f33b5d8c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1f33b5d8c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214460a1f_0_63:notes"/>
          <p:cNvSpPr txBox="1">
            <a:spLocks noGrp="1"/>
          </p:cNvSpPr>
          <p:nvPr>
            <p:ph type="sldNum" idx="12"/>
          </p:nvPr>
        </p:nvSpPr>
        <p:spPr>
          <a:xfrm>
            <a:off x="3885144" y="8685213"/>
            <a:ext cx="297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825" rIns="93650" bIns="468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 sz="1400"/>
              <a:t>10</a:t>
            </a:fld>
            <a:endParaRPr sz="1400"/>
          </a:p>
        </p:txBody>
      </p:sp>
      <p:sp>
        <p:nvSpPr>
          <p:cNvPr id="161" name="Google Shape;161;g5214460a1f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693" y="685295"/>
            <a:ext cx="66921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2" name="Google Shape;162;g5214460a1f_0_63:notes"/>
          <p:cNvSpPr txBox="1">
            <a:spLocks noGrp="1"/>
          </p:cNvSpPr>
          <p:nvPr>
            <p:ph type="body" idx="1"/>
          </p:nvPr>
        </p:nvSpPr>
        <p:spPr>
          <a:xfrm>
            <a:off x="685800" y="434404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825" rIns="93650" bIns="46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214460a1f_0_69:notes"/>
          <p:cNvSpPr txBox="1">
            <a:spLocks noGrp="1"/>
          </p:cNvSpPr>
          <p:nvPr>
            <p:ph type="sldNum" idx="12"/>
          </p:nvPr>
        </p:nvSpPr>
        <p:spPr>
          <a:xfrm>
            <a:off x="3885144" y="8685213"/>
            <a:ext cx="297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825" rIns="93650" bIns="468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 sz="1400"/>
              <a:t>11</a:t>
            </a:fld>
            <a:endParaRPr sz="1400"/>
          </a:p>
        </p:txBody>
      </p:sp>
      <p:sp>
        <p:nvSpPr>
          <p:cNvPr id="168" name="Google Shape;168;g5214460a1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693" y="685295"/>
            <a:ext cx="66921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9" name="Google Shape;169;g5214460a1f_0_69:notes"/>
          <p:cNvSpPr txBox="1">
            <a:spLocks noGrp="1"/>
          </p:cNvSpPr>
          <p:nvPr>
            <p:ph type="body" idx="1"/>
          </p:nvPr>
        </p:nvSpPr>
        <p:spPr>
          <a:xfrm>
            <a:off x="913872" y="4344049"/>
            <a:ext cx="50301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825" rIns="93650" bIns="46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214460a1f_0_75:notes"/>
          <p:cNvSpPr txBox="1">
            <a:spLocks noGrp="1"/>
          </p:cNvSpPr>
          <p:nvPr>
            <p:ph type="body" idx="1"/>
          </p:nvPr>
        </p:nvSpPr>
        <p:spPr>
          <a:xfrm>
            <a:off x="685800" y="4344049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5214460a1f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693" y="685295"/>
            <a:ext cx="66921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214460a1f_0_80:notes"/>
          <p:cNvSpPr txBox="1">
            <a:spLocks noGrp="1"/>
          </p:cNvSpPr>
          <p:nvPr>
            <p:ph type="body" idx="1"/>
          </p:nvPr>
        </p:nvSpPr>
        <p:spPr>
          <a:xfrm>
            <a:off x="685800" y="4344049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5214460a1f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693" y="685295"/>
            <a:ext cx="66921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214460a1f_0_95:notes"/>
          <p:cNvSpPr txBox="1">
            <a:spLocks noGrp="1"/>
          </p:cNvSpPr>
          <p:nvPr>
            <p:ph type="sldNum" idx="12"/>
          </p:nvPr>
        </p:nvSpPr>
        <p:spPr>
          <a:xfrm>
            <a:off x="3885144" y="8685213"/>
            <a:ext cx="297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825" rIns="93650" bIns="468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 sz="1400"/>
              <a:t>14</a:t>
            </a:fld>
            <a:endParaRPr sz="1400"/>
          </a:p>
        </p:txBody>
      </p:sp>
      <p:sp>
        <p:nvSpPr>
          <p:cNvPr id="198" name="Google Shape;198;g5214460a1f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9" name="Google Shape;199;g5214460a1f_0_95:notes"/>
          <p:cNvSpPr txBox="1">
            <a:spLocks noGrp="1"/>
          </p:cNvSpPr>
          <p:nvPr>
            <p:ph type="body" idx="1"/>
          </p:nvPr>
        </p:nvSpPr>
        <p:spPr>
          <a:xfrm>
            <a:off x="913872" y="4344049"/>
            <a:ext cx="50301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825" rIns="93650" bIns="46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214460a1f_0_101:notes"/>
          <p:cNvSpPr txBox="1">
            <a:spLocks noGrp="1"/>
          </p:cNvSpPr>
          <p:nvPr>
            <p:ph type="body" idx="1"/>
          </p:nvPr>
        </p:nvSpPr>
        <p:spPr>
          <a:xfrm>
            <a:off x="685800" y="4344049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5214460a1f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693" y="685295"/>
            <a:ext cx="66921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214460a1f_0_106:notes"/>
          <p:cNvSpPr txBox="1">
            <a:spLocks noGrp="1"/>
          </p:cNvSpPr>
          <p:nvPr>
            <p:ph type="body" idx="1"/>
          </p:nvPr>
        </p:nvSpPr>
        <p:spPr>
          <a:xfrm>
            <a:off x="685800" y="4344049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1" name="Google Shape;211;g5214460a1f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5248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214460a1f_0_123:notes"/>
          <p:cNvSpPr txBox="1">
            <a:spLocks noGrp="1"/>
          </p:cNvSpPr>
          <p:nvPr>
            <p:ph type="body" idx="1"/>
          </p:nvPr>
        </p:nvSpPr>
        <p:spPr>
          <a:xfrm>
            <a:off x="685800" y="4344049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5214460a1f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693" y="685295"/>
            <a:ext cx="66921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214460a1f_0_130:notes"/>
          <p:cNvSpPr txBox="1">
            <a:spLocks noGrp="1"/>
          </p:cNvSpPr>
          <p:nvPr>
            <p:ph type="sldNum" idx="12"/>
          </p:nvPr>
        </p:nvSpPr>
        <p:spPr>
          <a:xfrm>
            <a:off x="3885144" y="8685213"/>
            <a:ext cx="297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825" rIns="93650" bIns="468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 sz="1400"/>
              <a:t>19</a:t>
            </a:fld>
            <a:endParaRPr sz="1400"/>
          </a:p>
        </p:txBody>
      </p:sp>
      <p:sp>
        <p:nvSpPr>
          <p:cNvPr id="238" name="Google Shape;238;g5214460a1f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693" y="685295"/>
            <a:ext cx="66921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39" name="Google Shape;239;g5214460a1f_0_130:notes"/>
          <p:cNvSpPr txBox="1">
            <a:spLocks noGrp="1"/>
          </p:cNvSpPr>
          <p:nvPr>
            <p:ph type="body" idx="1"/>
          </p:nvPr>
        </p:nvSpPr>
        <p:spPr>
          <a:xfrm>
            <a:off x="913872" y="4344049"/>
            <a:ext cx="50301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825" rIns="93650" bIns="46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214460a1f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214460a1f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214460a1f_0_136:notes"/>
          <p:cNvSpPr txBox="1">
            <a:spLocks noGrp="1"/>
          </p:cNvSpPr>
          <p:nvPr>
            <p:ph type="sldNum" idx="12"/>
          </p:nvPr>
        </p:nvSpPr>
        <p:spPr>
          <a:xfrm>
            <a:off x="3885144" y="8685213"/>
            <a:ext cx="297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825" rIns="93650" bIns="468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 sz="1400"/>
              <a:t>20</a:t>
            </a:fld>
            <a:endParaRPr sz="1400"/>
          </a:p>
        </p:txBody>
      </p:sp>
      <p:sp>
        <p:nvSpPr>
          <p:cNvPr id="245" name="Google Shape;245;g5214460a1f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6" name="Google Shape;246;g5214460a1f_0_136:notes"/>
          <p:cNvSpPr txBox="1">
            <a:spLocks noGrp="1"/>
          </p:cNvSpPr>
          <p:nvPr>
            <p:ph type="body" idx="1"/>
          </p:nvPr>
        </p:nvSpPr>
        <p:spPr>
          <a:xfrm>
            <a:off x="913872" y="4344049"/>
            <a:ext cx="50301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825" rIns="93650" bIns="46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214460a1f_0_0:notes"/>
          <p:cNvSpPr txBox="1">
            <a:spLocks noGrp="1"/>
          </p:cNvSpPr>
          <p:nvPr>
            <p:ph type="body" idx="1"/>
          </p:nvPr>
        </p:nvSpPr>
        <p:spPr>
          <a:xfrm>
            <a:off x="685800" y="4344049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5214460a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214460a1f_0_11:notes"/>
          <p:cNvSpPr txBox="1">
            <a:spLocks noGrp="1"/>
          </p:cNvSpPr>
          <p:nvPr>
            <p:ph type="body" idx="1"/>
          </p:nvPr>
        </p:nvSpPr>
        <p:spPr>
          <a:xfrm>
            <a:off x="685800" y="4344049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g5214460a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214460a1f_0_18:notes"/>
          <p:cNvSpPr txBox="1">
            <a:spLocks noGrp="1"/>
          </p:cNvSpPr>
          <p:nvPr>
            <p:ph type="body" idx="1"/>
          </p:nvPr>
        </p:nvSpPr>
        <p:spPr>
          <a:xfrm>
            <a:off x="685800" y="4344049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5214460a1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693" y="685295"/>
            <a:ext cx="66921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214460a1f_0_25:notes"/>
          <p:cNvSpPr txBox="1">
            <a:spLocks noGrp="1"/>
          </p:cNvSpPr>
          <p:nvPr>
            <p:ph type="sldNum" idx="12"/>
          </p:nvPr>
        </p:nvSpPr>
        <p:spPr>
          <a:xfrm>
            <a:off x="3885144" y="8685213"/>
            <a:ext cx="297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825" rIns="93650" bIns="468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 sz="1400"/>
              <a:t>6</a:t>
            </a:fld>
            <a:endParaRPr sz="1400"/>
          </a:p>
        </p:txBody>
      </p:sp>
      <p:sp>
        <p:nvSpPr>
          <p:cNvPr id="111" name="Google Shape;111;g5214460a1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2" name="Google Shape;112;g5214460a1f_0_25:notes"/>
          <p:cNvSpPr txBox="1">
            <a:spLocks noGrp="1"/>
          </p:cNvSpPr>
          <p:nvPr>
            <p:ph type="body" idx="1"/>
          </p:nvPr>
        </p:nvSpPr>
        <p:spPr>
          <a:xfrm>
            <a:off x="913872" y="4344049"/>
            <a:ext cx="50301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825" rIns="93650" bIns="46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214460a1f_0_39:notes"/>
          <p:cNvSpPr txBox="1">
            <a:spLocks noGrp="1"/>
          </p:cNvSpPr>
          <p:nvPr>
            <p:ph type="sldNum" idx="12"/>
          </p:nvPr>
        </p:nvSpPr>
        <p:spPr>
          <a:xfrm>
            <a:off x="3885144" y="8685213"/>
            <a:ext cx="297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825" rIns="93650" bIns="468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 sz="1400"/>
              <a:t>7</a:t>
            </a:fld>
            <a:endParaRPr sz="1400"/>
          </a:p>
        </p:txBody>
      </p:sp>
      <p:sp>
        <p:nvSpPr>
          <p:cNvPr id="133" name="Google Shape;133;g5214460a1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693" y="685295"/>
            <a:ext cx="66921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4" name="Google Shape;134;g5214460a1f_0_39:notes"/>
          <p:cNvSpPr txBox="1">
            <a:spLocks noGrp="1"/>
          </p:cNvSpPr>
          <p:nvPr>
            <p:ph type="body" idx="1"/>
          </p:nvPr>
        </p:nvSpPr>
        <p:spPr>
          <a:xfrm>
            <a:off x="913872" y="4344049"/>
            <a:ext cx="50301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825" rIns="93650" bIns="46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214460a1f_0_46:notes"/>
          <p:cNvSpPr txBox="1">
            <a:spLocks noGrp="1"/>
          </p:cNvSpPr>
          <p:nvPr>
            <p:ph type="body" idx="1"/>
          </p:nvPr>
        </p:nvSpPr>
        <p:spPr>
          <a:xfrm>
            <a:off x="685800" y="4344049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5214460a1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693" y="685295"/>
            <a:ext cx="66921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214460a1f_0_52:notes"/>
          <p:cNvSpPr txBox="1">
            <a:spLocks noGrp="1"/>
          </p:cNvSpPr>
          <p:nvPr>
            <p:ph type="sldNum" idx="12"/>
          </p:nvPr>
        </p:nvSpPr>
        <p:spPr>
          <a:xfrm>
            <a:off x="3885144" y="8685213"/>
            <a:ext cx="297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825" rIns="93650" bIns="468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 sz="1400"/>
              <a:t>9</a:t>
            </a:fld>
            <a:endParaRPr sz="1400"/>
          </a:p>
        </p:txBody>
      </p:sp>
      <p:sp>
        <p:nvSpPr>
          <p:cNvPr id="148" name="Google Shape;148;g5214460a1f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693" y="685295"/>
            <a:ext cx="66921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9" name="Google Shape;149;g5214460a1f_0_52:notes"/>
          <p:cNvSpPr txBox="1">
            <a:spLocks noGrp="1"/>
          </p:cNvSpPr>
          <p:nvPr>
            <p:ph type="body" idx="1"/>
          </p:nvPr>
        </p:nvSpPr>
        <p:spPr>
          <a:xfrm>
            <a:off x="913872" y="4344049"/>
            <a:ext cx="50301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825" rIns="93650" bIns="46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"/>
    </mc:Choice>
    <mc:Fallback xmlns="">
      <p:transition spd="slow" advClick="0" advTm="9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"/>
    </mc:Choice>
    <mc:Fallback xmlns="">
      <p:transition spd="slow" advClick="0" advTm="9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"/>
    </mc:Choice>
    <mc:Fallback xmlns="">
      <p:transition spd="slow" advClick="0" advTm="9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>
  <p:cSld name="TITLE_AND_TWO_COLUMNS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dt" idx="10"/>
          </p:nvPr>
        </p:nvSpPr>
        <p:spPr>
          <a:xfrm>
            <a:off x="3635375" y="4839890"/>
            <a:ext cx="187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ftr" idx="11"/>
          </p:nvPr>
        </p:nvSpPr>
        <p:spPr>
          <a:xfrm>
            <a:off x="179387" y="4839890"/>
            <a:ext cx="345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532812" y="4839890"/>
            <a:ext cx="503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99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99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99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99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99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99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99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99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99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 sz="1000" b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"/>
    </mc:Choice>
    <mc:Fallback xmlns="">
      <p:transition spd="slow" advClick="0" advTm="9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"/>
    </mc:Choice>
    <mc:Fallback xmlns="">
      <p:transition spd="slow" advClick="0" advTm="9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rs Notları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Lobster"/>
              <a:buNone/>
              <a:defRPr>
                <a:latin typeface="Lobster"/>
                <a:ea typeface="Lobster"/>
                <a:cs typeface="Lobster"/>
                <a:sym typeface="Lob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Char char="●"/>
              <a:defRPr>
                <a:latin typeface="Bree Serif"/>
                <a:ea typeface="Bree Serif"/>
                <a:cs typeface="Bree Serif"/>
                <a:sym typeface="Bree Serif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●"/>
              <a:defRPr>
                <a:latin typeface="Bree Serif"/>
                <a:ea typeface="Bree Serif"/>
                <a:cs typeface="Bree Serif"/>
                <a:sym typeface="Bree Serif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"/>
    </mc:Choice>
    <mc:Fallback xmlns="">
      <p:transition spd="slow" advClick="0" advTm="9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"/>
    </mc:Choice>
    <mc:Fallback xmlns="">
      <p:transition spd="slow" advClick="0" advTm="9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"/>
    </mc:Choice>
    <mc:Fallback xmlns="">
      <p:transition spd="slow" advClick="0" advTm="9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"/>
    </mc:Choice>
    <mc:Fallback xmlns="">
      <p:transition spd="slow" advClick="0" advTm="9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"/>
    </mc:Choice>
    <mc:Fallback xmlns="">
      <p:transition spd="slow" advClick="0" advTm="9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"/>
    </mc:Choice>
    <mc:Fallback xmlns="">
      <p:transition spd="slow" advClick="0" advTm="9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"/>
    </mc:Choice>
    <mc:Fallback xmlns="">
      <p:transition spd="slow" advClick="0" advTm="9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bster"/>
              <a:buNone/>
              <a:defRPr sz="3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Char char="●"/>
              <a:defRPr sz="1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○"/>
              <a:defRPr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■"/>
              <a:defRPr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●"/>
              <a:defRPr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○"/>
              <a:defRPr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■"/>
              <a:defRPr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90000"/>
    </mc:Choice>
    <mc:Fallback xmlns="">
      <p:transition spd="slow" advClick="0" advTm="9000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4EA7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55550" y="526350"/>
            <a:ext cx="5797500" cy="4090800"/>
          </a:xfrm>
          <a:prstGeom prst="rect">
            <a:avLst/>
          </a:prstGeom>
          <a:ln w="9525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r-TR" sz="3600" dirty="0"/>
              <a:t>Demir Madenciliği</a:t>
            </a:r>
            <a:endParaRPr sz="3600" dirty="0">
              <a:solidFill>
                <a:srgbClr val="F3F3F3"/>
              </a:solidFill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134250" y="1295775"/>
            <a:ext cx="2868900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rgbClr val="FFE599"/>
                </a:solidFill>
                <a:latin typeface="Alegreya"/>
                <a:ea typeface="Alegreya"/>
                <a:cs typeface="Alegreya"/>
                <a:sym typeface="Alegreya"/>
              </a:rPr>
              <a:t>Dr. Öğr. Üyesi Yunus Emre Benkli</a:t>
            </a:r>
            <a:endParaRPr>
              <a:solidFill>
                <a:srgbClr val="FFE599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3563250" y="4572375"/>
            <a:ext cx="5144700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rgbClr val="D9EAD3"/>
                </a:solidFill>
                <a:latin typeface="Alegreya"/>
                <a:ea typeface="Alegreya"/>
                <a:cs typeface="Alegreya"/>
                <a:sym typeface="Alegreya"/>
              </a:rPr>
              <a:t>Atatürk Üniversitesi Metalurji ve Malzeme Mühendisliği Bölümü</a:t>
            </a:r>
            <a:endParaRPr>
              <a:solidFill>
                <a:srgbClr val="D9EAD3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974675"/>
            <a:ext cx="2273200" cy="22591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0;p15">
            <a:extLst>
              <a:ext uri="{FF2B5EF4-FFF2-40B4-BE49-F238E27FC236}">
                <a16:creationId xmlns:a16="http://schemas.microsoft.com/office/drawing/2014/main" id="{365D7DFF-3B7D-4B42-B4D1-715B46FB9BEE}"/>
              </a:ext>
            </a:extLst>
          </p:cNvPr>
          <p:cNvSpPr txBox="1"/>
          <p:nvPr/>
        </p:nvSpPr>
        <p:spPr>
          <a:xfrm>
            <a:off x="2578000" y="3733800"/>
            <a:ext cx="5797500" cy="6507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i="1" dirty="0">
              <a:solidFill>
                <a:srgbClr val="A61C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000"/>
    </mc:Choice>
    <mc:Fallback xmlns="">
      <p:transition spd="slow" advClick="0" advTm="7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>
            <a:off x="34925" y="-5949"/>
            <a:ext cx="7705800" cy="9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2800"/>
              <a:buFont typeface="Tahoma"/>
              <a:buNone/>
            </a:pPr>
            <a:r>
              <a:rPr lang="tr"/>
              <a:t>Türkiye Ürün Bazında Hammadde Kullanım Projeksiyonu</a:t>
            </a:r>
            <a:endParaRPr/>
          </a:p>
        </p:txBody>
      </p:sp>
      <p:pic>
        <p:nvPicPr>
          <p:cNvPr id="165" name="Google Shape;165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862" y="1164356"/>
            <a:ext cx="8713800" cy="35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"/>
    </mc:Choice>
    <mc:Fallback xmlns="">
      <p:transition spd="slow" advClick="0" advTm="9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2800"/>
              <a:buFont typeface="Tahoma"/>
              <a:buNone/>
            </a:pPr>
            <a:r>
              <a:rPr lang="tr" dirty="0"/>
              <a:t>Türkiye Demir Cevheri Özellikleri</a:t>
            </a:r>
            <a:endParaRPr dirty="0"/>
          </a:p>
        </p:txBody>
      </p:sp>
      <p:sp>
        <p:nvSpPr>
          <p:cNvPr id="172" name="Google Shape;172;p29"/>
          <p:cNvSpPr txBox="1"/>
          <p:nvPr/>
        </p:nvSpPr>
        <p:spPr>
          <a:xfrm>
            <a:off x="755650" y="1924050"/>
            <a:ext cx="7561200" cy="19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37" marR="0" lvl="0" indent="-4397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❑"/>
            </a:pPr>
            <a:r>
              <a:rPr lang="tr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Cevher miktarı düşük</a:t>
            </a:r>
            <a:endParaRPr dirty="0"/>
          </a:p>
          <a:p>
            <a:pPr marL="439737" marR="0" lvl="0" indent="-43973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❑"/>
            </a:pPr>
            <a:r>
              <a:rPr lang="tr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Yataklar dağınık konumda</a:t>
            </a:r>
            <a:endParaRPr dirty="0"/>
          </a:p>
          <a:p>
            <a:pPr marL="439737" marR="0" lvl="0" indent="-43973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❑"/>
            </a:pPr>
            <a:r>
              <a:rPr lang="tr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Cevher kalitesi düşük  </a:t>
            </a:r>
            <a:endParaRPr dirty="0"/>
          </a:p>
          <a:p>
            <a:pPr marL="439737" marR="0" lvl="0" indent="-43973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❑"/>
            </a:pPr>
            <a:r>
              <a:rPr lang="tr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Kimyasal özellikler yataktan yatağa değişmekte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"/>
    </mc:Choice>
    <mc:Fallback xmlns="">
      <p:transition spd="slow" advClick="0" advTm="9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>
            <a:spLocks noGrp="1"/>
          </p:cNvSpPr>
          <p:nvPr>
            <p:ph type="title"/>
          </p:nvPr>
        </p:nvSpPr>
        <p:spPr>
          <a:xfrm>
            <a:off x="34925" y="-5953"/>
            <a:ext cx="77058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2800"/>
              <a:buFont typeface="Tahoma"/>
              <a:buNone/>
            </a:pPr>
            <a:r>
              <a:rPr lang="tr"/>
              <a:t>Türkiye Demir Cevheri Kimyasal Özellikleri</a:t>
            </a:r>
            <a:endParaRPr/>
          </a:p>
        </p:txBody>
      </p:sp>
      <p:pic>
        <p:nvPicPr>
          <p:cNvPr id="178" name="Google Shape;178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844153"/>
            <a:ext cx="8569200" cy="40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"/>
    </mc:Choice>
    <mc:Fallback xmlns="">
      <p:transition spd="slow" advClick="0" advTm="9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2800"/>
              <a:buFont typeface="Tahoma"/>
              <a:buNone/>
            </a:pPr>
            <a:r>
              <a:rPr lang="tr"/>
              <a:t>Türkiye Demir Madeni Envanteri</a:t>
            </a:r>
            <a:endParaRPr/>
          </a:p>
        </p:txBody>
      </p:sp>
      <p:pic>
        <p:nvPicPr>
          <p:cNvPr id="184" name="Google Shape;184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74700" y="1006078"/>
            <a:ext cx="7089900" cy="35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"/>
    </mc:Choice>
    <mc:Fallback xmlns="">
      <p:transition spd="slow" advClick="0" advTm="9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844153"/>
            <a:ext cx="7626300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3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2800"/>
              <a:buFont typeface="Tahoma"/>
              <a:buNone/>
            </a:pPr>
            <a:r>
              <a:rPr lang="tr"/>
              <a:t>Türkiye Demir Madeni Sahaları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"/>
    </mc:Choice>
    <mc:Fallback xmlns="">
      <p:transition spd="slow" advClick="0" advTm="9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2700" y="787000"/>
            <a:ext cx="7938600" cy="424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>
            <a:spLocks noGrp="1"/>
          </p:cNvSpPr>
          <p:nvPr>
            <p:ph type="title"/>
          </p:nvPr>
        </p:nvSpPr>
        <p:spPr>
          <a:xfrm>
            <a:off x="311700" y="173800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2800"/>
              <a:buFont typeface="Tahoma"/>
              <a:buNone/>
            </a:pPr>
            <a:r>
              <a:rPr lang="tr"/>
              <a:t>Türkiye Demir Madeni Yatakları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"/>
    </mc:Choice>
    <mc:Fallback xmlns="">
      <p:transition spd="slow" advClick="0" advTm="9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>
            <a:spLocks noGrp="1"/>
          </p:cNvSpPr>
          <p:nvPr>
            <p:ph type="title"/>
          </p:nvPr>
        </p:nvSpPr>
        <p:spPr>
          <a:xfrm>
            <a:off x="311700" y="173800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2800"/>
              <a:buFont typeface="Tahoma"/>
              <a:buNone/>
            </a:pPr>
            <a:r>
              <a:rPr lang="tr"/>
              <a:t>Türkiye Demir Madeni Yatakları</a:t>
            </a:r>
            <a:endParaRPr/>
          </a:p>
        </p:txBody>
      </p:sp>
      <p:pic>
        <p:nvPicPr>
          <p:cNvPr id="214" name="Google Shape;214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2112" y="787003"/>
            <a:ext cx="8210700" cy="454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"/>
    </mc:Choice>
    <mc:Fallback xmlns="">
      <p:transition spd="slow" advClick="0" advTm="9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20;p36">
            <a:extLst>
              <a:ext uri="{FF2B5EF4-FFF2-40B4-BE49-F238E27FC236}">
                <a16:creationId xmlns:a16="http://schemas.microsoft.com/office/drawing/2014/main" id="{70AFEE1F-1AA8-42DE-838D-FBCADC046F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72575"/>
            <a:ext cx="8629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2800"/>
              <a:buFont typeface="Tahoma"/>
              <a:buNone/>
            </a:pPr>
            <a:r>
              <a:rPr lang="tr" dirty="0"/>
              <a:t>Türkiye Demir Madeni Sahaları -</a:t>
            </a:r>
            <a:br>
              <a:rPr lang="tr" dirty="0"/>
            </a:br>
            <a:r>
              <a:rPr lang="tr" dirty="0"/>
              <a:t>Bölgelere Göre Rezerv Dağılımları</a:t>
            </a:r>
            <a:endParaRPr dirty="0"/>
          </a:p>
        </p:txBody>
      </p:sp>
      <p:pic>
        <p:nvPicPr>
          <p:cNvPr id="11" name="Google Shape;222;p36">
            <a:extLst>
              <a:ext uri="{FF2B5EF4-FFF2-40B4-BE49-F238E27FC236}">
                <a16:creationId xmlns:a16="http://schemas.microsoft.com/office/drawing/2014/main" id="{1B97CA72-A15D-4F5A-A4B7-73D37372B51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195" y="1100949"/>
            <a:ext cx="7471610" cy="3832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704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"/>
    </mc:Choice>
    <mc:Fallback xmlns="">
      <p:transition spd="slow" advClick="0" advTm="9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 txBox="1">
            <a:spLocks noGrp="1"/>
          </p:cNvSpPr>
          <p:nvPr>
            <p:ph type="title" idx="4294967295"/>
          </p:nvPr>
        </p:nvSpPr>
        <p:spPr>
          <a:xfrm>
            <a:off x="503200" y="366953"/>
            <a:ext cx="77058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2800"/>
              <a:buFont typeface="Tahoma"/>
              <a:buNone/>
            </a:pPr>
            <a:r>
              <a:rPr lang="tr"/>
              <a:t>Türkiye Demir Madeni Sahaları-Özellikleri</a:t>
            </a:r>
            <a:endParaRPr/>
          </a:p>
        </p:txBody>
      </p:sp>
      <p:sp>
        <p:nvSpPr>
          <p:cNvPr id="233" name="Google Shape;233;p3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1059656"/>
            <a:ext cx="4595812" cy="2045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7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900112" y="3408759"/>
            <a:ext cx="6912000" cy="173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"/>
    </mc:Choice>
    <mc:Fallback xmlns="">
      <p:transition spd="slow" advClick="0" advTm="9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>
            <a:spLocks noGrp="1"/>
          </p:cNvSpPr>
          <p:nvPr>
            <p:ph type="title"/>
          </p:nvPr>
        </p:nvSpPr>
        <p:spPr>
          <a:xfrm>
            <a:off x="34925" y="-5950"/>
            <a:ext cx="87207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2800"/>
              <a:buFont typeface="Tahoma"/>
              <a:buNone/>
            </a:pPr>
            <a:r>
              <a:rPr lang="tr"/>
              <a:t>Türkiye Demir Madeni Sahaları -İşletilebilir Yataklar </a:t>
            </a:r>
            <a:endParaRPr/>
          </a:p>
        </p:txBody>
      </p:sp>
      <p:pic>
        <p:nvPicPr>
          <p:cNvPr id="242" name="Google Shape;242;p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71900" y="575100"/>
            <a:ext cx="6400200" cy="456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"/>
    </mc:Choice>
    <mc:Fallback xmlns="">
      <p:transition spd="slow" advClick="0" advTm="9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2400" dirty="0"/>
              <a:t>Dünyada, demir cevheri madenciliği bir bütünlük içinde, çelik üretimi ile birlikte değerlendirilmektedir. Çelik üretiminde ülkemiz dünyada ilk sıralarda yer almasına karşın, çelik üretiminin %71’i ithal hurdaya dayalı ark ocaklarında, %29’u da ağırlıklı olarak ithal demir cevherine bağlı entegre demir çelik tesislerinde gerçekleştirilmektedir. 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"/>
    </mc:Choice>
    <mc:Fallback xmlns="">
      <p:transition spd="slow" advClick="0" advTm="9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>
            <a:spLocks noGrp="1"/>
          </p:cNvSpPr>
          <p:nvPr>
            <p:ph type="title"/>
          </p:nvPr>
        </p:nvSpPr>
        <p:spPr>
          <a:xfrm>
            <a:off x="396900" y="308175"/>
            <a:ext cx="83502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2800"/>
              <a:buFont typeface="Tahoma"/>
              <a:buNone/>
            </a:pPr>
            <a:r>
              <a:rPr lang="tr"/>
              <a:t>Türkiye Demir Madeni Sahaları – Sorunlu Yataklar</a:t>
            </a:r>
            <a:endParaRPr/>
          </a:p>
        </p:txBody>
      </p:sp>
      <p:pic>
        <p:nvPicPr>
          <p:cNvPr id="249" name="Google Shape;249;p3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1200150"/>
            <a:ext cx="7629600" cy="33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"/>
    </mc:Choice>
    <mc:Fallback xmlns="">
      <p:transition spd="slow" advClick="0" advTm="9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1800" y="1009650"/>
            <a:ext cx="7964400" cy="36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"/>
    </mc:Choice>
    <mc:Fallback xmlns="">
      <p:transition spd="slow" advClick="0" advTm="9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 idx="4294967295"/>
          </p:nvPr>
        </p:nvSpPr>
        <p:spPr>
          <a:xfrm>
            <a:off x="34925" y="153590"/>
            <a:ext cx="77058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2800"/>
              <a:buFont typeface="Tahoma"/>
              <a:buNone/>
            </a:pPr>
            <a:r>
              <a:rPr lang="tr"/>
              <a:t>Dünya Demir Cevheri Üretimi</a:t>
            </a:r>
            <a:endParaRPr/>
          </a:p>
        </p:txBody>
      </p:sp>
      <p:sp>
        <p:nvSpPr>
          <p:cNvPr id="98" name="Google Shape;98;p19"/>
          <p:cNvSpPr txBox="1"/>
          <p:nvPr/>
        </p:nvSpPr>
        <p:spPr>
          <a:xfrm>
            <a:off x="6411912" y="3842147"/>
            <a:ext cx="27003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9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0474" y="709864"/>
            <a:ext cx="8795084" cy="4280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"/>
    </mc:Choice>
    <mc:Fallback xmlns="">
      <p:transition spd="slow" advClick="0" advTm="9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2800"/>
              <a:buFont typeface="Tahoma"/>
              <a:buNone/>
            </a:pPr>
            <a:r>
              <a:rPr lang="tr"/>
              <a:t>İhracatçı Ülkeler</a:t>
            </a:r>
            <a:endParaRPr/>
          </a:p>
        </p:txBody>
      </p:sp>
      <p:pic>
        <p:nvPicPr>
          <p:cNvPr id="106" name="Google Shape;106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6725" y="1221581"/>
            <a:ext cx="8208900" cy="312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/>
          <p:nvPr/>
        </p:nvSpPr>
        <p:spPr>
          <a:xfrm>
            <a:off x="250825" y="1006078"/>
            <a:ext cx="8569200" cy="34566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71842" dir="2700000">
              <a:schemeClr val="dk1">
                <a:alpha val="498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3708400" y="1221581"/>
            <a:ext cx="18717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tr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(530 milyon ton)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"/>
    </mc:Choice>
    <mc:Fallback xmlns="">
      <p:transition spd="slow" advClick="0" advTm="9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2800"/>
              <a:buFont typeface="Tahoma"/>
              <a:buNone/>
            </a:pPr>
            <a:r>
              <a:rPr lang="tr"/>
              <a:t>İthalatçı Ülkeler</a:t>
            </a:r>
            <a:endParaRPr/>
          </a:p>
        </p:txBody>
      </p:sp>
      <p:pic>
        <p:nvPicPr>
          <p:cNvPr id="115" name="Google Shape;115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291828"/>
            <a:ext cx="8089800" cy="311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/>
          <p:nvPr/>
        </p:nvSpPr>
        <p:spPr>
          <a:xfrm>
            <a:off x="250825" y="1006078"/>
            <a:ext cx="8569200" cy="34566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71842" dir="2700000">
              <a:schemeClr val="dk1">
                <a:alpha val="498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"/>
    </mc:Choice>
    <mc:Fallback xmlns="">
      <p:transition spd="slow" advClick="0" advTm="9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 idx="4294967295"/>
          </p:nvPr>
        </p:nvSpPr>
        <p:spPr>
          <a:xfrm>
            <a:off x="34925" y="-5950"/>
            <a:ext cx="8210400" cy="1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2800"/>
              <a:buFont typeface="Tahoma"/>
              <a:buNone/>
            </a:pPr>
            <a:r>
              <a:rPr lang="tr"/>
              <a:t>Dünya Demir Cevheri Ticareti</a:t>
            </a:r>
            <a:br>
              <a:rPr lang="tr"/>
            </a:br>
            <a:r>
              <a:rPr lang="tr"/>
              <a:t>Ürün Bazında</a:t>
            </a:r>
            <a:endParaRPr/>
          </a:p>
        </p:txBody>
      </p:sp>
      <p:sp>
        <p:nvSpPr>
          <p:cNvPr id="137" name="Google Shape;137;p24"/>
          <p:cNvSpPr txBox="1"/>
          <p:nvPr/>
        </p:nvSpPr>
        <p:spPr>
          <a:xfrm>
            <a:off x="6411912" y="3842147"/>
            <a:ext cx="27003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2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7387" y="1053703"/>
            <a:ext cx="7701000" cy="355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"/>
    </mc:Choice>
    <mc:Fallback xmlns="">
      <p:transition spd="slow" advClick="0" advTm="9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951309"/>
            <a:ext cx="7993200" cy="33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5"/>
          <p:cNvSpPr/>
          <p:nvPr/>
        </p:nvSpPr>
        <p:spPr>
          <a:xfrm>
            <a:off x="0" y="1918096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2800"/>
              <a:buFont typeface="Tahoma"/>
              <a:buNone/>
            </a:pPr>
            <a:r>
              <a:rPr lang="tr"/>
              <a:t>Türkiye Demir Cevheri Madenciliği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"/>
    </mc:Choice>
    <mc:Fallback xmlns="">
      <p:transition spd="slow" advClick="0" advTm="9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2800"/>
              <a:buFont typeface="Tahoma"/>
              <a:buNone/>
            </a:pPr>
            <a:r>
              <a:rPr lang="tr"/>
              <a:t>Türkiye Demir Cevheri Üretimi</a:t>
            </a:r>
            <a:endParaRPr/>
          </a:p>
        </p:txBody>
      </p:sp>
      <p:pic>
        <p:nvPicPr>
          <p:cNvPr id="152" name="Google Shape;152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4201" y="1058225"/>
            <a:ext cx="7446300" cy="39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"/>
    </mc:Choice>
    <mc:Fallback xmlns="">
      <p:transition spd="slow" advClick="0" advTm="90000"/>
    </mc:Fallback>
  </mc:AlternateContent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4866</TotalTime>
  <Words>176</Words>
  <Application>Microsoft Office PowerPoint</Application>
  <PresentationFormat>Ekran Gösterisi (16:9)</PresentationFormat>
  <Paragraphs>34</Paragraphs>
  <Slides>20</Slides>
  <Notes>20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9" baseType="lpstr">
      <vt:lpstr>Comic Sans MS</vt:lpstr>
      <vt:lpstr>Alegreya</vt:lpstr>
      <vt:lpstr>Old Standard TT</vt:lpstr>
      <vt:lpstr>Noto Sans Symbols</vt:lpstr>
      <vt:lpstr>Arial</vt:lpstr>
      <vt:lpstr>Bree Serif</vt:lpstr>
      <vt:lpstr>Lobster</vt:lpstr>
      <vt:lpstr>Tahoma</vt:lpstr>
      <vt:lpstr>Paperback</vt:lpstr>
      <vt:lpstr>Demir Madenciliği</vt:lpstr>
      <vt:lpstr>PowerPoint Sunusu</vt:lpstr>
      <vt:lpstr>PowerPoint Sunusu</vt:lpstr>
      <vt:lpstr>Dünya Demir Cevheri Üretimi</vt:lpstr>
      <vt:lpstr>İhracatçı Ülkeler</vt:lpstr>
      <vt:lpstr>İthalatçı Ülkeler</vt:lpstr>
      <vt:lpstr>Dünya Demir Cevheri Ticareti Ürün Bazında</vt:lpstr>
      <vt:lpstr>Türkiye Demir Cevheri Madenciliği</vt:lpstr>
      <vt:lpstr>Türkiye Demir Cevheri Üretimi</vt:lpstr>
      <vt:lpstr>Türkiye Ürün Bazında Hammadde Kullanım Projeksiyonu</vt:lpstr>
      <vt:lpstr>Türkiye Demir Cevheri Özellikleri</vt:lpstr>
      <vt:lpstr>Türkiye Demir Cevheri Kimyasal Özellikleri</vt:lpstr>
      <vt:lpstr>Türkiye Demir Madeni Envanteri</vt:lpstr>
      <vt:lpstr>Türkiye Demir Madeni Sahaları</vt:lpstr>
      <vt:lpstr>Türkiye Demir Madeni Yatakları</vt:lpstr>
      <vt:lpstr>Türkiye Demir Madeni Yatakları</vt:lpstr>
      <vt:lpstr>Türkiye Demir Madeni Sahaları - Bölgelere Göre Rezerv Dağılımları</vt:lpstr>
      <vt:lpstr>Türkiye Demir Madeni Sahaları-Özellikleri</vt:lpstr>
      <vt:lpstr>Türkiye Demir Madeni Sahaları -İşletilebilir Yataklar </vt:lpstr>
      <vt:lpstr>Türkiye Demir Madeni Sahaları – Sorunlu Yataklar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Türkiye ve Dünyada  Demir Çelik</dc:title>
  <dc:creator>Yunus Emre Benkli</dc:creator>
  <cp:lastModifiedBy>yeb</cp:lastModifiedBy>
  <cp:revision>31</cp:revision>
  <dcterms:modified xsi:type="dcterms:W3CDTF">2024-05-28T07:20:55Z</dcterms:modified>
</cp:coreProperties>
</file>