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9"/>
  </p:notesMasterIdLst>
  <p:sldIdLst>
    <p:sldId id="257" r:id="rId2"/>
    <p:sldId id="425" r:id="rId3"/>
    <p:sldId id="289" r:id="rId4"/>
    <p:sldId id="290" r:id="rId5"/>
    <p:sldId id="291" r:id="rId6"/>
    <p:sldId id="321" r:id="rId7"/>
    <p:sldId id="298" r:id="rId8"/>
    <p:sldId id="322" r:id="rId9"/>
    <p:sldId id="327" r:id="rId10"/>
    <p:sldId id="330" r:id="rId11"/>
    <p:sldId id="332" r:id="rId12"/>
    <p:sldId id="336" r:id="rId13"/>
    <p:sldId id="338" r:id="rId14"/>
    <p:sldId id="341" r:id="rId15"/>
    <p:sldId id="343" r:id="rId16"/>
    <p:sldId id="346" r:id="rId17"/>
    <p:sldId id="348" r:id="rId18"/>
    <p:sldId id="351" r:id="rId19"/>
    <p:sldId id="352" r:id="rId20"/>
    <p:sldId id="355" r:id="rId21"/>
    <p:sldId id="356" r:id="rId22"/>
    <p:sldId id="358" r:id="rId23"/>
    <p:sldId id="364" r:id="rId24"/>
    <p:sldId id="365" r:id="rId25"/>
    <p:sldId id="373" r:id="rId26"/>
    <p:sldId id="424" r:id="rId27"/>
    <p:sldId id="413" r:id="rId28"/>
    <p:sldId id="414" r:id="rId29"/>
    <p:sldId id="415" r:id="rId30"/>
    <p:sldId id="416" r:id="rId31"/>
    <p:sldId id="417" r:id="rId32"/>
    <p:sldId id="389" r:id="rId33"/>
    <p:sldId id="391"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4" r:id="rId47"/>
    <p:sldId id="315" r:id="rId48"/>
    <p:sldId id="316" r:id="rId49"/>
    <p:sldId id="317" r:id="rId50"/>
    <p:sldId id="319" r:id="rId51"/>
    <p:sldId id="256" r:id="rId52"/>
    <p:sldId id="418" r:id="rId53"/>
    <p:sldId id="419" r:id="rId54"/>
    <p:sldId id="420" r:id="rId55"/>
    <p:sldId id="421" r:id="rId56"/>
    <p:sldId id="422" r:id="rId57"/>
    <p:sldId id="423" r:id="rId58"/>
  </p:sldIdLst>
  <p:sldSz cx="9144000" cy="5143500" type="screen16x9"/>
  <p:notesSz cx="6858000" cy="9144000"/>
  <p:embeddedFontLst>
    <p:embeddedFont>
      <p:font typeface="Alegreya" panose="020B0604020202020204" charset="0"/>
      <p:regular r:id="rId60"/>
      <p:bold r:id="rId61"/>
      <p:italic r:id="rId62"/>
      <p:boldItalic r:id="rId63"/>
    </p:embeddedFont>
    <p:embeddedFont>
      <p:font typeface="Bree Serif" panose="020B0604020202020204" charset="-94"/>
      <p:regular r:id="rId64"/>
    </p:embeddedFont>
    <p:embeddedFont>
      <p:font typeface="Comic Sans MS" panose="030F0702030302020204" pitchFamily="66" charset="0"/>
      <p:regular r:id="rId65"/>
      <p:bold r:id="rId66"/>
      <p:italic r:id="rId67"/>
      <p:boldItalic r:id="rId68"/>
    </p:embeddedFont>
    <p:embeddedFont>
      <p:font typeface="Lobster" panose="020B0604020202020204" charset="-94"/>
      <p:regular r:id="rId69"/>
    </p:embeddedFont>
    <p:embeddedFont>
      <p:font typeface="Old Standard TT" panose="020B0604020202020204" charset="-94"/>
      <p:regular r:id="rId70"/>
      <p:bold r:id="rId71"/>
      <p:italic r:id="rId72"/>
    </p:embeddedFont>
    <p:embeddedFont>
      <p:font typeface="Tahoma" panose="020B0604030504040204" pitchFamily="34" charset="0"/>
      <p:regular r:id="rId73"/>
      <p:bold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22812-EE1C-4F8D-AB0F-9DBC1CA030C2}" v="27" dt="2022-03-03T09:11:56.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2" autoAdjust="0"/>
    <p:restoredTop sz="94364" autoAdjust="0"/>
  </p:normalViewPr>
  <p:slideViewPr>
    <p:cSldViewPr snapToGrid="0">
      <p:cViewPr varScale="1">
        <p:scale>
          <a:sx n="119" d="100"/>
          <a:sy n="119" d="100"/>
        </p:scale>
        <p:origin x="9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1f33b5d8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1f33b5d8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8961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54425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lvl="0" indent="0">
              <a:buNone/>
            </a:pPr>
            <a:endParaRPr lang="tr-TR" dirty="0"/>
          </a:p>
        </p:txBody>
      </p:sp>
    </p:spTree>
    <p:extLst>
      <p:ext uri="{BB962C8B-B14F-4D97-AF65-F5344CB8AC3E}">
        <p14:creationId xmlns:p14="http://schemas.microsoft.com/office/powerpoint/2010/main" val="245314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89094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85804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085707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43857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82100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18180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84804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1f33b5d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1f33b5d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53972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62381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986141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8772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3179535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4141510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09756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770161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407548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66661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1f33b5d8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1f33b5d8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522885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875698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1f33b5d8c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1f33b5d8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1f33b5d8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51f33b5d8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1f33b5d8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1f33b5d8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1f33b5d8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1f33b5d8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1f33b5d8c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1f33b5d8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1f33b5d8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1f33b5d8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1f33b5d8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1f33b5d8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1f33b5d8c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1f33b5d8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1f33b5d8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1f33b5d8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1f33b5d8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1f33b5d8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1f33b5d8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1f33b5d8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1f33b5d8c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1f33b5d8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1f33b5d8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1f33b5d8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1f33b5d8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1f33b5d8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1f33b5d8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1f33b5d8c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1f33b5d8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51f33b5d8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51f33b5d8c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51f33b5d8c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1f33b5d8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51f33b5d8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214460a1f_0_5:notes"/>
          <p:cNvSpPr txBox="1">
            <a:spLocks noGrp="1"/>
          </p:cNvSpPr>
          <p:nvPr>
            <p:ph type="body" idx="1"/>
          </p:nvPr>
        </p:nvSpPr>
        <p:spPr>
          <a:xfrm>
            <a:off x="685800" y="4344049"/>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5214460a1f_0_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39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56551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824979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20348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442352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163922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2882988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79938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1f33b5d8c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1f33b5d8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53458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43020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58750" indent="0">
              <a:buNone/>
            </a:pPr>
            <a:endParaRPr lang="tr-TR" dirty="0"/>
          </a:p>
        </p:txBody>
      </p:sp>
    </p:spTree>
    <p:extLst>
      <p:ext uri="{BB962C8B-B14F-4D97-AF65-F5344CB8AC3E}">
        <p14:creationId xmlns:p14="http://schemas.microsoft.com/office/powerpoint/2010/main" val="156837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on left, text on right">
  <p:cSld name="Title, text on left, text on right">
    <p:spTree>
      <p:nvGrpSpPr>
        <p:cNvPr id="1" name="Shape 55"/>
        <p:cNvGrpSpPr/>
        <p:nvPr/>
      </p:nvGrpSpPr>
      <p:grpSpPr>
        <a:xfrm>
          <a:off x="0" y="0"/>
          <a:ext cx="0" cy="0"/>
          <a:chOff x="0" y="0"/>
          <a:chExt cx="0" cy="0"/>
        </a:xfrm>
      </p:grpSpPr>
      <p:sp>
        <p:nvSpPr>
          <p:cNvPr id="56" name="Google Shape;56;p13"/>
          <p:cNvSpPr txBox="1">
            <a:spLocks noGrp="1"/>
          </p:cNvSpPr>
          <p:nvPr>
            <p:ph type="dt" idx="10"/>
          </p:nvPr>
        </p:nvSpPr>
        <p:spPr>
          <a:xfrm>
            <a:off x="3635375" y="4839890"/>
            <a:ext cx="1873200" cy="228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179387" y="4839890"/>
            <a:ext cx="3456000" cy="2286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8532812" y="4839890"/>
            <a:ext cx="503100" cy="2286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400" b="1">
                <a:solidFill>
                  <a:srgbClr val="0099FF"/>
                </a:solidFill>
                <a:latin typeface="Tahoma"/>
                <a:ea typeface="Tahoma"/>
                <a:cs typeface="Tahoma"/>
                <a:sym typeface="Tahoma"/>
              </a:defRPr>
            </a:lvl1pPr>
            <a:lvl2pPr marL="0" lvl="1" indent="0" algn="r" rtl="0">
              <a:lnSpc>
                <a:spcPct val="100000"/>
              </a:lnSpc>
              <a:spcBef>
                <a:spcPts val="0"/>
              </a:spcBef>
              <a:spcAft>
                <a:spcPts val="0"/>
              </a:spcAft>
              <a:buNone/>
              <a:defRPr sz="1400" b="1">
                <a:solidFill>
                  <a:srgbClr val="0099FF"/>
                </a:solidFill>
                <a:latin typeface="Tahoma"/>
                <a:ea typeface="Tahoma"/>
                <a:cs typeface="Tahoma"/>
                <a:sym typeface="Tahoma"/>
              </a:defRPr>
            </a:lvl2pPr>
            <a:lvl3pPr marL="0" lvl="2" indent="0" algn="r" rtl="0">
              <a:lnSpc>
                <a:spcPct val="100000"/>
              </a:lnSpc>
              <a:spcBef>
                <a:spcPts val="0"/>
              </a:spcBef>
              <a:spcAft>
                <a:spcPts val="0"/>
              </a:spcAft>
              <a:buNone/>
              <a:defRPr sz="1400" b="1">
                <a:solidFill>
                  <a:srgbClr val="0099FF"/>
                </a:solidFill>
                <a:latin typeface="Tahoma"/>
                <a:ea typeface="Tahoma"/>
                <a:cs typeface="Tahoma"/>
                <a:sym typeface="Tahoma"/>
              </a:defRPr>
            </a:lvl3pPr>
            <a:lvl4pPr marL="0" lvl="3" indent="0" algn="r" rtl="0">
              <a:lnSpc>
                <a:spcPct val="100000"/>
              </a:lnSpc>
              <a:spcBef>
                <a:spcPts val="0"/>
              </a:spcBef>
              <a:spcAft>
                <a:spcPts val="0"/>
              </a:spcAft>
              <a:buNone/>
              <a:defRPr sz="1400" b="1">
                <a:solidFill>
                  <a:srgbClr val="0099FF"/>
                </a:solidFill>
                <a:latin typeface="Tahoma"/>
                <a:ea typeface="Tahoma"/>
                <a:cs typeface="Tahoma"/>
                <a:sym typeface="Tahoma"/>
              </a:defRPr>
            </a:lvl4pPr>
            <a:lvl5pPr marL="0" lvl="4" indent="0" algn="r" rtl="0">
              <a:lnSpc>
                <a:spcPct val="100000"/>
              </a:lnSpc>
              <a:spcBef>
                <a:spcPts val="0"/>
              </a:spcBef>
              <a:spcAft>
                <a:spcPts val="0"/>
              </a:spcAft>
              <a:buNone/>
              <a:defRPr sz="1400" b="1">
                <a:solidFill>
                  <a:srgbClr val="0099FF"/>
                </a:solidFill>
                <a:latin typeface="Tahoma"/>
                <a:ea typeface="Tahoma"/>
                <a:cs typeface="Tahoma"/>
                <a:sym typeface="Tahoma"/>
              </a:defRPr>
            </a:lvl5pPr>
            <a:lvl6pPr marL="0" lvl="5" indent="0" algn="r" rtl="0">
              <a:lnSpc>
                <a:spcPct val="100000"/>
              </a:lnSpc>
              <a:spcBef>
                <a:spcPts val="0"/>
              </a:spcBef>
              <a:spcAft>
                <a:spcPts val="0"/>
              </a:spcAft>
              <a:buNone/>
              <a:defRPr sz="1400" b="1">
                <a:solidFill>
                  <a:srgbClr val="0099FF"/>
                </a:solidFill>
                <a:latin typeface="Tahoma"/>
                <a:ea typeface="Tahoma"/>
                <a:cs typeface="Tahoma"/>
                <a:sym typeface="Tahoma"/>
              </a:defRPr>
            </a:lvl6pPr>
            <a:lvl7pPr marL="0" lvl="6" indent="0" algn="r" rtl="0">
              <a:lnSpc>
                <a:spcPct val="100000"/>
              </a:lnSpc>
              <a:spcBef>
                <a:spcPts val="0"/>
              </a:spcBef>
              <a:spcAft>
                <a:spcPts val="0"/>
              </a:spcAft>
              <a:buNone/>
              <a:defRPr sz="1400" b="1">
                <a:solidFill>
                  <a:srgbClr val="0099FF"/>
                </a:solidFill>
                <a:latin typeface="Tahoma"/>
                <a:ea typeface="Tahoma"/>
                <a:cs typeface="Tahoma"/>
                <a:sym typeface="Tahoma"/>
              </a:defRPr>
            </a:lvl7pPr>
            <a:lvl8pPr marL="0" lvl="7" indent="0" algn="r" rtl="0">
              <a:lnSpc>
                <a:spcPct val="100000"/>
              </a:lnSpc>
              <a:spcBef>
                <a:spcPts val="0"/>
              </a:spcBef>
              <a:spcAft>
                <a:spcPts val="0"/>
              </a:spcAft>
              <a:buNone/>
              <a:defRPr sz="1400" b="1">
                <a:solidFill>
                  <a:srgbClr val="0099FF"/>
                </a:solidFill>
                <a:latin typeface="Tahoma"/>
                <a:ea typeface="Tahoma"/>
                <a:cs typeface="Tahoma"/>
                <a:sym typeface="Tahoma"/>
              </a:defRPr>
            </a:lvl8pPr>
            <a:lvl9pPr marL="0" lvl="8" indent="0" algn="r" rtl="0">
              <a:lnSpc>
                <a:spcPct val="100000"/>
              </a:lnSpc>
              <a:spcBef>
                <a:spcPts val="0"/>
              </a:spcBef>
              <a:spcAft>
                <a:spcPts val="0"/>
              </a:spcAft>
              <a:buNone/>
              <a:defRPr sz="1400" b="1">
                <a:solidFill>
                  <a:srgbClr val="0099FF"/>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tr"/>
              <a:t>‹#›</a:t>
            </a:fld>
            <a:endParaRPr sz="1000" b="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94311212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rs Notları"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3000"/>
              <a:buFont typeface="Lobster"/>
              <a:buNone/>
              <a:defRPr>
                <a:latin typeface="Lobster"/>
                <a:ea typeface="Lobster"/>
                <a:cs typeface="Lobster"/>
                <a:sym typeface="Lobste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Bree Serif"/>
              <a:buChar char="●"/>
              <a:defRPr>
                <a:latin typeface="Bree Serif"/>
                <a:ea typeface="Bree Serif"/>
                <a:cs typeface="Bree Serif"/>
                <a:sym typeface="Bree Serif"/>
              </a:defRPr>
            </a:lvl1pPr>
            <a:lvl2pPr marL="914400" lvl="1" indent="-317500">
              <a:spcBef>
                <a:spcPts val="1600"/>
              </a:spcBef>
              <a:spcAft>
                <a:spcPts val="0"/>
              </a:spcAft>
              <a:buSzPts val="1400"/>
              <a:buFont typeface="Bree Serif"/>
              <a:buChar char="○"/>
              <a:defRPr>
                <a:latin typeface="Bree Serif"/>
                <a:ea typeface="Bree Serif"/>
                <a:cs typeface="Bree Serif"/>
                <a:sym typeface="Bree Serif"/>
              </a:defRPr>
            </a:lvl2pPr>
            <a:lvl3pPr marL="1371600" lvl="2" indent="-317500">
              <a:spcBef>
                <a:spcPts val="1600"/>
              </a:spcBef>
              <a:spcAft>
                <a:spcPts val="0"/>
              </a:spcAft>
              <a:buSzPts val="1400"/>
              <a:buFont typeface="Bree Serif"/>
              <a:buChar char="■"/>
              <a:defRPr>
                <a:latin typeface="Bree Serif"/>
                <a:ea typeface="Bree Serif"/>
                <a:cs typeface="Bree Serif"/>
                <a:sym typeface="Bree Serif"/>
              </a:defRPr>
            </a:lvl3pPr>
            <a:lvl4pPr marL="1828800" lvl="3" indent="-317500">
              <a:spcBef>
                <a:spcPts val="1600"/>
              </a:spcBef>
              <a:spcAft>
                <a:spcPts val="0"/>
              </a:spcAft>
              <a:buSzPts val="1400"/>
              <a:buFont typeface="Bree Serif"/>
              <a:buChar char="●"/>
              <a:defRPr>
                <a:latin typeface="Bree Serif"/>
                <a:ea typeface="Bree Serif"/>
                <a:cs typeface="Bree Serif"/>
                <a:sym typeface="Bree Serif"/>
              </a:defRPr>
            </a:lvl4pPr>
            <a:lvl5pPr marL="2286000" lvl="4" indent="-317500">
              <a:spcBef>
                <a:spcPts val="1600"/>
              </a:spcBef>
              <a:spcAft>
                <a:spcPts val="0"/>
              </a:spcAft>
              <a:buSzPts val="1400"/>
              <a:buFont typeface="Bree Serif"/>
              <a:buChar char="○"/>
              <a:defRPr>
                <a:latin typeface="Bree Serif"/>
                <a:ea typeface="Bree Serif"/>
                <a:cs typeface="Bree Serif"/>
                <a:sym typeface="Bree Serif"/>
              </a:defRPr>
            </a:lvl5pPr>
            <a:lvl6pPr marL="2743200" lvl="5" indent="-317500">
              <a:spcBef>
                <a:spcPts val="1600"/>
              </a:spcBef>
              <a:spcAft>
                <a:spcPts val="0"/>
              </a:spcAft>
              <a:buSzPts val="1400"/>
              <a:buFont typeface="Bree Serif"/>
              <a:buChar char="■"/>
              <a:defRPr>
                <a:latin typeface="Bree Serif"/>
                <a:ea typeface="Bree Serif"/>
                <a:cs typeface="Bree Serif"/>
                <a:sym typeface="Bree Serif"/>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Comic Sans MS"/>
              <a:buNone/>
              <a:defRPr>
                <a:latin typeface="Comic Sans MS"/>
                <a:ea typeface="Comic Sans MS"/>
                <a:cs typeface="Comic Sans MS"/>
                <a:sym typeface="Comic Sans MS"/>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obster"/>
              <a:buNone/>
              <a:defRPr sz="3000">
                <a:solidFill>
                  <a:schemeClr val="dk1"/>
                </a:solidFill>
                <a:latin typeface="Lobster"/>
                <a:ea typeface="Lobster"/>
                <a:cs typeface="Lobster"/>
                <a:sym typeface="Lobster"/>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ree Serif"/>
              <a:buChar char="●"/>
              <a:defRPr sz="1800">
                <a:solidFill>
                  <a:schemeClr val="dk1"/>
                </a:solidFill>
                <a:latin typeface="Bree Serif"/>
                <a:ea typeface="Bree Serif"/>
                <a:cs typeface="Bree Serif"/>
                <a:sym typeface="Bree Serif"/>
              </a:defRPr>
            </a:lvl1pPr>
            <a:lvl2pPr marL="914400" lvl="1"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2pPr>
            <a:lvl3pPr marL="1371600" lvl="2"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3pPr>
            <a:lvl4pPr marL="1828800" lvl="3"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4pPr>
            <a:lvl5pPr marL="2286000" lvl="4"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5pPr>
            <a:lvl6pPr marL="2743200" lvl="5" indent="-317500">
              <a:lnSpc>
                <a:spcPct val="115000"/>
              </a:lnSpc>
              <a:spcBef>
                <a:spcPts val="1600"/>
              </a:spcBef>
              <a:spcAft>
                <a:spcPts val="0"/>
              </a:spcAft>
              <a:buClr>
                <a:schemeClr val="dk1"/>
              </a:buClr>
              <a:buSzPts val="1400"/>
              <a:buFont typeface="Bree Serif"/>
              <a:buChar char="■"/>
              <a:defRPr>
                <a:solidFill>
                  <a:schemeClr val="dk1"/>
                </a:solidFill>
                <a:latin typeface="Bree Serif"/>
                <a:ea typeface="Bree Serif"/>
                <a:cs typeface="Bree Serif"/>
                <a:sym typeface="Bree Serif"/>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9"/>
        <p:cNvGrpSpPr/>
        <p:nvPr/>
      </p:nvGrpSpPr>
      <p:grpSpPr>
        <a:xfrm>
          <a:off x="0" y="0"/>
          <a:ext cx="0" cy="0"/>
          <a:chOff x="0" y="0"/>
          <a:chExt cx="0" cy="0"/>
        </a:xfrm>
      </p:grpSpPr>
      <p:sp>
        <p:nvSpPr>
          <p:cNvPr id="71" name="Google Shape;71;p15"/>
          <p:cNvSpPr txBox="1">
            <a:spLocks noGrp="1"/>
          </p:cNvSpPr>
          <p:nvPr>
            <p:ph type="title"/>
          </p:nvPr>
        </p:nvSpPr>
        <p:spPr>
          <a:xfrm>
            <a:off x="3155550" y="526350"/>
            <a:ext cx="5797500" cy="4090800"/>
          </a:xfrm>
          <a:prstGeom prst="rect">
            <a:avLst/>
          </a:prstGeom>
          <a:ln w="9525" cap="flat" cmpd="sng">
            <a:solidFill>
              <a:srgbClr val="EAD1DC"/>
            </a:solidFill>
            <a:prstDash val="solid"/>
            <a:round/>
            <a:headEnd type="none" w="sm" len="sm"/>
            <a:tailEnd type="none" w="sm" len="sm"/>
          </a:ln>
        </p:spPr>
        <p:txBody>
          <a:bodyPr spcFirstLastPara="1" wrap="square" lIns="91425" tIns="91425" rIns="91425" bIns="91425" anchor="ctr" anchorCtr="0">
            <a:noAutofit/>
          </a:bodyPr>
          <a:lstStyle/>
          <a:p>
            <a:pPr lvl="0"/>
            <a:r>
              <a:rPr lang="tr-TR" sz="3600" dirty="0"/>
              <a:t>Türkiye </a:t>
            </a:r>
            <a:r>
              <a:rPr lang="tr-TR" sz="3600"/>
              <a:t>ve Dünya</a:t>
            </a:r>
            <a:br>
              <a:rPr lang="tr-TR" sz="3600"/>
            </a:br>
            <a:r>
              <a:rPr lang="tr-TR" sz="3600"/>
              <a:t>Demir </a:t>
            </a:r>
            <a:r>
              <a:rPr lang="tr-TR" sz="3600" dirty="0"/>
              <a:t>Çelik Sektörü</a:t>
            </a:r>
            <a:endParaRPr sz="3600" dirty="0">
              <a:solidFill>
                <a:srgbClr val="F3F3F3"/>
              </a:solidFill>
            </a:endParaRPr>
          </a:p>
        </p:txBody>
      </p:sp>
      <p:sp>
        <p:nvSpPr>
          <p:cNvPr id="72" name="Google Shape;72;p15"/>
          <p:cNvSpPr txBox="1"/>
          <p:nvPr/>
        </p:nvSpPr>
        <p:spPr>
          <a:xfrm>
            <a:off x="134250" y="1295775"/>
            <a:ext cx="2868900" cy="52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E599"/>
                </a:solidFill>
                <a:latin typeface="Alegreya"/>
                <a:ea typeface="Alegreya"/>
                <a:cs typeface="Alegreya"/>
                <a:sym typeface="Alegreya"/>
              </a:rPr>
              <a:t>Dr. Öğr. Üyesi Yunus Emre Benkli</a:t>
            </a:r>
            <a:endParaRPr>
              <a:solidFill>
                <a:srgbClr val="FFE599"/>
              </a:solidFill>
              <a:latin typeface="Alegreya"/>
              <a:ea typeface="Alegreya"/>
              <a:cs typeface="Alegreya"/>
              <a:sym typeface="Alegreya"/>
            </a:endParaRPr>
          </a:p>
        </p:txBody>
      </p:sp>
      <p:sp>
        <p:nvSpPr>
          <p:cNvPr id="73" name="Google Shape;73;p15"/>
          <p:cNvSpPr txBox="1"/>
          <p:nvPr/>
        </p:nvSpPr>
        <p:spPr>
          <a:xfrm>
            <a:off x="3563250" y="4572375"/>
            <a:ext cx="5144700" cy="52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D9EAD3"/>
                </a:solidFill>
                <a:latin typeface="Alegreya"/>
                <a:ea typeface="Alegreya"/>
                <a:cs typeface="Alegreya"/>
                <a:sym typeface="Alegreya"/>
              </a:rPr>
              <a:t>Atatürk Üniversitesi Metalurji ve Malzeme Mühendisliği Bölümü</a:t>
            </a:r>
            <a:endParaRPr>
              <a:solidFill>
                <a:srgbClr val="D9EAD3"/>
              </a:solidFill>
              <a:latin typeface="Alegreya"/>
              <a:ea typeface="Alegreya"/>
              <a:cs typeface="Alegreya"/>
              <a:sym typeface="Alegreya"/>
            </a:endParaRPr>
          </a:p>
        </p:txBody>
      </p:sp>
      <p:pic>
        <p:nvPicPr>
          <p:cNvPr id="74" name="Google Shape;74;p15"/>
          <p:cNvPicPr preferRelativeResize="0"/>
          <p:nvPr/>
        </p:nvPicPr>
        <p:blipFill>
          <a:blip r:embed="rId3">
            <a:alphaModFix/>
          </a:blip>
          <a:stretch>
            <a:fillRect/>
          </a:stretch>
        </p:blipFill>
        <p:spPr>
          <a:xfrm>
            <a:off x="381000" y="1974675"/>
            <a:ext cx="2273200" cy="2259124"/>
          </a:xfrm>
          <a:prstGeom prst="rect">
            <a:avLst/>
          </a:prstGeom>
          <a:noFill/>
          <a:ln>
            <a:noFill/>
          </a:ln>
        </p:spPr>
      </p:pic>
      <p:sp>
        <p:nvSpPr>
          <p:cNvPr id="7" name="Google Shape;70;p15">
            <a:extLst>
              <a:ext uri="{FF2B5EF4-FFF2-40B4-BE49-F238E27FC236}">
                <a16:creationId xmlns:a16="http://schemas.microsoft.com/office/drawing/2014/main" id="{365D7DFF-3B7D-4B42-B4D1-715B46FB9BEE}"/>
              </a:ext>
            </a:extLst>
          </p:cNvPr>
          <p:cNvSpPr txBox="1"/>
          <p:nvPr/>
        </p:nvSpPr>
        <p:spPr>
          <a:xfrm>
            <a:off x="2578000" y="3733800"/>
            <a:ext cx="5797500" cy="650700"/>
          </a:xfrm>
          <a:prstGeom prst="rect">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i="1" dirty="0">
              <a:solidFill>
                <a:srgbClr val="A61C00"/>
              </a:solidFill>
              <a:latin typeface="Lobster"/>
              <a:ea typeface="Lobster"/>
              <a:cs typeface="Lobster"/>
              <a:sym typeface="Lobste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5000"/>
    </mc:Choice>
    <mc:Fallback xmlns="">
      <p:transition spd="slow" advClick="0" advTm="7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852A6AD-5E3D-4233-BBB7-F9439D46099E}"/>
              </a:ext>
            </a:extLst>
          </p:cNvPr>
          <p:cNvPicPr>
            <a:picLocks noChangeAspect="1"/>
          </p:cNvPicPr>
          <p:nvPr/>
        </p:nvPicPr>
        <p:blipFill>
          <a:blip r:embed="rId3"/>
          <a:stretch>
            <a:fillRect/>
          </a:stretch>
        </p:blipFill>
        <p:spPr>
          <a:xfrm>
            <a:off x="187604" y="191992"/>
            <a:ext cx="8768792" cy="4143962"/>
          </a:xfrm>
          <a:prstGeom prst="rect">
            <a:avLst/>
          </a:prstGeom>
        </p:spPr>
      </p:pic>
      <p:sp>
        <p:nvSpPr>
          <p:cNvPr id="6" name="Metin kutusu 5">
            <a:extLst>
              <a:ext uri="{FF2B5EF4-FFF2-40B4-BE49-F238E27FC236}">
                <a16:creationId xmlns:a16="http://schemas.microsoft.com/office/drawing/2014/main" id="{D456570C-9BFD-483F-BE08-B3227C2B3CCA}"/>
              </a:ext>
            </a:extLst>
          </p:cNvPr>
          <p:cNvSpPr txBox="1"/>
          <p:nvPr/>
        </p:nvSpPr>
        <p:spPr>
          <a:xfrm>
            <a:off x="187604" y="4428288"/>
            <a:ext cx="8768791" cy="523220"/>
          </a:xfrm>
          <a:prstGeom prst="rect">
            <a:avLst/>
          </a:prstGeom>
          <a:noFill/>
        </p:spPr>
        <p:txBody>
          <a:bodyPr wrap="square">
            <a:spAutoFit/>
          </a:bodyPr>
          <a:lstStyle/>
          <a:p>
            <a:pPr algn="ctr"/>
            <a:r>
              <a:rPr lang="tr-TR" sz="2800" dirty="0"/>
              <a:t>Ürünlere Göre Ham Çelik Üretimi (milyon ton)</a:t>
            </a:r>
          </a:p>
        </p:txBody>
      </p:sp>
    </p:spTree>
    <p:extLst>
      <p:ext uri="{BB962C8B-B14F-4D97-AF65-F5344CB8AC3E}">
        <p14:creationId xmlns:p14="http://schemas.microsoft.com/office/powerpoint/2010/main" val="4203256365"/>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158CAC3-1EF0-47E3-BEA7-62E380A3D4A6}"/>
              </a:ext>
            </a:extLst>
          </p:cNvPr>
          <p:cNvPicPr>
            <a:picLocks noChangeAspect="1"/>
          </p:cNvPicPr>
          <p:nvPr/>
        </p:nvPicPr>
        <p:blipFill>
          <a:blip r:embed="rId3"/>
          <a:stretch>
            <a:fillRect/>
          </a:stretch>
        </p:blipFill>
        <p:spPr>
          <a:xfrm>
            <a:off x="0" y="902368"/>
            <a:ext cx="9144000" cy="2721281"/>
          </a:xfrm>
          <a:prstGeom prst="rect">
            <a:avLst/>
          </a:prstGeom>
        </p:spPr>
      </p:pic>
      <p:sp>
        <p:nvSpPr>
          <p:cNvPr id="6" name="Metin kutusu 5">
            <a:extLst>
              <a:ext uri="{FF2B5EF4-FFF2-40B4-BE49-F238E27FC236}">
                <a16:creationId xmlns:a16="http://schemas.microsoft.com/office/drawing/2014/main" id="{E82AD6C1-A970-48F4-9502-9A4A8C4D3706}"/>
              </a:ext>
            </a:extLst>
          </p:cNvPr>
          <p:cNvSpPr txBox="1"/>
          <p:nvPr/>
        </p:nvSpPr>
        <p:spPr>
          <a:xfrm>
            <a:off x="330251" y="3623649"/>
            <a:ext cx="8483495" cy="523220"/>
          </a:xfrm>
          <a:prstGeom prst="rect">
            <a:avLst/>
          </a:prstGeom>
          <a:noFill/>
        </p:spPr>
        <p:txBody>
          <a:bodyPr wrap="square">
            <a:spAutoFit/>
          </a:bodyPr>
          <a:lstStyle/>
          <a:p>
            <a:pPr algn="ctr"/>
            <a:r>
              <a:rPr lang="tr-TR" sz="2800" dirty="0"/>
              <a:t>Türkiye’nin Yöntemlere Göre Çelik Üretimi (Bin Ton)</a:t>
            </a:r>
          </a:p>
        </p:txBody>
      </p:sp>
    </p:spTree>
    <p:extLst>
      <p:ext uri="{BB962C8B-B14F-4D97-AF65-F5344CB8AC3E}">
        <p14:creationId xmlns:p14="http://schemas.microsoft.com/office/powerpoint/2010/main" val="252893430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093C903-5840-4F8F-A299-A147FB072C3E}"/>
              </a:ext>
            </a:extLst>
          </p:cNvPr>
          <p:cNvPicPr>
            <a:picLocks noChangeAspect="1"/>
          </p:cNvPicPr>
          <p:nvPr/>
        </p:nvPicPr>
        <p:blipFill>
          <a:blip r:embed="rId3"/>
          <a:stretch>
            <a:fillRect/>
          </a:stretch>
        </p:blipFill>
        <p:spPr>
          <a:xfrm>
            <a:off x="37502" y="950495"/>
            <a:ext cx="9106498" cy="2832465"/>
          </a:xfrm>
          <a:prstGeom prst="rect">
            <a:avLst/>
          </a:prstGeom>
        </p:spPr>
      </p:pic>
      <p:sp>
        <p:nvSpPr>
          <p:cNvPr id="6" name="Metin kutusu 5">
            <a:extLst>
              <a:ext uri="{FF2B5EF4-FFF2-40B4-BE49-F238E27FC236}">
                <a16:creationId xmlns:a16="http://schemas.microsoft.com/office/drawing/2014/main" id="{1CEF2899-F7BB-487C-A375-96BF508F578F}"/>
              </a:ext>
            </a:extLst>
          </p:cNvPr>
          <p:cNvSpPr txBox="1"/>
          <p:nvPr/>
        </p:nvSpPr>
        <p:spPr>
          <a:xfrm>
            <a:off x="156411" y="3782960"/>
            <a:ext cx="8855241" cy="584775"/>
          </a:xfrm>
          <a:prstGeom prst="rect">
            <a:avLst/>
          </a:prstGeom>
          <a:noFill/>
        </p:spPr>
        <p:txBody>
          <a:bodyPr wrap="square">
            <a:spAutoFit/>
          </a:bodyPr>
          <a:lstStyle/>
          <a:p>
            <a:pPr algn="ctr"/>
            <a:r>
              <a:rPr lang="tr-TR" sz="3200" dirty="0"/>
              <a:t>Türkiye’nin Nihai Mamul Üretimi (Bin ton)</a:t>
            </a:r>
          </a:p>
        </p:txBody>
      </p:sp>
    </p:spTree>
    <p:extLst>
      <p:ext uri="{BB962C8B-B14F-4D97-AF65-F5344CB8AC3E}">
        <p14:creationId xmlns:p14="http://schemas.microsoft.com/office/powerpoint/2010/main" val="112048065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6371F55-E8A1-4F9E-A68C-AD178CD3206F}"/>
              </a:ext>
            </a:extLst>
          </p:cNvPr>
          <p:cNvPicPr>
            <a:picLocks noChangeAspect="1"/>
          </p:cNvPicPr>
          <p:nvPr/>
        </p:nvPicPr>
        <p:blipFill>
          <a:blip r:embed="rId3"/>
          <a:stretch>
            <a:fillRect/>
          </a:stretch>
        </p:blipFill>
        <p:spPr>
          <a:xfrm>
            <a:off x="76524" y="890337"/>
            <a:ext cx="8966455" cy="2779295"/>
          </a:xfrm>
          <a:prstGeom prst="rect">
            <a:avLst/>
          </a:prstGeom>
        </p:spPr>
      </p:pic>
      <p:sp>
        <p:nvSpPr>
          <p:cNvPr id="6" name="Metin kutusu 5">
            <a:extLst>
              <a:ext uri="{FF2B5EF4-FFF2-40B4-BE49-F238E27FC236}">
                <a16:creationId xmlns:a16="http://schemas.microsoft.com/office/drawing/2014/main" id="{F994ADE8-7EBB-4710-9D87-57FC01833E21}"/>
              </a:ext>
            </a:extLst>
          </p:cNvPr>
          <p:cNvSpPr txBox="1"/>
          <p:nvPr/>
        </p:nvSpPr>
        <p:spPr>
          <a:xfrm>
            <a:off x="76524" y="3778480"/>
            <a:ext cx="8966455" cy="584775"/>
          </a:xfrm>
          <a:prstGeom prst="rect">
            <a:avLst/>
          </a:prstGeom>
          <a:noFill/>
        </p:spPr>
        <p:txBody>
          <a:bodyPr wrap="square">
            <a:spAutoFit/>
          </a:bodyPr>
          <a:lstStyle/>
          <a:p>
            <a:pPr algn="ctr"/>
            <a:r>
              <a:rPr lang="tr-TR" sz="3200" dirty="0"/>
              <a:t>Türkiye’nin Nihai Mamul Tüketimi (Bin Ton)</a:t>
            </a:r>
          </a:p>
        </p:txBody>
      </p:sp>
    </p:spTree>
    <p:extLst>
      <p:ext uri="{BB962C8B-B14F-4D97-AF65-F5344CB8AC3E}">
        <p14:creationId xmlns:p14="http://schemas.microsoft.com/office/powerpoint/2010/main" val="310571239"/>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7F78EB6-09E8-452F-9D71-28F89BCD06B9}"/>
              </a:ext>
            </a:extLst>
          </p:cNvPr>
          <p:cNvPicPr>
            <a:picLocks noChangeAspect="1"/>
          </p:cNvPicPr>
          <p:nvPr/>
        </p:nvPicPr>
        <p:blipFill>
          <a:blip r:embed="rId3"/>
          <a:stretch>
            <a:fillRect/>
          </a:stretch>
        </p:blipFill>
        <p:spPr>
          <a:xfrm>
            <a:off x="0" y="339221"/>
            <a:ext cx="9144000" cy="3690847"/>
          </a:xfrm>
          <a:prstGeom prst="rect">
            <a:avLst/>
          </a:prstGeom>
        </p:spPr>
      </p:pic>
      <p:sp>
        <p:nvSpPr>
          <p:cNvPr id="6" name="Metin kutusu 5">
            <a:extLst>
              <a:ext uri="{FF2B5EF4-FFF2-40B4-BE49-F238E27FC236}">
                <a16:creationId xmlns:a16="http://schemas.microsoft.com/office/drawing/2014/main" id="{501785CD-0D88-4AF2-A5F9-B279CD5B814B}"/>
              </a:ext>
            </a:extLst>
          </p:cNvPr>
          <p:cNvSpPr txBox="1"/>
          <p:nvPr/>
        </p:nvSpPr>
        <p:spPr>
          <a:xfrm>
            <a:off x="0" y="4219504"/>
            <a:ext cx="9144000" cy="769441"/>
          </a:xfrm>
          <a:prstGeom prst="rect">
            <a:avLst/>
          </a:prstGeom>
          <a:noFill/>
        </p:spPr>
        <p:txBody>
          <a:bodyPr wrap="square">
            <a:spAutoFit/>
          </a:bodyPr>
          <a:lstStyle/>
          <a:p>
            <a:pPr algn="ctr"/>
            <a:r>
              <a:rPr lang="tr-TR" sz="4400" dirty="0"/>
              <a:t>Türkiye’nin Çelik Ürünleri İhracatı</a:t>
            </a:r>
          </a:p>
        </p:txBody>
      </p:sp>
    </p:spTree>
    <p:extLst>
      <p:ext uri="{BB962C8B-B14F-4D97-AF65-F5344CB8AC3E}">
        <p14:creationId xmlns:p14="http://schemas.microsoft.com/office/powerpoint/2010/main" val="4072629456"/>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68D2498-1B7C-4E88-80D5-42D0FD55764D}"/>
              </a:ext>
            </a:extLst>
          </p:cNvPr>
          <p:cNvPicPr>
            <a:picLocks noChangeAspect="1"/>
          </p:cNvPicPr>
          <p:nvPr/>
        </p:nvPicPr>
        <p:blipFill>
          <a:blip r:embed="rId3"/>
          <a:stretch>
            <a:fillRect/>
          </a:stretch>
        </p:blipFill>
        <p:spPr>
          <a:xfrm>
            <a:off x="305221" y="131434"/>
            <a:ext cx="8754557" cy="4382655"/>
          </a:xfrm>
          <a:prstGeom prst="rect">
            <a:avLst/>
          </a:prstGeom>
        </p:spPr>
      </p:pic>
      <p:sp>
        <p:nvSpPr>
          <p:cNvPr id="6" name="Metin kutusu 5">
            <a:extLst>
              <a:ext uri="{FF2B5EF4-FFF2-40B4-BE49-F238E27FC236}">
                <a16:creationId xmlns:a16="http://schemas.microsoft.com/office/drawing/2014/main" id="{CD36D954-A471-45F7-B224-2A3C1FD40D3F}"/>
              </a:ext>
            </a:extLst>
          </p:cNvPr>
          <p:cNvSpPr txBox="1"/>
          <p:nvPr/>
        </p:nvSpPr>
        <p:spPr>
          <a:xfrm>
            <a:off x="305222" y="4514089"/>
            <a:ext cx="8533556" cy="461665"/>
          </a:xfrm>
          <a:prstGeom prst="rect">
            <a:avLst/>
          </a:prstGeom>
          <a:noFill/>
        </p:spPr>
        <p:txBody>
          <a:bodyPr wrap="square">
            <a:spAutoFit/>
          </a:bodyPr>
          <a:lstStyle/>
          <a:p>
            <a:pPr algn="ctr"/>
            <a:r>
              <a:rPr lang="tr-TR" sz="2400" dirty="0"/>
              <a:t>Ürünlere Göre Miktar Bazında Çelik İhracatı 2019 (Bin ton)</a:t>
            </a:r>
          </a:p>
        </p:txBody>
      </p:sp>
    </p:spTree>
    <p:extLst>
      <p:ext uri="{BB962C8B-B14F-4D97-AF65-F5344CB8AC3E}">
        <p14:creationId xmlns:p14="http://schemas.microsoft.com/office/powerpoint/2010/main" val="104944215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3C0785D-DC84-4C6F-80DB-80BE21C5CD46}"/>
              </a:ext>
            </a:extLst>
          </p:cNvPr>
          <p:cNvPicPr>
            <a:picLocks noChangeAspect="1"/>
          </p:cNvPicPr>
          <p:nvPr/>
        </p:nvPicPr>
        <p:blipFill>
          <a:blip r:embed="rId3"/>
          <a:stretch>
            <a:fillRect/>
          </a:stretch>
        </p:blipFill>
        <p:spPr>
          <a:xfrm>
            <a:off x="428042" y="73036"/>
            <a:ext cx="8287916" cy="4364168"/>
          </a:xfrm>
          <a:prstGeom prst="rect">
            <a:avLst/>
          </a:prstGeom>
        </p:spPr>
      </p:pic>
      <p:sp>
        <p:nvSpPr>
          <p:cNvPr id="6" name="Metin kutusu 5">
            <a:extLst>
              <a:ext uri="{FF2B5EF4-FFF2-40B4-BE49-F238E27FC236}">
                <a16:creationId xmlns:a16="http://schemas.microsoft.com/office/drawing/2014/main" id="{25645829-52F0-4C87-AB31-41F7F34CF5C2}"/>
              </a:ext>
            </a:extLst>
          </p:cNvPr>
          <p:cNvSpPr txBox="1"/>
          <p:nvPr/>
        </p:nvSpPr>
        <p:spPr>
          <a:xfrm>
            <a:off x="428042" y="4551019"/>
            <a:ext cx="8287916" cy="461665"/>
          </a:xfrm>
          <a:prstGeom prst="rect">
            <a:avLst/>
          </a:prstGeom>
          <a:noFill/>
        </p:spPr>
        <p:txBody>
          <a:bodyPr wrap="square">
            <a:spAutoFit/>
          </a:bodyPr>
          <a:lstStyle/>
          <a:p>
            <a:pPr algn="ctr"/>
            <a:r>
              <a:rPr lang="tr-TR" sz="2400" dirty="0"/>
              <a:t>Çelik İhracatının Toplam İhracat İçindeki Payı (%), 2019</a:t>
            </a:r>
          </a:p>
        </p:txBody>
      </p:sp>
    </p:spTree>
    <p:extLst>
      <p:ext uri="{BB962C8B-B14F-4D97-AF65-F5344CB8AC3E}">
        <p14:creationId xmlns:p14="http://schemas.microsoft.com/office/powerpoint/2010/main" val="202208202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72679BD-B885-4C51-9DB2-A40118576C7C}"/>
              </a:ext>
            </a:extLst>
          </p:cNvPr>
          <p:cNvPicPr>
            <a:picLocks noChangeAspect="1"/>
          </p:cNvPicPr>
          <p:nvPr/>
        </p:nvPicPr>
        <p:blipFill>
          <a:blip r:embed="rId3"/>
          <a:stretch>
            <a:fillRect/>
          </a:stretch>
        </p:blipFill>
        <p:spPr>
          <a:xfrm>
            <a:off x="133943" y="155468"/>
            <a:ext cx="8805520" cy="4073983"/>
          </a:xfrm>
          <a:prstGeom prst="rect">
            <a:avLst/>
          </a:prstGeom>
        </p:spPr>
      </p:pic>
      <p:sp>
        <p:nvSpPr>
          <p:cNvPr id="6" name="Metin kutusu 5">
            <a:extLst>
              <a:ext uri="{FF2B5EF4-FFF2-40B4-BE49-F238E27FC236}">
                <a16:creationId xmlns:a16="http://schemas.microsoft.com/office/drawing/2014/main" id="{2E533C7A-5E27-4993-B7B7-5AD040892145}"/>
              </a:ext>
            </a:extLst>
          </p:cNvPr>
          <p:cNvSpPr txBox="1"/>
          <p:nvPr/>
        </p:nvSpPr>
        <p:spPr>
          <a:xfrm>
            <a:off x="133943" y="4261023"/>
            <a:ext cx="8805520" cy="584775"/>
          </a:xfrm>
          <a:prstGeom prst="rect">
            <a:avLst/>
          </a:prstGeom>
          <a:noFill/>
        </p:spPr>
        <p:txBody>
          <a:bodyPr wrap="square">
            <a:spAutoFit/>
          </a:bodyPr>
          <a:lstStyle/>
          <a:p>
            <a:pPr algn="ctr"/>
            <a:r>
              <a:rPr lang="tr-TR" sz="3200" dirty="0"/>
              <a:t>Bölgelere Göre Çelik Ürünleri İhracatı </a:t>
            </a:r>
          </a:p>
        </p:txBody>
      </p:sp>
    </p:spTree>
    <p:extLst>
      <p:ext uri="{BB962C8B-B14F-4D97-AF65-F5344CB8AC3E}">
        <p14:creationId xmlns:p14="http://schemas.microsoft.com/office/powerpoint/2010/main" val="425123286"/>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BCA4BCC-5683-4205-9F4E-F3508E67E7EB}"/>
              </a:ext>
            </a:extLst>
          </p:cNvPr>
          <p:cNvPicPr>
            <a:picLocks noChangeAspect="1"/>
          </p:cNvPicPr>
          <p:nvPr/>
        </p:nvPicPr>
        <p:blipFill>
          <a:blip r:embed="rId3"/>
          <a:stretch>
            <a:fillRect/>
          </a:stretch>
        </p:blipFill>
        <p:spPr>
          <a:xfrm>
            <a:off x="153490" y="194101"/>
            <a:ext cx="8822068" cy="3389830"/>
          </a:xfrm>
          <a:prstGeom prst="rect">
            <a:avLst/>
          </a:prstGeom>
        </p:spPr>
      </p:pic>
      <p:sp>
        <p:nvSpPr>
          <p:cNvPr id="6" name="Metin kutusu 5">
            <a:extLst>
              <a:ext uri="{FF2B5EF4-FFF2-40B4-BE49-F238E27FC236}">
                <a16:creationId xmlns:a16="http://schemas.microsoft.com/office/drawing/2014/main" id="{7046D36E-C414-4169-8EE6-2CF8545C6E9B}"/>
              </a:ext>
            </a:extLst>
          </p:cNvPr>
          <p:cNvSpPr txBox="1"/>
          <p:nvPr/>
        </p:nvSpPr>
        <p:spPr>
          <a:xfrm>
            <a:off x="153490" y="3985584"/>
            <a:ext cx="8822068" cy="646331"/>
          </a:xfrm>
          <a:prstGeom prst="rect">
            <a:avLst/>
          </a:prstGeom>
          <a:noFill/>
        </p:spPr>
        <p:txBody>
          <a:bodyPr wrap="square">
            <a:spAutoFit/>
          </a:bodyPr>
          <a:lstStyle/>
          <a:p>
            <a:pPr algn="ctr"/>
            <a:r>
              <a:rPr lang="tr-TR" sz="3600" dirty="0"/>
              <a:t>Türkiye’nin Ürünlere Göre Çelik İthalatı</a:t>
            </a:r>
          </a:p>
        </p:txBody>
      </p:sp>
    </p:spTree>
    <p:extLst>
      <p:ext uri="{BB962C8B-B14F-4D97-AF65-F5344CB8AC3E}">
        <p14:creationId xmlns:p14="http://schemas.microsoft.com/office/powerpoint/2010/main" val="385030544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22990-1A97-43FD-BE34-F0282C7613CE}"/>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83E1A1A4-84E5-43DB-A456-B9A5DE283D9E}"/>
              </a:ext>
            </a:extLst>
          </p:cNvPr>
          <p:cNvSpPr>
            <a:spLocks noGrp="1"/>
          </p:cNvSpPr>
          <p:nvPr>
            <p:ph type="body" idx="1"/>
          </p:nvPr>
        </p:nvSpPr>
        <p:spPr/>
        <p:txBody>
          <a:bodyPr/>
          <a:lstStyle/>
          <a:p>
            <a:r>
              <a:rPr lang="tr-TR" dirty="0"/>
              <a:t>2019 yılı küresel ölçekte korumacı ticaret politikalarının yaygınlaştığı, hatta ticaret savaşı denebilecek bir duruma geldiği bir yıl olmuştur. Türk çelik sektörü dış pazarlarda bu korumacı politikalardan en çok zarar gören sektör konumundadır. Bazı tedbirler alınmış olmakla beraber, Ülkemiz hâlâ dampingli fiyatlarla çelik mamullerinin en kolay girebildiği ülkedir. Bu durum çelik tüketicilerini ithalat yapmaya iterken, yüksek ithalat miktarları nedeniyle iç piyasada yer bulamayan Türk çelik üreticilerine zarar vermektedir. </a:t>
            </a:r>
          </a:p>
        </p:txBody>
      </p:sp>
    </p:spTree>
    <p:extLst>
      <p:ext uri="{BB962C8B-B14F-4D97-AF65-F5344CB8AC3E}">
        <p14:creationId xmlns:p14="http://schemas.microsoft.com/office/powerpoint/2010/main" val="223709633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0AEFCF57-0A28-4381-977A-7084CE67A17C}"/>
              </a:ext>
            </a:extLst>
          </p:cNvPr>
          <p:cNvSpPr>
            <a:spLocks noGrp="1"/>
          </p:cNvSpPr>
          <p:nvPr>
            <p:ph type="title"/>
          </p:nvPr>
        </p:nvSpPr>
        <p:spPr/>
        <p:txBody>
          <a:bodyPr/>
          <a:lstStyle/>
          <a:p>
            <a:r>
              <a:rPr lang="tr-TR" sz="4800" dirty="0"/>
              <a:t>Türkiye Demir Çelik Sektörü</a:t>
            </a:r>
          </a:p>
        </p:txBody>
      </p:sp>
    </p:spTree>
    <p:extLst>
      <p:ext uri="{BB962C8B-B14F-4D97-AF65-F5344CB8AC3E}">
        <p14:creationId xmlns:p14="http://schemas.microsoft.com/office/powerpoint/2010/main" val="117845171"/>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C027D4E-679F-4F12-8475-40BB0F2523DA}"/>
              </a:ext>
            </a:extLst>
          </p:cNvPr>
          <p:cNvPicPr>
            <a:picLocks noChangeAspect="1"/>
          </p:cNvPicPr>
          <p:nvPr/>
        </p:nvPicPr>
        <p:blipFill>
          <a:blip r:embed="rId3"/>
          <a:stretch>
            <a:fillRect/>
          </a:stretch>
        </p:blipFill>
        <p:spPr>
          <a:xfrm>
            <a:off x="163657" y="94257"/>
            <a:ext cx="8745363" cy="4201014"/>
          </a:xfrm>
          <a:prstGeom prst="rect">
            <a:avLst/>
          </a:prstGeom>
        </p:spPr>
      </p:pic>
      <p:sp>
        <p:nvSpPr>
          <p:cNvPr id="6" name="Metin kutusu 5">
            <a:extLst>
              <a:ext uri="{FF2B5EF4-FFF2-40B4-BE49-F238E27FC236}">
                <a16:creationId xmlns:a16="http://schemas.microsoft.com/office/drawing/2014/main" id="{61448471-E337-4ECA-9358-5A6C36E7E54D}"/>
              </a:ext>
            </a:extLst>
          </p:cNvPr>
          <p:cNvSpPr txBox="1"/>
          <p:nvPr/>
        </p:nvSpPr>
        <p:spPr>
          <a:xfrm>
            <a:off x="199317" y="4268420"/>
            <a:ext cx="8745363" cy="400110"/>
          </a:xfrm>
          <a:prstGeom prst="rect">
            <a:avLst/>
          </a:prstGeom>
          <a:noFill/>
        </p:spPr>
        <p:txBody>
          <a:bodyPr wrap="square">
            <a:spAutoFit/>
          </a:bodyPr>
          <a:lstStyle/>
          <a:p>
            <a:pPr algn="ctr"/>
            <a:r>
              <a:rPr lang="tr-TR" sz="2000" dirty="0"/>
              <a:t>Türkiye’nin Ürünlere Göre Miktar Bazında Çelik İthalatı, 2019 (Bin ton)</a:t>
            </a:r>
          </a:p>
        </p:txBody>
      </p:sp>
    </p:spTree>
    <p:extLst>
      <p:ext uri="{BB962C8B-B14F-4D97-AF65-F5344CB8AC3E}">
        <p14:creationId xmlns:p14="http://schemas.microsoft.com/office/powerpoint/2010/main" val="399162168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4C1A2AF-9947-4170-B5BE-3EFDD0D5D32B}"/>
              </a:ext>
            </a:extLst>
          </p:cNvPr>
          <p:cNvPicPr>
            <a:picLocks noChangeAspect="1"/>
          </p:cNvPicPr>
          <p:nvPr/>
        </p:nvPicPr>
        <p:blipFill>
          <a:blip r:embed="rId3"/>
          <a:stretch>
            <a:fillRect/>
          </a:stretch>
        </p:blipFill>
        <p:spPr>
          <a:xfrm>
            <a:off x="295571" y="214554"/>
            <a:ext cx="8552857" cy="4248660"/>
          </a:xfrm>
          <a:prstGeom prst="rect">
            <a:avLst/>
          </a:prstGeom>
        </p:spPr>
      </p:pic>
      <p:sp>
        <p:nvSpPr>
          <p:cNvPr id="6" name="Metin kutusu 5">
            <a:extLst>
              <a:ext uri="{FF2B5EF4-FFF2-40B4-BE49-F238E27FC236}">
                <a16:creationId xmlns:a16="http://schemas.microsoft.com/office/drawing/2014/main" id="{95BE00BA-A971-4EA4-83C1-0F76D6296FB2}"/>
              </a:ext>
            </a:extLst>
          </p:cNvPr>
          <p:cNvSpPr txBox="1"/>
          <p:nvPr/>
        </p:nvSpPr>
        <p:spPr>
          <a:xfrm>
            <a:off x="295571" y="4463214"/>
            <a:ext cx="8552857" cy="400110"/>
          </a:xfrm>
          <a:prstGeom prst="rect">
            <a:avLst/>
          </a:prstGeom>
          <a:noFill/>
        </p:spPr>
        <p:txBody>
          <a:bodyPr wrap="square">
            <a:spAutoFit/>
          </a:bodyPr>
          <a:lstStyle/>
          <a:p>
            <a:pPr algn="ctr"/>
            <a:r>
              <a:rPr lang="tr-TR" sz="2000" dirty="0"/>
              <a:t>Türkiye’nin Ürünlere Göre Değer Bazında Çelik İthalatı, 2019 (Milyon $)</a:t>
            </a:r>
          </a:p>
        </p:txBody>
      </p:sp>
    </p:spTree>
    <p:extLst>
      <p:ext uri="{BB962C8B-B14F-4D97-AF65-F5344CB8AC3E}">
        <p14:creationId xmlns:p14="http://schemas.microsoft.com/office/powerpoint/2010/main" val="358557129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4D311B2-4816-4176-99B7-05EB56E7B879}"/>
              </a:ext>
            </a:extLst>
          </p:cNvPr>
          <p:cNvPicPr>
            <a:picLocks noChangeAspect="1"/>
          </p:cNvPicPr>
          <p:nvPr/>
        </p:nvPicPr>
        <p:blipFill>
          <a:blip r:embed="rId3"/>
          <a:stretch>
            <a:fillRect/>
          </a:stretch>
        </p:blipFill>
        <p:spPr>
          <a:xfrm>
            <a:off x="239156" y="119734"/>
            <a:ext cx="5858693" cy="4648849"/>
          </a:xfrm>
          <a:prstGeom prst="rect">
            <a:avLst/>
          </a:prstGeom>
        </p:spPr>
      </p:pic>
      <p:sp>
        <p:nvSpPr>
          <p:cNvPr id="6" name="Metin kutusu 5">
            <a:extLst>
              <a:ext uri="{FF2B5EF4-FFF2-40B4-BE49-F238E27FC236}">
                <a16:creationId xmlns:a16="http://schemas.microsoft.com/office/drawing/2014/main" id="{AB49EA8C-B9EE-41A8-924B-64CF1F93B8AC}"/>
              </a:ext>
            </a:extLst>
          </p:cNvPr>
          <p:cNvSpPr txBox="1"/>
          <p:nvPr/>
        </p:nvSpPr>
        <p:spPr>
          <a:xfrm>
            <a:off x="6368903" y="1294477"/>
            <a:ext cx="2427657" cy="2554545"/>
          </a:xfrm>
          <a:prstGeom prst="rect">
            <a:avLst/>
          </a:prstGeom>
          <a:noFill/>
        </p:spPr>
        <p:txBody>
          <a:bodyPr wrap="square">
            <a:spAutoFit/>
          </a:bodyPr>
          <a:lstStyle/>
          <a:p>
            <a:r>
              <a:rPr lang="tr-TR" sz="3200" dirty="0"/>
              <a:t>Türkiye’nin Çelik İthalatında İlk 15 Ülke (ton)</a:t>
            </a:r>
          </a:p>
        </p:txBody>
      </p:sp>
    </p:spTree>
    <p:extLst>
      <p:ext uri="{BB962C8B-B14F-4D97-AF65-F5344CB8AC3E}">
        <p14:creationId xmlns:p14="http://schemas.microsoft.com/office/powerpoint/2010/main" val="309872781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E3735E2-06D1-4A3A-B257-F6A91A6D8EC8}"/>
              </a:ext>
            </a:extLst>
          </p:cNvPr>
          <p:cNvPicPr>
            <a:picLocks noChangeAspect="1"/>
          </p:cNvPicPr>
          <p:nvPr/>
        </p:nvPicPr>
        <p:blipFill>
          <a:blip r:embed="rId3"/>
          <a:stretch>
            <a:fillRect/>
          </a:stretch>
        </p:blipFill>
        <p:spPr>
          <a:xfrm>
            <a:off x="208637" y="198833"/>
            <a:ext cx="8682699" cy="4018206"/>
          </a:xfrm>
          <a:prstGeom prst="rect">
            <a:avLst/>
          </a:prstGeom>
        </p:spPr>
      </p:pic>
      <p:sp>
        <p:nvSpPr>
          <p:cNvPr id="6" name="Metin kutusu 5">
            <a:extLst>
              <a:ext uri="{FF2B5EF4-FFF2-40B4-BE49-F238E27FC236}">
                <a16:creationId xmlns:a16="http://schemas.microsoft.com/office/drawing/2014/main" id="{4F4D1FD0-3CF9-4D0A-884F-7DB9585DDB5E}"/>
              </a:ext>
            </a:extLst>
          </p:cNvPr>
          <p:cNvSpPr txBox="1"/>
          <p:nvPr/>
        </p:nvSpPr>
        <p:spPr>
          <a:xfrm>
            <a:off x="208636" y="4298336"/>
            <a:ext cx="8682699" cy="646331"/>
          </a:xfrm>
          <a:prstGeom prst="rect">
            <a:avLst/>
          </a:prstGeom>
          <a:noFill/>
        </p:spPr>
        <p:txBody>
          <a:bodyPr wrap="square">
            <a:spAutoFit/>
          </a:bodyPr>
          <a:lstStyle/>
          <a:p>
            <a:pPr algn="ctr"/>
            <a:r>
              <a:rPr lang="tr-TR" sz="3600" dirty="0"/>
              <a:t>Türkiye’nin Bölgelere Göre Çelik İthalatı</a:t>
            </a:r>
          </a:p>
        </p:txBody>
      </p:sp>
    </p:spTree>
    <p:extLst>
      <p:ext uri="{BB962C8B-B14F-4D97-AF65-F5344CB8AC3E}">
        <p14:creationId xmlns:p14="http://schemas.microsoft.com/office/powerpoint/2010/main" val="276754951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25B774E-EE88-4053-81FF-3A688155C835}"/>
              </a:ext>
            </a:extLst>
          </p:cNvPr>
          <p:cNvPicPr>
            <a:picLocks noChangeAspect="1"/>
          </p:cNvPicPr>
          <p:nvPr/>
        </p:nvPicPr>
        <p:blipFill>
          <a:blip r:embed="rId3"/>
          <a:stretch>
            <a:fillRect/>
          </a:stretch>
        </p:blipFill>
        <p:spPr>
          <a:xfrm>
            <a:off x="314871" y="205114"/>
            <a:ext cx="8514257" cy="4284682"/>
          </a:xfrm>
          <a:prstGeom prst="rect">
            <a:avLst/>
          </a:prstGeom>
        </p:spPr>
      </p:pic>
      <p:sp>
        <p:nvSpPr>
          <p:cNvPr id="6" name="Metin kutusu 5">
            <a:extLst>
              <a:ext uri="{FF2B5EF4-FFF2-40B4-BE49-F238E27FC236}">
                <a16:creationId xmlns:a16="http://schemas.microsoft.com/office/drawing/2014/main" id="{DC89484A-6DBD-4AD4-91A8-80E4745F8B1A}"/>
              </a:ext>
            </a:extLst>
          </p:cNvPr>
          <p:cNvSpPr txBox="1"/>
          <p:nvPr/>
        </p:nvSpPr>
        <p:spPr>
          <a:xfrm>
            <a:off x="314870" y="4522321"/>
            <a:ext cx="8514257" cy="461665"/>
          </a:xfrm>
          <a:prstGeom prst="rect">
            <a:avLst/>
          </a:prstGeom>
          <a:noFill/>
        </p:spPr>
        <p:txBody>
          <a:bodyPr wrap="square">
            <a:spAutoFit/>
          </a:bodyPr>
          <a:lstStyle/>
          <a:p>
            <a:pPr algn="ctr"/>
            <a:r>
              <a:rPr lang="tr-TR" sz="2400" dirty="0"/>
              <a:t>Bölgelere Göre Miktar Bazında Çelik İthalatı, 2019 (Bin ton)</a:t>
            </a:r>
          </a:p>
        </p:txBody>
      </p:sp>
    </p:spTree>
    <p:extLst>
      <p:ext uri="{BB962C8B-B14F-4D97-AF65-F5344CB8AC3E}">
        <p14:creationId xmlns:p14="http://schemas.microsoft.com/office/powerpoint/2010/main" val="2851001866"/>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5C6513E-29B3-4EA7-BE6B-1560693B4A4F}"/>
              </a:ext>
            </a:extLst>
          </p:cNvPr>
          <p:cNvPicPr>
            <a:picLocks noChangeAspect="1"/>
          </p:cNvPicPr>
          <p:nvPr/>
        </p:nvPicPr>
        <p:blipFill>
          <a:blip r:embed="rId3"/>
          <a:stretch>
            <a:fillRect/>
          </a:stretch>
        </p:blipFill>
        <p:spPr>
          <a:xfrm>
            <a:off x="109880" y="93085"/>
            <a:ext cx="8932755" cy="4033747"/>
          </a:xfrm>
          <a:prstGeom prst="rect">
            <a:avLst/>
          </a:prstGeom>
        </p:spPr>
      </p:pic>
      <p:sp>
        <p:nvSpPr>
          <p:cNvPr id="6" name="Metin kutusu 5">
            <a:extLst>
              <a:ext uri="{FF2B5EF4-FFF2-40B4-BE49-F238E27FC236}">
                <a16:creationId xmlns:a16="http://schemas.microsoft.com/office/drawing/2014/main" id="{31A125EE-388C-46CA-B058-89DF61D790B8}"/>
              </a:ext>
            </a:extLst>
          </p:cNvPr>
          <p:cNvSpPr txBox="1"/>
          <p:nvPr/>
        </p:nvSpPr>
        <p:spPr>
          <a:xfrm>
            <a:off x="121911" y="4288562"/>
            <a:ext cx="8920724" cy="646331"/>
          </a:xfrm>
          <a:prstGeom prst="rect">
            <a:avLst/>
          </a:prstGeom>
          <a:noFill/>
        </p:spPr>
        <p:txBody>
          <a:bodyPr wrap="square">
            <a:spAutoFit/>
          </a:bodyPr>
          <a:lstStyle/>
          <a:p>
            <a:pPr algn="ctr"/>
            <a:r>
              <a:rPr lang="tr-TR" sz="3600" dirty="0"/>
              <a:t>Çelik Sektörünün Hammadde İthalatı</a:t>
            </a:r>
          </a:p>
        </p:txBody>
      </p:sp>
    </p:spTree>
    <p:extLst>
      <p:ext uri="{BB962C8B-B14F-4D97-AF65-F5344CB8AC3E}">
        <p14:creationId xmlns:p14="http://schemas.microsoft.com/office/powerpoint/2010/main" val="314082155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0AEFCF57-0A28-4381-977A-7084CE67A17C}"/>
              </a:ext>
            </a:extLst>
          </p:cNvPr>
          <p:cNvSpPr>
            <a:spLocks noGrp="1"/>
          </p:cNvSpPr>
          <p:nvPr>
            <p:ph type="title"/>
          </p:nvPr>
        </p:nvSpPr>
        <p:spPr/>
        <p:txBody>
          <a:bodyPr/>
          <a:lstStyle/>
          <a:p>
            <a:r>
              <a:rPr lang="tr-TR" sz="4800" dirty="0"/>
              <a:t>Dünya Demir Çelik Sektörü</a:t>
            </a:r>
          </a:p>
        </p:txBody>
      </p:sp>
    </p:spTree>
    <p:extLst>
      <p:ext uri="{BB962C8B-B14F-4D97-AF65-F5344CB8AC3E}">
        <p14:creationId xmlns:p14="http://schemas.microsoft.com/office/powerpoint/2010/main" val="156292851"/>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7B9347F-7EE7-45EA-8465-3937F13DF052}"/>
              </a:ext>
            </a:extLst>
          </p:cNvPr>
          <p:cNvPicPr>
            <a:picLocks noChangeAspect="1"/>
          </p:cNvPicPr>
          <p:nvPr/>
        </p:nvPicPr>
        <p:blipFill>
          <a:blip r:embed="rId3"/>
          <a:stretch>
            <a:fillRect/>
          </a:stretch>
        </p:blipFill>
        <p:spPr>
          <a:xfrm>
            <a:off x="230156" y="1596881"/>
            <a:ext cx="8683688" cy="1278666"/>
          </a:xfrm>
          <a:prstGeom prst="rect">
            <a:avLst/>
          </a:prstGeom>
        </p:spPr>
      </p:pic>
      <p:sp>
        <p:nvSpPr>
          <p:cNvPr id="7" name="Metin kutusu 6">
            <a:extLst>
              <a:ext uri="{FF2B5EF4-FFF2-40B4-BE49-F238E27FC236}">
                <a16:creationId xmlns:a16="http://schemas.microsoft.com/office/drawing/2014/main" id="{68E04DD9-B75D-4182-A145-A4C12FD0E471}"/>
              </a:ext>
            </a:extLst>
          </p:cNvPr>
          <p:cNvSpPr txBox="1"/>
          <p:nvPr/>
        </p:nvSpPr>
        <p:spPr>
          <a:xfrm>
            <a:off x="230156" y="3325333"/>
            <a:ext cx="8683688" cy="646331"/>
          </a:xfrm>
          <a:prstGeom prst="rect">
            <a:avLst/>
          </a:prstGeom>
          <a:noFill/>
        </p:spPr>
        <p:txBody>
          <a:bodyPr wrap="square">
            <a:spAutoFit/>
          </a:bodyPr>
          <a:lstStyle/>
          <a:p>
            <a:pPr algn="ctr"/>
            <a:r>
              <a:rPr lang="tr-TR" sz="3600" dirty="0"/>
              <a:t>Dünya Ham Çelik Üretimi (Milyon Ton)</a:t>
            </a:r>
          </a:p>
        </p:txBody>
      </p:sp>
    </p:spTree>
    <p:extLst>
      <p:ext uri="{BB962C8B-B14F-4D97-AF65-F5344CB8AC3E}">
        <p14:creationId xmlns:p14="http://schemas.microsoft.com/office/powerpoint/2010/main" val="3263697632"/>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4127BE1-3DD3-4CF7-8368-CFCD4DFFE1B4}"/>
              </a:ext>
            </a:extLst>
          </p:cNvPr>
          <p:cNvPicPr>
            <a:picLocks noChangeAspect="1"/>
          </p:cNvPicPr>
          <p:nvPr/>
        </p:nvPicPr>
        <p:blipFill>
          <a:blip r:embed="rId3"/>
          <a:stretch>
            <a:fillRect/>
          </a:stretch>
        </p:blipFill>
        <p:spPr>
          <a:xfrm>
            <a:off x="168442" y="174274"/>
            <a:ext cx="8975558" cy="4034616"/>
          </a:xfrm>
          <a:prstGeom prst="rect">
            <a:avLst/>
          </a:prstGeom>
        </p:spPr>
      </p:pic>
      <p:sp>
        <p:nvSpPr>
          <p:cNvPr id="7" name="Metin kutusu 6">
            <a:extLst>
              <a:ext uri="{FF2B5EF4-FFF2-40B4-BE49-F238E27FC236}">
                <a16:creationId xmlns:a16="http://schemas.microsoft.com/office/drawing/2014/main" id="{12727624-2BFD-4FEA-A142-234AE288C1F8}"/>
              </a:ext>
            </a:extLst>
          </p:cNvPr>
          <p:cNvSpPr txBox="1"/>
          <p:nvPr/>
        </p:nvSpPr>
        <p:spPr>
          <a:xfrm>
            <a:off x="84220" y="4458124"/>
            <a:ext cx="8975557" cy="523220"/>
          </a:xfrm>
          <a:prstGeom prst="rect">
            <a:avLst/>
          </a:prstGeom>
          <a:noFill/>
        </p:spPr>
        <p:txBody>
          <a:bodyPr wrap="square">
            <a:spAutoFit/>
          </a:bodyPr>
          <a:lstStyle/>
          <a:p>
            <a:pPr algn="ctr"/>
            <a:r>
              <a:rPr lang="tr-TR" sz="2800" dirty="0"/>
              <a:t>Bölgelere Göre Dünya Ham Çelik Üretimi (Milyon Ton) </a:t>
            </a:r>
          </a:p>
        </p:txBody>
      </p:sp>
    </p:spTree>
    <p:extLst>
      <p:ext uri="{BB962C8B-B14F-4D97-AF65-F5344CB8AC3E}">
        <p14:creationId xmlns:p14="http://schemas.microsoft.com/office/powerpoint/2010/main" val="249840887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288F89F-12F3-4BC0-8442-91CCA34E27F0}"/>
              </a:ext>
            </a:extLst>
          </p:cNvPr>
          <p:cNvPicPr>
            <a:picLocks noChangeAspect="1"/>
          </p:cNvPicPr>
          <p:nvPr/>
        </p:nvPicPr>
        <p:blipFill>
          <a:blip r:embed="rId3"/>
          <a:stretch>
            <a:fillRect/>
          </a:stretch>
        </p:blipFill>
        <p:spPr>
          <a:xfrm>
            <a:off x="34975" y="0"/>
            <a:ext cx="6974080" cy="5041232"/>
          </a:xfrm>
          <a:prstGeom prst="rect">
            <a:avLst/>
          </a:prstGeom>
        </p:spPr>
      </p:pic>
      <p:sp>
        <p:nvSpPr>
          <p:cNvPr id="7" name="Metin kutusu 6">
            <a:extLst>
              <a:ext uri="{FF2B5EF4-FFF2-40B4-BE49-F238E27FC236}">
                <a16:creationId xmlns:a16="http://schemas.microsoft.com/office/drawing/2014/main" id="{ACE48F3B-A7C4-4550-9649-48CE0827BC1D}"/>
              </a:ext>
            </a:extLst>
          </p:cNvPr>
          <p:cNvSpPr txBox="1"/>
          <p:nvPr/>
        </p:nvSpPr>
        <p:spPr>
          <a:xfrm>
            <a:off x="7123815" y="1231027"/>
            <a:ext cx="1659238" cy="2308324"/>
          </a:xfrm>
          <a:prstGeom prst="rect">
            <a:avLst/>
          </a:prstGeom>
          <a:noFill/>
        </p:spPr>
        <p:txBody>
          <a:bodyPr wrap="square">
            <a:spAutoFit/>
          </a:bodyPr>
          <a:lstStyle/>
          <a:p>
            <a:r>
              <a:rPr lang="tr-TR" sz="2400" dirty="0"/>
              <a:t>Dünya Ham Çelik Üretim Sıralaması (Milyon Ton)</a:t>
            </a:r>
          </a:p>
        </p:txBody>
      </p:sp>
    </p:spTree>
    <p:extLst>
      <p:ext uri="{BB962C8B-B14F-4D97-AF65-F5344CB8AC3E}">
        <p14:creationId xmlns:p14="http://schemas.microsoft.com/office/powerpoint/2010/main" val="141530699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4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9" name="Google Shape;299;p47"/>
          <p:cNvPicPr preferRelativeResize="0"/>
          <p:nvPr/>
        </p:nvPicPr>
        <p:blipFill>
          <a:blip r:embed="rId3">
            <a:alphaModFix/>
          </a:blip>
          <a:stretch>
            <a:fillRect/>
          </a:stretch>
        </p:blipFill>
        <p:spPr>
          <a:xfrm>
            <a:off x="0" y="207751"/>
            <a:ext cx="9144000" cy="47280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145C01E-8A30-4027-BA16-9A71E2CD9F48}"/>
              </a:ext>
            </a:extLst>
          </p:cNvPr>
          <p:cNvPicPr>
            <a:picLocks noChangeAspect="1"/>
          </p:cNvPicPr>
          <p:nvPr/>
        </p:nvPicPr>
        <p:blipFill>
          <a:blip r:embed="rId3"/>
          <a:stretch>
            <a:fillRect/>
          </a:stretch>
        </p:blipFill>
        <p:spPr>
          <a:xfrm>
            <a:off x="439152" y="0"/>
            <a:ext cx="8265695" cy="4412815"/>
          </a:xfrm>
          <a:prstGeom prst="rect">
            <a:avLst/>
          </a:prstGeom>
        </p:spPr>
      </p:pic>
      <p:sp>
        <p:nvSpPr>
          <p:cNvPr id="7" name="Metin kutusu 6">
            <a:extLst>
              <a:ext uri="{FF2B5EF4-FFF2-40B4-BE49-F238E27FC236}">
                <a16:creationId xmlns:a16="http://schemas.microsoft.com/office/drawing/2014/main" id="{B8BC043E-BE14-4B44-99A7-8045025DC22C}"/>
              </a:ext>
            </a:extLst>
          </p:cNvPr>
          <p:cNvSpPr txBox="1"/>
          <p:nvPr/>
        </p:nvSpPr>
        <p:spPr>
          <a:xfrm>
            <a:off x="439152" y="4567250"/>
            <a:ext cx="8265695" cy="461665"/>
          </a:xfrm>
          <a:prstGeom prst="rect">
            <a:avLst/>
          </a:prstGeom>
          <a:noFill/>
        </p:spPr>
        <p:txBody>
          <a:bodyPr wrap="square">
            <a:spAutoFit/>
          </a:bodyPr>
          <a:lstStyle/>
          <a:p>
            <a:pPr algn="ctr"/>
            <a:r>
              <a:rPr lang="tr-TR" sz="2400" dirty="0"/>
              <a:t>Yöntemlere Göre Dünya Ham Çelik Üretimi (% Pay), 2018</a:t>
            </a:r>
          </a:p>
        </p:txBody>
      </p:sp>
    </p:spTree>
    <p:extLst>
      <p:ext uri="{BB962C8B-B14F-4D97-AF65-F5344CB8AC3E}">
        <p14:creationId xmlns:p14="http://schemas.microsoft.com/office/powerpoint/2010/main" val="177992357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EEB2532-C6A6-4B40-ABCF-3DB0A868EBDF}"/>
              </a:ext>
            </a:extLst>
          </p:cNvPr>
          <p:cNvPicPr>
            <a:picLocks noChangeAspect="1"/>
          </p:cNvPicPr>
          <p:nvPr/>
        </p:nvPicPr>
        <p:blipFill>
          <a:blip r:embed="rId3"/>
          <a:stretch>
            <a:fillRect/>
          </a:stretch>
        </p:blipFill>
        <p:spPr>
          <a:xfrm>
            <a:off x="181771" y="912367"/>
            <a:ext cx="8780455" cy="2384286"/>
          </a:xfrm>
          <a:prstGeom prst="rect">
            <a:avLst/>
          </a:prstGeom>
        </p:spPr>
      </p:pic>
      <p:sp>
        <p:nvSpPr>
          <p:cNvPr id="7" name="Metin kutusu 6">
            <a:extLst>
              <a:ext uri="{FF2B5EF4-FFF2-40B4-BE49-F238E27FC236}">
                <a16:creationId xmlns:a16="http://schemas.microsoft.com/office/drawing/2014/main" id="{6BB0558E-AD43-4EFE-8D72-39CC6AA58195}"/>
              </a:ext>
            </a:extLst>
          </p:cNvPr>
          <p:cNvSpPr txBox="1"/>
          <p:nvPr/>
        </p:nvSpPr>
        <p:spPr>
          <a:xfrm>
            <a:off x="181771" y="3482447"/>
            <a:ext cx="8780455" cy="523220"/>
          </a:xfrm>
          <a:prstGeom prst="rect">
            <a:avLst/>
          </a:prstGeom>
          <a:noFill/>
        </p:spPr>
        <p:txBody>
          <a:bodyPr wrap="square">
            <a:spAutoFit/>
          </a:bodyPr>
          <a:lstStyle/>
          <a:p>
            <a:pPr algn="ctr"/>
            <a:r>
              <a:rPr lang="tr-TR" sz="2800" dirty="0"/>
              <a:t>Dünya Ham Çelik Üretim Yöntemlerinin Payları (%)</a:t>
            </a:r>
          </a:p>
        </p:txBody>
      </p:sp>
    </p:spTree>
    <p:extLst>
      <p:ext uri="{BB962C8B-B14F-4D97-AF65-F5344CB8AC3E}">
        <p14:creationId xmlns:p14="http://schemas.microsoft.com/office/powerpoint/2010/main" val="382230860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92C7003E-3D1F-4147-8914-6C7CDC0725EB}"/>
              </a:ext>
            </a:extLst>
          </p:cNvPr>
          <p:cNvPicPr>
            <a:picLocks noChangeAspect="1"/>
          </p:cNvPicPr>
          <p:nvPr/>
        </p:nvPicPr>
        <p:blipFill>
          <a:blip r:embed="rId3"/>
          <a:stretch>
            <a:fillRect/>
          </a:stretch>
        </p:blipFill>
        <p:spPr>
          <a:xfrm>
            <a:off x="74601" y="1028612"/>
            <a:ext cx="8884645" cy="2083298"/>
          </a:xfrm>
          <a:prstGeom prst="rect">
            <a:avLst/>
          </a:prstGeom>
        </p:spPr>
      </p:pic>
      <p:sp>
        <p:nvSpPr>
          <p:cNvPr id="11" name="Metin kutusu 10">
            <a:extLst>
              <a:ext uri="{FF2B5EF4-FFF2-40B4-BE49-F238E27FC236}">
                <a16:creationId xmlns:a16="http://schemas.microsoft.com/office/drawing/2014/main" id="{D0191F25-6C0A-4FC0-9CFF-BCD22418819D}"/>
              </a:ext>
            </a:extLst>
          </p:cNvPr>
          <p:cNvSpPr txBox="1"/>
          <p:nvPr/>
        </p:nvSpPr>
        <p:spPr>
          <a:xfrm>
            <a:off x="184754" y="3258519"/>
            <a:ext cx="8774492" cy="523220"/>
          </a:xfrm>
          <a:prstGeom prst="rect">
            <a:avLst/>
          </a:prstGeom>
          <a:noFill/>
        </p:spPr>
        <p:txBody>
          <a:bodyPr wrap="square">
            <a:spAutoFit/>
          </a:bodyPr>
          <a:lstStyle/>
          <a:p>
            <a:pPr algn="ctr"/>
            <a:r>
              <a:rPr lang="tr-TR" sz="2800" dirty="0"/>
              <a:t>Dünya Ham Çelik Üretim Kapasitesi (Milyon Ton)</a:t>
            </a:r>
          </a:p>
        </p:txBody>
      </p:sp>
    </p:spTree>
    <p:extLst>
      <p:ext uri="{BB962C8B-B14F-4D97-AF65-F5344CB8AC3E}">
        <p14:creationId xmlns:p14="http://schemas.microsoft.com/office/powerpoint/2010/main" val="2913627020"/>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758D298-B6E2-4A4F-AB82-E3949E89D031}"/>
              </a:ext>
            </a:extLst>
          </p:cNvPr>
          <p:cNvPicPr>
            <a:picLocks noChangeAspect="1"/>
          </p:cNvPicPr>
          <p:nvPr/>
        </p:nvPicPr>
        <p:blipFill>
          <a:blip r:embed="rId3"/>
          <a:stretch>
            <a:fillRect/>
          </a:stretch>
        </p:blipFill>
        <p:spPr>
          <a:xfrm>
            <a:off x="194098" y="121603"/>
            <a:ext cx="7755655" cy="4452320"/>
          </a:xfrm>
          <a:prstGeom prst="rect">
            <a:avLst/>
          </a:prstGeom>
        </p:spPr>
      </p:pic>
      <p:sp>
        <p:nvSpPr>
          <p:cNvPr id="7" name="Metin kutusu 6">
            <a:extLst>
              <a:ext uri="{FF2B5EF4-FFF2-40B4-BE49-F238E27FC236}">
                <a16:creationId xmlns:a16="http://schemas.microsoft.com/office/drawing/2014/main" id="{F1CB9132-0597-48CB-93E0-DEE05CA0A0D9}"/>
              </a:ext>
            </a:extLst>
          </p:cNvPr>
          <p:cNvSpPr txBox="1"/>
          <p:nvPr/>
        </p:nvSpPr>
        <p:spPr>
          <a:xfrm>
            <a:off x="194098" y="4634837"/>
            <a:ext cx="7755654" cy="400110"/>
          </a:xfrm>
          <a:prstGeom prst="rect">
            <a:avLst/>
          </a:prstGeom>
          <a:noFill/>
        </p:spPr>
        <p:txBody>
          <a:bodyPr wrap="square">
            <a:spAutoFit/>
          </a:bodyPr>
          <a:lstStyle/>
          <a:p>
            <a:pPr algn="ctr"/>
            <a:r>
              <a:rPr lang="tr-TR" sz="2000" dirty="0"/>
              <a:t>Dünya Ham Çelik Kapasitesi, Üretimi ve Kapasite Kullanım Oranı</a:t>
            </a:r>
          </a:p>
        </p:txBody>
      </p:sp>
    </p:spTree>
    <p:extLst>
      <p:ext uri="{BB962C8B-B14F-4D97-AF65-F5344CB8AC3E}">
        <p14:creationId xmlns:p14="http://schemas.microsoft.com/office/powerpoint/2010/main" val="9737189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75" name="Google Shape;375;p59"/>
          <p:cNvPicPr preferRelativeResize="0"/>
          <p:nvPr/>
        </p:nvPicPr>
        <p:blipFill>
          <a:blip r:embed="rId3">
            <a:alphaModFix/>
          </a:blip>
          <a:stretch>
            <a:fillRect/>
          </a:stretch>
        </p:blipFill>
        <p:spPr>
          <a:xfrm>
            <a:off x="780104" y="0"/>
            <a:ext cx="7583800" cy="497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2" name="Google Shape;382;p60"/>
          <p:cNvPicPr preferRelativeResize="0"/>
          <p:nvPr/>
        </p:nvPicPr>
        <p:blipFill>
          <a:blip r:embed="rId3">
            <a:alphaModFix/>
          </a:blip>
          <a:stretch>
            <a:fillRect/>
          </a:stretch>
        </p:blipFill>
        <p:spPr>
          <a:xfrm>
            <a:off x="1471451" y="0"/>
            <a:ext cx="6111025" cy="506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6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89" name="Google Shape;389;p61"/>
          <p:cNvPicPr preferRelativeResize="0"/>
          <p:nvPr/>
        </p:nvPicPr>
        <p:blipFill>
          <a:blip r:embed="rId3">
            <a:alphaModFix/>
          </a:blip>
          <a:stretch>
            <a:fillRect/>
          </a:stretch>
        </p:blipFill>
        <p:spPr>
          <a:xfrm>
            <a:off x="0" y="81224"/>
            <a:ext cx="9144000" cy="42190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5" name="Google Shape;395;p62"/>
          <p:cNvPicPr preferRelativeResize="0"/>
          <p:nvPr/>
        </p:nvPicPr>
        <p:blipFill>
          <a:blip r:embed="rId3">
            <a:alphaModFix/>
          </a:blip>
          <a:stretch>
            <a:fillRect/>
          </a:stretch>
        </p:blipFill>
        <p:spPr>
          <a:xfrm>
            <a:off x="2865700" y="0"/>
            <a:ext cx="3353100" cy="5053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6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02" name="Google Shape;402;p63"/>
          <p:cNvPicPr preferRelativeResize="0"/>
          <p:nvPr/>
        </p:nvPicPr>
        <p:blipFill>
          <a:blip r:embed="rId3">
            <a:alphaModFix/>
          </a:blip>
          <a:stretch>
            <a:fillRect/>
          </a:stretch>
        </p:blipFill>
        <p:spPr>
          <a:xfrm>
            <a:off x="-3" y="69572"/>
            <a:ext cx="9144000" cy="48519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8" name="Google Shape;408;p64"/>
          <p:cNvPicPr preferRelativeResize="0"/>
          <p:nvPr/>
        </p:nvPicPr>
        <p:blipFill>
          <a:blip r:embed="rId3">
            <a:alphaModFix/>
          </a:blip>
          <a:stretch>
            <a:fillRect/>
          </a:stretch>
        </p:blipFill>
        <p:spPr>
          <a:xfrm>
            <a:off x="1820523" y="-3"/>
            <a:ext cx="5416250" cy="5062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8"/>
          <p:cNvSpPr txBox="1">
            <a:spLocks noGrp="1"/>
          </p:cNvSpPr>
          <p:nvPr>
            <p:ph type="body" idx="1"/>
          </p:nvPr>
        </p:nvSpPr>
        <p:spPr>
          <a:xfrm>
            <a:off x="311700" y="1171600"/>
            <a:ext cx="8520600" cy="383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200" dirty="0"/>
              <a:t>1980 yılından sonra, sektörün ağırlıklı bir şekilde EAO’lu tesislere yönelmesi, bu yatırımların, entegre tesislere kıyasla çok daha küçük ölçekte finansman gerektirmesinden ve Türkiye’de, entegre tesislerin temel hammaddesi olan zengin demir cevheri yataklarının bulunmamasından kaynaklanmıştır. </a:t>
            </a:r>
            <a:endParaRPr sz="2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15" name="Google Shape;415;p65"/>
          <p:cNvPicPr preferRelativeResize="0"/>
          <p:nvPr/>
        </p:nvPicPr>
        <p:blipFill>
          <a:blip r:embed="rId3">
            <a:alphaModFix/>
          </a:blip>
          <a:stretch>
            <a:fillRect/>
          </a:stretch>
        </p:blipFill>
        <p:spPr>
          <a:xfrm>
            <a:off x="1" y="91627"/>
            <a:ext cx="9144000" cy="31314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6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22" name="Google Shape;422;p66"/>
          <p:cNvPicPr preferRelativeResize="0"/>
          <p:nvPr/>
        </p:nvPicPr>
        <p:blipFill>
          <a:blip r:embed="rId3">
            <a:alphaModFix/>
          </a:blip>
          <a:stretch>
            <a:fillRect/>
          </a:stretch>
        </p:blipFill>
        <p:spPr>
          <a:xfrm>
            <a:off x="-1" y="76473"/>
            <a:ext cx="9144000" cy="4682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8" name="Google Shape;428;p67"/>
          <p:cNvPicPr preferRelativeResize="0"/>
          <p:nvPr/>
        </p:nvPicPr>
        <p:blipFill>
          <a:blip r:embed="rId3">
            <a:alphaModFix/>
          </a:blip>
          <a:stretch>
            <a:fillRect/>
          </a:stretch>
        </p:blipFill>
        <p:spPr>
          <a:xfrm>
            <a:off x="1405400" y="0"/>
            <a:ext cx="6222775" cy="5053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35" name="Google Shape;435;p68"/>
          <p:cNvPicPr preferRelativeResize="0"/>
          <p:nvPr/>
        </p:nvPicPr>
        <p:blipFill>
          <a:blip r:embed="rId3">
            <a:alphaModFix/>
          </a:blip>
          <a:stretch>
            <a:fillRect/>
          </a:stretch>
        </p:blipFill>
        <p:spPr>
          <a:xfrm>
            <a:off x="0" y="70173"/>
            <a:ext cx="9143999" cy="4241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6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42" name="Google Shape;442;p69"/>
          <p:cNvPicPr preferRelativeResize="0"/>
          <p:nvPr/>
        </p:nvPicPr>
        <p:blipFill>
          <a:blip r:embed="rId3">
            <a:alphaModFix/>
          </a:blip>
          <a:stretch>
            <a:fillRect/>
          </a:stretch>
        </p:blipFill>
        <p:spPr>
          <a:xfrm>
            <a:off x="-12" y="13150"/>
            <a:ext cx="9144011" cy="4952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49" name="Google Shape;449;p70"/>
          <p:cNvPicPr preferRelativeResize="0"/>
          <p:nvPr/>
        </p:nvPicPr>
        <p:blipFill>
          <a:blip r:embed="rId3">
            <a:alphaModFix/>
          </a:blip>
          <a:stretch>
            <a:fillRect/>
          </a:stretch>
        </p:blipFill>
        <p:spPr>
          <a:xfrm>
            <a:off x="14501" y="55624"/>
            <a:ext cx="9144000" cy="4130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62" name="Google Shape;462;p72"/>
          <p:cNvPicPr preferRelativeResize="0"/>
          <p:nvPr/>
        </p:nvPicPr>
        <p:blipFill>
          <a:blip r:embed="rId3">
            <a:alphaModFix/>
          </a:blip>
          <a:stretch>
            <a:fillRect/>
          </a:stretch>
        </p:blipFill>
        <p:spPr>
          <a:xfrm>
            <a:off x="0" y="67625"/>
            <a:ext cx="9144000" cy="33204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73"/>
          <p:cNvSpPr txBox="1">
            <a:spLocks noGrp="1"/>
          </p:cNvSpPr>
          <p:nvPr>
            <p:ph type="body" idx="1"/>
          </p:nvPr>
        </p:nvSpPr>
        <p:spPr>
          <a:xfrm>
            <a:off x="311700" y="1171600"/>
            <a:ext cx="8520600" cy="37838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sz="4800" u="sng" dirty="0"/>
              <a:t>Ocak Ayında Türkiye’nin Çelik Ürün İhracatı % 18.2 Arttı Tarih: 01 Mart 2019</a:t>
            </a:r>
            <a:endParaRPr sz="4800" u="sng" dirty="0"/>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7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sz="2400" dirty="0"/>
              <a:t>Yassı ürün ihracatındaki artış eğilimi, Ocak ayında da devam etti. Yassı ürün ihracatı % 57 artışla 541,000 tona yükselirken, uzun mamul ihracatı, % 3.3 oranında düşüşle 917,000 tona geriledi. Söz konusu ayda yarı ürün ihracatı, geçtiğimiz yılın Ocak ayına kıyasla % 228.3 seviyesinde keskin bir artışla 192,000 tona çıkarken, ithalatı % 44 azalışla 275,000 tona geriledi.</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7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sz="3600" dirty="0"/>
              <a:t>2018 Yılında Türkiye’nin Hurda İthalatı 20.7 Milyon Ton Seviyesinde Gerçekleşti </a:t>
            </a:r>
            <a:r>
              <a:rPr lang="tr" sz="3600" u="sng" dirty="0"/>
              <a:t>Tarih: 05 Şubat 2019</a:t>
            </a:r>
            <a:endParaRPr sz="3600" u="sng" dirty="0"/>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49"/>
          <p:cNvSpPr txBox="1">
            <a:spLocks noGrp="1"/>
          </p:cNvSpPr>
          <p:nvPr>
            <p:ph type="body" idx="1"/>
          </p:nvPr>
        </p:nvSpPr>
        <p:spPr>
          <a:xfrm>
            <a:off x="311700" y="1171600"/>
            <a:ext cx="8520600" cy="3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000" dirty="0"/>
              <a:t>Uzun ürünlerde oluşan ihtiyaç fazlası kapasite, bir taraftan kapasite kullanım oranlarını olumsuz yönde etkilerken, diğer taraftan da, sektörün daha fazla ihracata yönelmesi sonucunu doğurmuştur. </a:t>
            </a:r>
            <a:endParaRPr sz="2000" dirty="0"/>
          </a:p>
          <a:p>
            <a:pPr marL="0" lvl="0" indent="0" algn="l" rtl="0">
              <a:spcBef>
                <a:spcPts val="1600"/>
              </a:spcBef>
              <a:spcAft>
                <a:spcPts val="1600"/>
              </a:spcAft>
              <a:buNone/>
            </a:pPr>
            <a:r>
              <a:rPr lang="tr" sz="2000" dirty="0"/>
              <a:t>Deniz kenarında kurulu olmayan tesislerin yüksek nakliye maliyetleri nedeniyle ihracat imkânları daha sınırlı olmaktadır. Bu sebeple, Türkiye’de ham çelik üretimi yapan 31 kuruluş arasında, Kardemir, Sivas Demir Çelik (Sidemir), MKEK ve son yıllarda kurulan Bilecik Demir Çelik haricinde kalan 28 kuruluşun tamamı deniz kenarında veya denize çok yakın mesafelerde yerleşiktir. </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77"/>
          <p:cNvSpPr txBox="1">
            <a:spLocks noGrp="1"/>
          </p:cNvSpPr>
          <p:nvPr>
            <p:ph type="body" idx="1"/>
          </p:nvPr>
        </p:nvSpPr>
        <p:spPr>
          <a:xfrm>
            <a:off x="311700" y="1171600"/>
            <a:ext cx="8520600" cy="37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sz="4800" dirty="0"/>
              <a:t>2017 Yılında Dünya Ham Çelik Üretimi % 5.3 Oranında Arttı </a:t>
            </a:r>
            <a:r>
              <a:rPr lang="tr" sz="4800" u="sng" dirty="0"/>
              <a:t>Tarih: 26 Ocak 2018</a:t>
            </a:r>
            <a:endParaRPr sz="4800" u="sng"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idx="4294967295"/>
          </p:nvPr>
        </p:nvSpPr>
        <p:spPr>
          <a:xfrm>
            <a:off x="34925" y="153590"/>
            <a:ext cx="7705800" cy="38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99FF"/>
              </a:buClr>
              <a:buSzPts val="2800"/>
              <a:buFont typeface="Tahoma"/>
              <a:buNone/>
            </a:pPr>
            <a:r>
              <a:rPr lang="tr"/>
              <a:t>Dünya Demir Cevheri Rezervleri</a:t>
            </a:r>
            <a:endParaRPr/>
          </a:p>
        </p:txBody>
      </p:sp>
      <p:pic>
        <p:nvPicPr>
          <p:cNvPr id="64" name="Google Shape;64;p14"/>
          <p:cNvPicPr preferRelativeResize="0">
            <a:picLocks noGrp="1"/>
          </p:cNvPicPr>
          <p:nvPr>
            <p:ph type="body" idx="4294967295"/>
          </p:nvPr>
        </p:nvPicPr>
        <p:blipFill rotWithShape="1">
          <a:blip r:embed="rId3">
            <a:alphaModFix/>
          </a:blip>
          <a:srcRect/>
          <a:stretch/>
        </p:blipFill>
        <p:spPr>
          <a:xfrm>
            <a:off x="539750" y="750094"/>
            <a:ext cx="8604300" cy="4306500"/>
          </a:xfrm>
          <a:prstGeom prst="rect">
            <a:avLst/>
          </a:prstGeom>
          <a:noFill/>
          <a:ln>
            <a:noFill/>
          </a:ln>
        </p:spPr>
      </p:pic>
      <p:sp>
        <p:nvSpPr>
          <p:cNvPr id="65" name="Google Shape;65;p14"/>
          <p:cNvSpPr txBox="1"/>
          <p:nvPr/>
        </p:nvSpPr>
        <p:spPr>
          <a:xfrm>
            <a:off x="1420812" y="4661297"/>
            <a:ext cx="7775700" cy="3882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400"/>
              <a:buFont typeface="Tahoma"/>
              <a:buNone/>
            </a:pPr>
            <a:r>
              <a:rPr lang="tr" sz="1400" b="0" i="0" u="none">
                <a:solidFill>
                  <a:schemeClr val="dk1"/>
                </a:solidFill>
                <a:latin typeface="Tahoma"/>
                <a:ea typeface="Tahoma"/>
                <a:cs typeface="Tahoma"/>
                <a:sym typeface="Tahoma"/>
              </a:rPr>
              <a:t>Kaynak:U.S.Geological Survey, Mineral Commodity Summaries, 2004</a:t>
            </a:r>
            <a:endParaRPr/>
          </a:p>
          <a:p>
            <a:pPr marL="0" marR="0" lvl="0" indent="0" algn="just" rtl="0">
              <a:lnSpc>
                <a:spcPct val="100000"/>
              </a:lnSpc>
              <a:spcBef>
                <a:spcPts val="0"/>
              </a:spcBef>
              <a:spcAft>
                <a:spcPts val="0"/>
              </a:spcAft>
              <a:buClr>
                <a:schemeClr val="dk1"/>
              </a:buClr>
              <a:buSzPts val="1400"/>
              <a:buFont typeface="Tahoma"/>
              <a:buNone/>
            </a:pPr>
            <a:r>
              <a:rPr lang="tr" sz="1400" b="0" i="0" u="none" baseline="30000">
                <a:solidFill>
                  <a:schemeClr val="dk1"/>
                </a:solidFill>
                <a:latin typeface="Tahoma"/>
                <a:ea typeface="Tahoma"/>
                <a:cs typeface="Tahoma"/>
                <a:sym typeface="Tahoma"/>
              </a:rPr>
              <a:t>*</a:t>
            </a:r>
            <a:r>
              <a:rPr lang="tr" sz="1400" b="0" i="0" u="none">
                <a:solidFill>
                  <a:schemeClr val="dk1"/>
                </a:solidFill>
                <a:latin typeface="Tahoma"/>
                <a:ea typeface="Tahoma"/>
                <a:cs typeface="Tahoma"/>
                <a:sym typeface="Tahoma"/>
              </a:rPr>
              <a:t>Ekonomik rezerv + Yarı ekonomik rezerv</a:t>
            </a:r>
            <a:endParaRPr/>
          </a:p>
        </p:txBody>
      </p:sp>
    </p:spTree>
    <p:extLst>
      <p:ext uri="{BB962C8B-B14F-4D97-AF65-F5344CB8AC3E}">
        <p14:creationId xmlns:p14="http://schemas.microsoft.com/office/powerpoint/2010/main" val="203904424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305F8D33-8C75-40E3-AEB8-EDDC7ECC1CBC}"/>
              </a:ext>
            </a:extLst>
          </p:cNvPr>
          <p:cNvSpPr>
            <a:spLocks noGrp="1"/>
          </p:cNvSpPr>
          <p:nvPr>
            <p:ph type="title"/>
          </p:nvPr>
        </p:nvSpPr>
        <p:spPr/>
        <p:txBody>
          <a:bodyPr/>
          <a:lstStyle/>
          <a:p>
            <a:r>
              <a:rPr lang="tr-TR" dirty="0"/>
              <a:t>Pandemi Dönemi</a:t>
            </a:r>
          </a:p>
        </p:txBody>
      </p:sp>
      <p:sp>
        <p:nvSpPr>
          <p:cNvPr id="5" name="Metin Yer Tutucusu 4">
            <a:extLst>
              <a:ext uri="{FF2B5EF4-FFF2-40B4-BE49-F238E27FC236}">
                <a16:creationId xmlns:a16="http://schemas.microsoft.com/office/drawing/2014/main" id="{62058897-52F0-4216-8680-39F088343C67}"/>
              </a:ext>
            </a:extLst>
          </p:cNvPr>
          <p:cNvSpPr>
            <a:spLocks noGrp="1"/>
          </p:cNvSpPr>
          <p:nvPr>
            <p:ph type="body" idx="1"/>
          </p:nvPr>
        </p:nvSpPr>
        <p:spPr>
          <a:xfrm>
            <a:off x="311700" y="1171599"/>
            <a:ext cx="8520600" cy="3424463"/>
          </a:xfrm>
        </p:spPr>
        <p:txBody>
          <a:bodyPr/>
          <a:lstStyle/>
          <a:p>
            <a:r>
              <a:rPr lang="tr-TR" sz="2800" b="0" i="0" dirty="0">
                <a:solidFill>
                  <a:srgbClr val="333333"/>
                </a:solidFill>
                <a:effectLst/>
                <a:latin typeface="Helvetica Neue"/>
              </a:rPr>
              <a:t>Sanayi üretiminde kritik öneme sahip demir-çelik sektörü; Pandemi şartlarına en hızlı adapte olan sektörlerden biri oldu. 2022 yılında ihracat odaklı büyümeye devam edecek olan sektörün ana gündemini ise Yeşil Mutabakatla uyum oluşturacak.</a:t>
            </a:r>
            <a:endParaRPr lang="tr-TR" sz="2800" dirty="0"/>
          </a:p>
          <a:p>
            <a:endParaRPr lang="tr-TR" dirty="0"/>
          </a:p>
        </p:txBody>
      </p:sp>
    </p:spTree>
    <p:extLst>
      <p:ext uri="{BB962C8B-B14F-4D97-AF65-F5344CB8AC3E}">
        <p14:creationId xmlns:p14="http://schemas.microsoft.com/office/powerpoint/2010/main" val="3867554733"/>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r>
              <a:rPr lang="tr-TR" dirty="0"/>
              <a:t>Aralık 2022'de üretim, önceki yılın aynı ayına göre 2,7 milyon ton</a:t>
            </a:r>
          </a:p>
          <a:p>
            <a:r>
              <a:rPr lang="tr-TR" dirty="0"/>
              <a:t>2022'de, dünya üretiminden 8,7 puan daha düşük seviyede üretimde bulunurken, yılın genelinde miktar bazında üretim, 2021'e kıyasla, 35,1 milyon ton seviyesinde gerçekleşti.</a:t>
            </a:r>
          </a:p>
          <a:p>
            <a:r>
              <a:rPr lang="tr-TR" dirty="0"/>
              <a:t>Nihai mamul tüketimi de Aralık 2022'de yıllık bazda 2,8 milyon ton, geçen yılın tamamında bir önceki yıla göre 32,5 milyon ton oldu.</a:t>
            </a:r>
          </a:p>
          <a:p>
            <a:endParaRPr lang="tr-TR" dirty="0"/>
          </a:p>
        </p:txBody>
      </p:sp>
    </p:spTree>
    <p:extLst>
      <p:ext uri="{BB962C8B-B14F-4D97-AF65-F5344CB8AC3E}">
        <p14:creationId xmlns:p14="http://schemas.microsoft.com/office/powerpoint/2010/main" val="407124784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r>
              <a:rPr lang="tr-TR" dirty="0"/>
              <a:t>Dış ticaret ihracatı, Aralık 2022'de miktar olarak 864 bin ton, değer olarak 745 milyon dolar </a:t>
            </a:r>
          </a:p>
          <a:p>
            <a:r>
              <a:rPr lang="tr-TR" dirty="0"/>
              <a:t>İhracat, 2022'de bir önceki yıla göre miktar bazında 15,1 milyon tona, değer bazında 13,9 milyar dolar</a:t>
            </a:r>
          </a:p>
          <a:p>
            <a:r>
              <a:rPr lang="tr-TR" dirty="0"/>
              <a:t>ithalat 2021'nin aynı ayına göre, miktar yönünden 1,2 milyon ton, değer yönünden ise 1,1 milyar dolar</a:t>
            </a:r>
          </a:p>
        </p:txBody>
      </p:sp>
    </p:spTree>
    <p:extLst>
      <p:ext uri="{BB962C8B-B14F-4D97-AF65-F5344CB8AC3E}">
        <p14:creationId xmlns:p14="http://schemas.microsoft.com/office/powerpoint/2010/main" val="2372611958"/>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r>
              <a:rPr lang="tr-TR" dirty="0"/>
              <a:t>İthalat, yılın tamamında, 2021'e göre, miktar yönünden 14,8 milyon ton, değer yönünden 15,6 milyar dolar</a:t>
            </a:r>
          </a:p>
          <a:p>
            <a:r>
              <a:rPr lang="tr-TR" dirty="0"/>
              <a:t>Çelik ürünleri tüketimi içindeki ithalatın payı yüzde 30,2 yassı ürün tüketimi içindeki ithalatın payı ise yüzde 49 </a:t>
            </a:r>
          </a:p>
          <a:p>
            <a:r>
              <a:rPr lang="tr-TR" dirty="0"/>
              <a:t>2021'de yüzde 114,9 olan ihracatın ithalatı karşılama oranı, 2022 de yüzde 89,3</a:t>
            </a:r>
          </a:p>
        </p:txBody>
      </p:sp>
    </p:spTree>
    <p:extLst>
      <p:ext uri="{BB962C8B-B14F-4D97-AF65-F5344CB8AC3E}">
        <p14:creationId xmlns:p14="http://schemas.microsoft.com/office/powerpoint/2010/main" val="350056669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sektörde esasen yaşanmakta olan olumsuzluklar</a:t>
            </a:r>
          </a:p>
        </p:txBody>
      </p:sp>
      <p:sp>
        <p:nvSpPr>
          <p:cNvPr id="3" name="Metin Yer Tutucusu 2"/>
          <p:cNvSpPr>
            <a:spLocks noGrp="1"/>
          </p:cNvSpPr>
          <p:nvPr>
            <p:ph type="body" idx="1"/>
          </p:nvPr>
        </p:nvSpPr>
        <p:spPr>
          <a:xfrm>
            <a:off x="311700" y="1171600"/>
            <a:ext cx="8520600" cy="3632220"/>
          </a:xfrm>
        </p:spPr>
        <p:txBody>
          <a:bodyPr/>
          <a:lstStyle/>
          <a:p>
            <a:r>
              <a:rPr lang="tr-TR" dirty="0"/>
              <a:t>"Rusya-Ukrayna savaşı ihracatımızda yüzde 23,5 azalışa neden oldu.</a:t>
            </a:r>
          </a:p>
          <a:p>
            <a:r>
              <a:rPr lang="tr-TR" dirty="0"/>
              <a:t>Çin, Hindistan, Rusya gibi ülkelerin Türkiye pazarına yönelmeleri, yılın tamamında çelik ürünleri dış ticaretindeki açığın büyümesine yol açtı. </a:t>
            </a:r>
          </a:p>
          <a:p>
            <a:r>
              <a:rPr lang="tr-TR" dirty="0"/>
              <a:t>ABD ve AB'nin, DTÖ kararına rağmen, koruma tedbirlerinde ısrar etmesi, </a:t>
            </a:r>
          </a:p>
          <a:p>
            <a:r>
              <a:rPr lang="tr-TR" dirty="0" err="1"/>
              <a:t>EUROFER'in</a:t>
            </a:r>
            <a:r>
              <a:rPr lang="tr-TR" dirty="0"/>
              <a:t> hurda ihracatını engellemek için her yola başvurması, </a:t>
            </a:r>
          </a:p>
          <a:p>
            <a:r>
              <a:rPr lang="tr-TR" dirty="0"/>
              <a:t>Atık sevkiyat yönetmeliğine çevre gerekçelerini kullanarak yaptığı engelleme girişimleri sonrasında, bu defa, hurdanın kritik ham maddeler listesine eklenmesini talep ederek serbest ticaret ilkelerini baltalama girişimlerinde bulunması</a:t>
            </a:r>
          </a:p>
        </p:txBody>
      </p:sp>
    </p:spTree>
    <p:extLst>
      <p:ext uri="{BB962C8B-B14F-4D97-AF65-F5344CB8AC3E}">
        <p14:creationId xmlns:p14="http://schemas.microsoft.com/office/powerpoint/2010/main" val="26304525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a:xfrm>
            <a:off x="311700" y="1171600"/>
            <a:ext cx="8520600" cy="3670856"/>
          </a:xfrm>
        </p:spPr>
        <p:txBody>
          <a:bodyPr/>
          <a:lstStyle/>
          <a:p>
            <a:r>
              <a:rPr lang="tr-TR" sz="2400" dirty="0"/>
              <a:t>İç ve dış piyasalarda yaşanan tüm olumsuzluklara rağmen, 2023'ün, Rusya-Ukrayna savaşının bütün piyasaları olumsuz yönde etkileyen şartlarının dengelenerek istikrar kazanması ve enerji fiyatlarının makul seviyeye indirilmesiyle, 2022'ye kıyasla daha iyi bir yıl olması bekleniliyor. </a:t>
            </a:r>
          </a:p>
          <a:p>
            <a:r>
              <a:rPr lang="tr-TR" sz="2400" dirty="0"/>
              <a:t>Üretimde 40 milyon ton, tüketimde ise 35 milyon ton seviyesine ulaşılması öngörülüyor</a:t>
            </a:r>
          </a:p>
        </p:txBody>
      </p:sp>
    </p:spTree>
    <p:extLst>
      <p:ext uri="{BB962C8B-B14F-4D97-AF65-F5344CB8AC3E}">
        <p14:creationId xmlns:p14="http://schemas.microsoft.com/office/powerpoint/2010/main" val="479069737"/>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CAA9063-9E37-4719-9424-C1BDA7BE81AE}"/>
              </a:ext>
            </a:extLst>
          </p:cNvPr>
          <p:cNvPicPr>
            <a:picLocks noChangeAspect="1"/>
          </p:cNvPicPr>
          <p:nvPr/>
        </p:nvPicPr>
        <p:blipFill>
          <a:blip r:embed="rId3"/>
          <a:stretch>
            <a:fillRect/>
          </a:stretch>
        </p:blipFill>
        <p:spPr>
          <a:xfrm>
            <a:off x="1158950" y="163769"/>
            <a:ext cx="6805796" cy="4801636"/>
          </a:xfrm>
          <a:prstGeom prst="rect">
            <a:avLst/>
          </a:prstGeom>
        </p:spPr>
      </p:pic>
      <p:sp>
        <p:nvSpPr>
          <p:cNvPr id="7" name="Metin kutusu 6">
            <a:extLst>
              <a:ext uri="{FF2B5EF4-FFF2-40B4-BE49-F238E27FC236}">
                <a16:creationId xmlns:a16="http://schemas.microsoft.com/office/drawing/2014/main" id="{5488C4C4-1527-48A0-8436-AE48C98B23D2}"/>
              </a:ext>
            </a:extLst>
          </p:cNvPr>
          <p:cNvSpPr txBox="1"/>
          <p:nvPr/>
        </p:nvSpPr>
        <p:spPr>
          <a:xfrm>
            <a:off x="2977117" y="4671954"/>
            <a:ext cx="4572000" cy="307777"/>
          </a:xfrm>
          <a:prstGeom prst="rect">
            <a:avLst/>
          </a:prstGeom>
          <a:noFill/>
        </p:spPr>
        <p:txBody>
          <a:bodyPr wrap="square">
            <a:spAutoFit/>
          </a:bodyPr>
          <a:lstStyle/>
          <a:p>
            <a:r>
              <a:rPr lang="tr-TR" dirty="0"/>
              <a:t>Grafik 1: Türkiye Çelik Haritası, 2019</a:t>
            </a:r>
          </a:p>
        </p:txBody>
      </p:sp>
    </p:spTree>
    <p:extLst>
      <p:ext uri="{BB962C8B-B14F-4D97-AF65-F5344CB8AC3E}">
        <p14:creationId xmlns:p14="http://schemas.microsoft.com/office/powerpoint/2010/main" val="2891472764"/>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5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56" name="Google Shape;356;p56"/>
          <p:cNvPicPr preferRelativeResize="0"/>
          <p:nvPr/>
        </p:nvPicPr>
        <p:blipFill>
          <a:blip r:embed="rId3">
            <a:alphaModFix/>
          </a:blip>
          <a:stretch>
            <a:fillRect/>
          </a:stretch>
        </p:blipFill>
        <p:spPr>
          <a:xfrm>
            <a:off x="-1" y="57551"/>
            <a:ext cx="9144000" cy="28948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17D6852-6FDE-4713-9939-3139B5C59AE6}"/>
              </a:ext>
            </a:extLst>
          </p:cNvPr>
          <p:cNvPicPr>
            <a:picLocks noChangeAspect="1"/>
          </p:cNvPicPr>
          <p:nvPr/>
        </p:nvPicPr>
        <p:blipFill>
          <a:blip r:embed="rId3"/>
          <a:stretch>
            <a:fillRect/>
          </a:stretch>
        </p:blipFill>
        <p:spPr>
          <a:xfrm>
            <a:off x="164024" y="255246"/>
            <a:ext cx="8823566" cy="2319745"/>
          </a:xfrm>
          <a:prstGeom prst="rect">
            <a:avLst/>
          </a:prstGeom>
        </p:spPr>
      </p:pic>
      <p:sp>
        <p:nvSpPr>
          <p:cNvPr id="6" name="Metin kutusu 5">
            <a:extLst>
              <a:ext uri="{FF2B5EF4-FFF2-40B4-BE49-F238E27FC236}">
                <a16:creationId xmlns:a16="http://schemas.microsoft.com/office/drawing/2014/main" id="{8CE8645B-A656-4167-B886-7F145B05365D}"/>
              </a:ext>
            </a:extLst>
          </p:cNvPr>
          <p:cNvSpPr txBox="1"/>
          <p:nvPr/>
        </p:nvSpPr>
        <p:spPr>
          <a:xfrm>
            <a:off x="164023" y="2674442"/>
            <a:ext cx="8823565" cy="584775"/>
          </a:xfrm>
          <a:prstGeom prst="rect">
            <a:avLst/>
          </a:prstGeom>
          <a:noFill/>
        </p:spPr>
        <p:txBody>
          <a:bodyPr wrap="square">
            <a:spAutoFit/>
          </a:bodyPr>
          <a:lstStyle/>
          <a:p>
            <a:pPr algn="ctr"/>
            <a:r>
              <a:rPr lang="tr-TR" sz="3200" dirty="0"/>
              <a:t>Ham Çelik Kapasitesi (Milyon Ton)</a:t>
            </a:r>
          </a:p>
        </p:txBody>
      </p:sp>
    </p:spTree>
    <p:extLst>
      <p:ext uri="{BB962C8B-B14F-4D97-AF65-F5344CB8AC3E}">
        <p14:creationId xmlns:p14="http://schemas.microsoft.com/office/powerpoint/2010/main" val="2069830525"/>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2CA309E-4685-4B15-8B8B-F70B5287C5C3}"/>
              </a:ext>
            </a:extLst>
          </p:cNvPr>
          <p:cNvPicPr>
            <a:picLocks noChangeAspect="1"/>
          </p:cNvPicPr>
          <p:nvPr/>
        </p:nvPicPr>
        <p:blipFill>
          <a:blip r:embed="rId3"/>
          <a:stretch>
            <a:fillRect/>
          </a:stretch>
        </p:blipFill>
        <p:spPr>
          <a:xfrm>
            <a:off x="254421" y="279062"/>
            <a:ext cx="8635155" cy="2130933"/>
          </a:xfrm>
          <a:prstGeom prst="rect">
            <a:avLst/>
          </a:prstGeom>
        </p:spPr>
      </p:pic>
      <p:sp>
        <p:nvSpPr>
          <p:cNvPr id="6" name="Metin kutusu 5">
            <a:extLst>
              <a:ext uri="{FF2B5EF4-FFF2-40B4-BE49-F238E27FC236}">
                <a16:creationId xmlns:a16="http://schemas.microsoft.com/office/drawing/2014/main" id="{1A3FFF26-2F38-4D43-BBC5-63D827EDC27B}"/>
              </a:ext>
            </a:extLst>
          </p:cNvPr>
          <p:cNvSpPr txBox="1"/>
          <p:nvPr/>
        </p:nvSpPr>
        <p:spPr>
          <a:xfrm>
            <a:off x="254421" y="2733506"/>
            <a:ext cx="8635154" cy="584775"/>
          </a:xfrm>
          <a:prstGeom prst="rect">
            <a:avLst/>
          </a:prstGeom>
          <a:noFill/>
        </p:spPr>
        <p:txBody>
          <a:bodyPr wrap="square">
            <a:spAutoFit/>
          </a:bodyPr>
          <a:lstStyle/>
          <a:p>
            <a:pPr algn="ctr"/>
            <a:r>
              <a:rPr lang="tr-TR" sz="3200" dirty="0"/>
              <a:t>Türkiye’nin Kütük ve Slab Üretimi (bin ton)</a:t>
            </a:r>
          </a:p>
        </p:txBody>
      </p:sp>
    </p:spTree>
    <p:extLst>
      <p:ext uri="{BB962C8B-B14F-4D97-AF65-F5344CB8AC3E}">
        <p14:creationId xmlns:p14="http://schemas.microsoft.com/office/powerpoint/2010/main" val="4190374286"/>
      </p:ext>
    </p:extLst>
  </p:cSld>
  <p:clrMapOvr>
    <a:masterClrMapping/>
  </p:clrMapOvr>
  <mc:AlternateContent xmlns:mc="http://schemas.openxmlformats.org/markup-compatibility/2006" xmlns:p14="http://schemas.microsoft.com/office/powerpoint/2010/main">
    <mc:Choice Requires="p14">
      <p:transition spd="slow" p14:dur="2000" advClick="0" advTm="90000"/>
    </mc:Choice>
    <mc:Fallback xmlns="">
      <p:transition spd="slow" advClick="0" advTm="90000"/>
    </mc:Fallback>
  </mc:AlternateContent>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4868</TotalTime>
  <Words>910</Words>
  <Application>Microsoft Office PowerPoint</Application>
  <PresentationFormat>Ekran Gösterisi (16:9)</PresentationFormat>
  <Paragraphs>60</Paragraphs>
  <Slides>57</Slides>
  <Notes>55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57</vt:i4>
      </vt:variant>
    </vt:vector>
  </HeadingPairs>
  <TitlesOfParts>
    <vt:vector size="66" baseType="lpstr">
      <vt:lpstr>Old Standard TT</vt:lpstr>
      <vt:lpstr>Comic Sans MS</vt:lpstr>
      <vt:lpstr>Alegreya</vt:lpstr>
      <vt:lpstr>Arial</vt:lpstr>
      <vt:lpstr>Lobster</vt:lpstr>
      <vt:lpstr>Helvetica Neue</vt:lpstr>
      <vt:lpstr>Bree Serif</vt:lpstr>
      <vt:lpstr>Tahoma</vt:lpstr>
      <vt:lpstr>Paperback</vt:lpstr>
      <vt:lpstr>Türkiye ve Dünya Demir Çelik Sektörü</vt:lpstr>
      <vt:lpstr>Türkiye Demir Çelik Sektörü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 Demir Çelik Sektörü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 Demir Cevheri Rezervleri</vt:lpstr>
      <vt:lpstr>Pandemi Dönemi</vt:lpstr>
      <vt:lpstr>PowerPoint Sunusu</vt:lpstr>
      <vt:lpstr>PowerPoint Sunusu</vt:lpstr>
      <vt:lpstr>PowerPoint Sunusu</vt:lpstr>
      <vt:lpstr>sektörde esasen yaşanmakta olan olumsuzluklar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ve Dünyada  Demir Çelik</dc:title>
  <dc:creator>Yunus Emre Benkli</dc:creator>
  <cp:lastModifiedBy>yeb</cp:lastModifiedBy>
  <cp:revision>32</cp:revision>
  <dcterms:modified xsi:type="dcterms:W3CDTF">2024-05-28T08:24:02Z</dcterms:modified>
</cp:coreProperties>
</file>