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9" r:id="rId2"/>
  </p:sldMasterIdLst>
  <p:notesMasterIdLst>
    <p:notesMasterId r:id="rId24"/>
  </p:notesMasterIdLst>
  <p:sldIdLst>
    <p:sldId id="256" r:id="rId3"/>
    <p:sldId id="335" r:id="rId4"/>
    <p:sldId id="310" r:id="rId5"/>
    <p:sldId id="313" r:id="rId6"/>
    <p:sldId id="315" r:id="rId7"/>
    <p:sldId id="316" r:id="rId8"/>
    <p:sldId id="318" r:id="rId9"/>
    <p:sldId id="319" r:id="rId10"/>
    <p:sldId id="334" r:id="rId11"/>
    <p:sldId id="320" r:id="rId12"/>
    <p:sldId id="322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9144000" cy="6858000" type="screen4x3"/>
  <p:notesSz cx="6858000" cy="9144000"/>
  <p:embeddedFontLst>
    <p:embeddedFont>
      <p:font typeface="Alegreya" panose="020B0604020202020204" charset="0"/>
      <p:regular r:id="rId25"/>
      <p:bold r:id="rId26"/>
      <p:italic r:id="rId27"/>
      <p:boldItalic r:id="rId28"/>
    </p:embeddedFont>
    <p:embeddedFont>
      <p:font typeface="Bree Serif" panose="020B0604020202020204" charset="-94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  <p:boldItalic r:id="rId37"/>
    </p:embeddedFont>
    <p:embeddedFont>
      <p:font typeface="Lobster" panose="020B0604020202020204" charset="-94"/>
      <p:regular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4" autoAdjust="0"/>
    <p:restoredTop sz="94182" autoAdjust="0"/>
  </p:normalViewPr>
  <p:slideViewPr>
    <p:cSldViewPr snapToGrid="0">
      <p:cViewPr varScale="1">
        <p:scale>
          <a:sx n="90" d="100"/>
          <a:sy n="90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dbc5e7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1dbc5e7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8" name="Google Shape;62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8" name="Google Shape;638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3" name="Google Shape;64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" name="Google Shape;64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65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4" name="Google Shape;57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0" name="Google Shape;5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2" name="Google Shape;59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8" name="Google Shape;59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dirty="0"/>
          </a:p>
        </p:txBody>
      </p:sp>
      <p:sp>
        <p:nvSpPr>
          <p:cNvPr id="603" name="Google Shape;60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3" name="Google Shape;61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17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Küçük Resim" type="txAndClipArt">
  <p:cSld name="TEXT_AND_CLIP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1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16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6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7D3A4"/>
            </a:gs>
            <a:gs pos="61999">
              <a:srgbClr val="A29E73"/>
            </a:gs>
            <a:gs pos="100000">
              <a:srgbClr val="908C6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567149" y="0"/>
            <a:ext cx="10458963" cy="7117349"/>
            <a:chOff x="0" y="0"/>
            <a:chExt cx="2147483647" cy="2147483647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32421648" y="0"/>
              <a:ext cx="1877489024" cy="2069231606"/>
              <a:chOff x="0" y="0"/>
              <a:chExt cx="2147483647" cy="2147483646"/>
            </a:xfrm>
          </p:grpSpPr>
          <p:grpSp>
            <p:nvGrpSpPr>
              <p:cNvPr id="12" name="Google Shape;12;p1"/>
              <p:cNvGrpSpPr/>
              <p:nvPr/>
            </p:nvGrpSpPr>
            <p:grpSpPr>
              <a:xfrm>
                <a:off x="0" y="0"/>
                <a:ext cx="590558074" cy="2147483549"/>
                <a:chOff x="0" y="0"/>
                <a:chExt cx="2147483647" cy="2147483647"/>
              </a:xfrm>
            </p:grpSpPr>
            <p:sp>
              <p:nvSpPr>
                <p:cNvPr id="13" name="Google Shape;13;p1"/>
                <p:cNvSpPr txBox="1"/>
                <p:nvPr/>
              </p:nvSpPr>
              <p:spPr>
                <a:xfrm>
                  <a:off x="780903454" y="0"/>
                  <a:ext cx="136658019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4" name="Google Shape;14;p1"/>
                <p:cNvSpPr txBox="1"/>
                <p:nvPr/>
              </p:nvSpPr>
              <p:spPr>
                <a:xfrm>
                  <a:off x="0" y="0"/>
                  <a:ext cx="3904517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5" name="Google Shape;15;p1"/>
                <p:cNvSpPr txBox="1"/>
                <p:nvPr/>
              </p:nvSpPr>
              <p:spPr>
                <a:xfrm>
                  <a:off x="195225858" y="0"/>
                  <a:ext cx="65075287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>
                <a:off x="99171964" y="0"/>
                <a:ext cx="590558061" cy="2147483549"/>
                <a:chOff x="0" y="0"/>
                <a:chExt cx="2147483647" cy="2147483647"/>
              </a:xfrm>
            </p:grpSpPr>
            <p:sp>
              <p:nvSpPr>
                <p:cNvPr id="17" name="Google Shape;17;p1"/>
                <p:cNvSpPr txBox="1"/>
                <p:nvPr/>
              </p:nvSpPr>
              <p:spPr>
                <a:xfrm>
                  <a:off x="780903424" y="0"/>
                  <a:ext cx="13665802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8" name="Google Shape;18;p1"/>
                <p:cNvSpPr txBox="1"/>
                <p:nvPr/>
              </p:nvSpPr>
              <p:spPr>
                <a:xfrm>
                  <a:off x="0" y="0"/>
                  <a:ext cx="39045173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9" name="Google Shape;19;p1"/>
                <p:cNvSpPr txBox="1"/>
                <p:nvPr/>
              </p:nvSpPr>
              <p:spPr>
                <a:xfrm>
                  <a:off x="195225856" y="0"/>
                  <a:ext cx="65075288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 rot="10800000">
                <a:off x="1556925576" y="97"/>
                <a:ext cx="590558070" cy="2147483549"/>
                <a:chOff x="0" y="0"/>
                <a:chExt cx="2147483646" cy="2147483647"/>
              </a:xfrm>
            </p:grpSpPr>
            <p:sp>
              <p:nvSpPr>
                <p:cNvPr id="21" name="Google Shape;21;p1"/>
                <p:cNvSpPr txBox="1"/>
                <p:nvPr/>
              </p:nvSpPr>
              <p:spPr>
                <a:xfrm>
                  <a:off x="780903446" y="0"/>
                  <a:ext cx="1366580200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2" name="Google Shape;22;p1"/>
                <p:cNvSpPr txBox="1"/>
                <p:nvPr/>
              </p:nvSpPr>
              <p:spPr>
                <a:xfrm>
                  <a:off x="0" y="0"/>
                  <a:ext cx="39045172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3" name="Google Shape;23;p1"/>
                <p:cNvSpPr txBox="1"/>
                <p:nvPr/>
              </p:nvSpPr>
              <p:spPr>
                <a:xfrm>
                  <a:off x="195225860" y="0"/>
                  <a:ext cx="65075287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4" name="Google Shape;24;p1"/>
              <p:cNvSpPr txBox="1"/>
              <p:nvPr/>
            </p:nvSpPr>
            <p:spPr>
              <a:xfrm>
                <a:off x="894784799" y="0"/>
                <a:ext cx="66214089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" name="Google Shape;25;p1"/>
              <p:cNvSpPr txBox="1"/>
              <p:nvPr/>
            </p:nvSpPr>
            <p:spPr>
              <a:xfrm>
                <a:off x="680036617" y="0"/>
                <a:ext cx="10737423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" name="Google Shape;26;p1"/>
              <p:cNvSpPr txBox="1"/>
              <p:nvPr/>
            </p:nvSpPr>
            <p:spPr>
              <a:xfrm>
                <a:off x="733723693" y="0"/>
                <a:ext cx="178957061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7" name="Google Shape;27;p1"/>
            <p:cNvSpPr/>
            <p:nvPr/>
          </p:nvSpPr>
          <p:spPr>
            <a:xfrm>
              <a:off x="129814058" y="1519352510"/>
              <a:ext cx="1877814943" cy="354451702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29814058" y="1046111505"/>
              <a:ext cx="1877814943" cy="268712857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27532134" y="1701847327"/>
              <a:ext cx="617029182" cy="365468286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29814058" y="1594553801"/>
              <a:ext cx="1877814943" cy="445938401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71154369" y="1548570839"/>
              <a:ext cx="1433867101" cy="518744715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747494794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896129280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898084954" y="48042589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743583291" y="98192851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1048675269" y="1624251135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53866823" y="1267883511"/>
              <a:ext cx="259132787" cy="418636200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37310753" y="1629998948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143177885" y="859785061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291812397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442402764" y="163287300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446314267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295723900" y="471804096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1530107906" y="1250639893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1800000">
              <a:off x="1682653896" y="1635746798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800000">
              <a:off x="1682653896" y="865532911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800000">
              <a:off x="1838133497" y="1223816527"/>
              <a:ext cx="255221306" cy="418636200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800000">
              <a:off x="1838133421" y="455997336"/>
              <a:ext cx="254895221" cy="419115340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9" name="Google Shape;49;p1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8D873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/>
        </p:nvSpPr>
        <p:spPr>
          <a:xfrm>
            <a:off x="2578000" y="4978400"/>
            <a:ext cx="5797500" cy="867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A61C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3155550" y="701800"/>
            <a:ext cx="5797500" cy="5454300"/>
          </a:xfrm>
          <a:prstGeom prst="rect">
            <a:avLst/>
          </a:prstGeom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>
                <a:solidFill>
                  <a:srgbClr val="F3F3F3"/>
                </a:solidFill>
              </a:rPr>
              <a:t>Sinterlemede Tabakalaşma ve Harman Malzemelerinin Özellikleri </a:t>
            </a:r>
            <a:endParaRPr sz="3600" dirty="0">
              <a:solidFill>
                <a:srgbClr val="F3F3F3"/>
              </a:solidFill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134250" y="1727700"/>
            <a:ext cx="2868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  <a:latin typeface="Alegreya"/>
                <a:ea typeface="Alegreya"/>
                <a:cs typeface="Alegreya"/>
                <a:sym typeface="Alegreya"/>
              </a:rPr>
              <a:t>Dr. Öğr. Üyesi Yunus Emre Benkli</a:t>
            </a:r>
            <a:endParaRPr>
              <a:solidFill>
                <a:srgbClr val="FFE5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3563250" y="6096500"/>
            <a:ext cx="5144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EAD3"/>
                </a:solidFill>
                <a:latin typeface="Alegreya"/>
                <a:ea typeface="Alegreya"/>
                <a:cs typeface="Alegreya"/>
                <a:sym typeface="Alegreya"/>
              </a:rPr>
              <a:t>Atatürk Üniversitesi Metalurji ve Malzeme Mühendisliği Bölümü</a:t>
            </a:r>
            <a:endParaRPr>
              <a:solidFill>
                <a:srgbClr val="D9EAD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632900"/>
            <a:ext cx="2273200" cy="22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7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600" b="1" i="0" u="none" dirty="0">
                <a:solidFill>
                  <a:schemeClr val="dk2"/>
                </a:solidFill>
                <a:sym typeface="Century Gothic"/>
              </a:rPr>
              <a:t>2.1.  </a:t>
            </a:r>
            <a:r>
              <a:rPr lang="en-US" sz="3600" b="1" i="0" u="none" dirty="0" err="1">
                <a:solidFill>
                  <a:schemeClr val="dk2"/>
                </a:solidFill>
                <a:sym typeface="Century Gothic"/>
              </a:rPr>
              <a:t>Cevher</a:t>
            </a:r>
            <a:r>
              <a:rPr lang="en-US" sz="3600" b="1" i="0" u="none" dirty="0">
                <a:solidFill>
                  <a:schemeClr val="dk2"/>
                </a:solidFill>
                <a:sym typeface="Century Gothic"/>
              </a:rPr>
              <a:t> Özellikleri : </a:t>
            </a:r>
            <a:endParaRPr sz="36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36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Cevherin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demir tenörü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arttıkça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cevher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değer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kazanır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.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Çünkü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pik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üretmek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için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yüksek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fırına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verilecek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karışım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miktarı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tenör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artması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 ile </a:t>
            </a:r>
            <a:r>
              <a:rPr lang="en-US" sz="3600" b="0" i="0" u="none" dirty="0" err="1">
                <a:solidFill>
                  <a:schemeClr val="dk2"/>
                </a:solidFill>
                <a:sym typeface="Century Gothic"/>
              </a:rPr>
              <a:t>azalır</a:t>
            </a:r>
            <a:r>
              <a:rPr lang="en-US" sz="36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9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2.2. </a:t>
            </a:r>
            <a:r>
              <a:rPr lang="en-US" sz="3200" b="1" i="0" u="none" dirty="0" err="1">
                <a:solidFill>
                  <a:schemeClr val="dk2"/>
                </a:solidFill>
                <a:sym typeface="Century Gothic"/>
              </a:rPr>
              <a:t>Dolomit</a:t>
            </a: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:</a:t>
            </a: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tr-TR" sz="3200" b="0" i="0" u="none" dirty="0">
                <a:solidFill>
                  <a:schemeClr val="dk2"/>
                </a:solidFill>
                <a:sym typeface="Century Gothic"/>
              </a:rPr>
              <a:t>H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arman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içinde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asit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–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baz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dengesini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sağlama</a:t>
            </a:r>
            <a:r>
              <a:rPr lang="tr-TR" sz="3200" b="0" i="0" u="none" dirty="0" err="1">
                <a:solidFill>
                  <a:schemeClr val="dk2"/>
                </a:solidFill>
                <a:sym typeface="Century Gothic"/>
              </a:rPr>
              <a:t>lı</a:t>
            </a:r>
            <a:endParaRPr sz="3200" dirty="0"/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Asit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–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baz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dengesinde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ilk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etap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MgO – Al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dengesidir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Kullanılan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cevher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yüksek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oranda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kil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içeriyorsa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dengeyi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sağlamak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için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dolomit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kullanılır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MgO / Al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=1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olmalıdır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0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2.3. </a:t>
            </a:r>
            <a:r>
              <a:rPr lang="en-US" sz="3200" b="1" i="0" u="none" dirty="0" err="1">
                <a:solidFill>
                  <a:schemeClr val="dk2"/>
                </a:solidFill>
                <a:sym typeface="Century Gothic"/>
              </a:rPr>
              <a:t>Kireçtaşı</a:t>
            </a: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:</a:t>
            </a: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Kimyasal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yapısında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% 52 – 55 CaO, % 0-2 MgO, % 1 –1.55 SiO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% 1- 2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nem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bulunur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Yüksek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oranda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CaO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ihtiva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ettiği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için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CaO/ SiO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dengesini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sağlamak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amacıyla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sinter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harmanına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katılır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Bu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oranın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1.22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olması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istenir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lang="tr-TR"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CaO + MgO + CuO / SiO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+ Al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oranına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da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büyük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baziklik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denir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2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2.4. </a:t>
            </a:r>
            <a:r>
              <a:rPr lang="en-US" sz="3200" b="1" i="0" u="none" dirty="0" err="1">
                <a:solidFill>
                  <a:schemeClr val="dk2"/>
                </a:solidFill>
                <a:sym typeface="Century Gothic"/>
              </a:rPr>
              <a:t>Kok</a:t>
            </a: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sym typeface="Century Gothic"/>
              </a:rPr>
              <a:t>tozu</a:t>
            </a: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:</a:t>
            </a: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Sinterlemede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koktozu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katı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yakıt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olarak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kullanılmaktadır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Kok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tozu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kok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fabrikasından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alınır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% 12 – 17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oranında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nem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içerir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Kuru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olarak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% 14 – 20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kül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bırakır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Külünde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%50 SiO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, %5 CaO, % 5 Fe, % 7 – 8 Al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bulunur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% 80 – 86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yanıcı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madde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içerir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3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2.5. Sinter </a:t>
            </a:r>
            <a:r>
              <a:rPr lang="en-US" sz="3200" b="1" i="0" u="none" dirty="0" err="1">
                <a:solidFill>
                  <a:schemeClr val="dk2"/>
                </a:solidFill>
                <a:sym typeface="Century Gothic"/>
              </a:rPr>
              <a:t>tozu</a:t>
            </a:r>
            <a:r>
              <a:rPr lang="en-US" sz="3200" b="1" i="0" u="none" dirty="0">
                <a:solidFill>
                  <a:schemeClr val="dk2"/>
                </a:solidFill>
                <a:sym typeface="Century Gothic"/>
              </a:rPr>
              <a:t>:</a:t>
            </a: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Sinter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tozları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sıcak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elek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altı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ve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soğuk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elek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altından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elektrofiltre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tozlarından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,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zincirli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konveyörlerde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toplanan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tozlardan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,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yüksek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fırınlardan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bunker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altından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yapılan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elemede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elek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altından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alınan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tozlardan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oluşur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lang="tr-TR" sz="3200" b="0" i="0" u="none" dirty="0">
              <a:solidFill>
                <a:schemeClr val="dk2"/>
              </a:solidFill>
              <a:sym typeface="Century Gothic"/>
            </a:endParaRPr>
          </a:p>
          <a:p>
            <a:pPr marL="69850" marR="0" lvl="0" indent="-115824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Yapısal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ve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kimyasal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özellik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bakımından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sinterin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bütün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özelliklerini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taşır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. </a:t>
            </a:r>
            <a:endParaRPr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4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8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2.6. Sinter </a:t>
            </a:r>
            <a:r>
              <a:rPr lang="en-US" sz="28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yatak</a:t>
            </a:r>
            <a:r>
              <a:rPr lang="en-US" sz="28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malzemesi</a:t>
            </a:r>
            <a:r>
              <a:rPr lang="en-US" sz="28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8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8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malzemesinin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kullanılma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sebepleri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şunlardır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200" dirty="0"/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8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Izgaralar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sıcaklıktan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korunmuş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olur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dirty="0"/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Sinter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kütlesinin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ızgara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peletlere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yapışması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önlenir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dirty="0"/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Harman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içindeki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malzemelerin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emici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kasalara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dökülüp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verim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düşüklüğüne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sebep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olması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önlenir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5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Harmanının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Hazırlanması</a:t>
            </a: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0617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hazırlanmasındaki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amaç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demir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cevherini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uygun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hale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getirmektir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Aynı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zamanda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içerisinde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bulunan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element ve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bileşiklerin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ortamdan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çıkarılması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sinterleme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sırasında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katılan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ilave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maddelerle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sağlanır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Bu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maddeler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kireçtaşı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dolomit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gibidir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Ayrıca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kendi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yapısından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tozu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ilave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edilir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Sinterleme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işleminin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olabilmesi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yeterli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karıştırılması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gerekir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Harman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karışımına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maddelerin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özellikleri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iyi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hareket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edilirse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çıkan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o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kaliteli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olur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6985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dirty="0"/>
          </a:p>
          <a:p>
            <a:pPr marL="6985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=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dolomit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kireçtaşı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sintertozu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6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Sinterlemenin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Safhaları</a:t>
            </a: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olayı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toparlanabilir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Birinci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şarjının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ateşlemeye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kadar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hazırlanma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ızgarasına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yerleştirme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olayları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gerçekleşmektedir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Bu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şarjında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herhangi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değişme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gerçekleşmemektedir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İkinci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yatağının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ateşlenmesinden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başlayarak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gittikçe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neticesinde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yatağın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tamamen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kurumasına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kadar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devam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6985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06171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Üçüncü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</a:t>
            </a:r>
            <a:r>
              <a:rPr lang="en-US" sz="2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yatağının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tamamen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kuruduktan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içindeki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yanması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sonucu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artan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sıcaklıkla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yatağın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kısmi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ergimesi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tamamen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yanıp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sıcaklığın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düşmesi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ile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donması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soğuması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safhasıdır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7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5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54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Çeşitleri</a:t>
            </a:r>
            <a:endParaRPr sz="5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5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5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965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5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Baziklik</a:t>
            </a: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oranına</a:t>
            </a: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</a:t>
            </a:r>
            <a:endParaRPr lang="tr-TR" sz="5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965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endParaRPr sz="6000" dirty="0"/>
          </a:p>
          <a:p>
            <a:pPr marL="69850" marR="0" lvl="0" indent="-9652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 kısmı ve </a:t>
            </a:r>
            <a:r>
              <a:rPr lang="en-US" sz="5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sinterine</a:t>
            </a:r>
            <a:r>
              <a:rPr lang="en-US" sz="5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</a:t>
            </a:r>
            <a:endParaRPr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8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6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Baziklik</a:t>
            </a:r>
            <a:r>
              <a:rPr lang="en-US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oranına</a:t>
            </a:r>
            <a:r>
              <a:rPr lang="en-US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</a:t>
            </a:r>
            <a:r>
              <a:rPr lang="tr-TR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tr-TR" sz="3600" b="1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lang="tr-TR" b="1" dirty="0"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CaO/ SiO</a:t>
            </a:r>
            <a:r>
              <a:rPr lang="en-US" sz="24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</a:t>
            </a:r>
            <a:r>
              <a:rPr lang="en-US" sz="2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sinterler</a:t>
            </a:r>
            <a:r>
              <a:rPr lang="en-US" sz="2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1.0 ise = Self – Fluking</a:t>
            </a:r>
            <a:endParaRPr dirty="0"/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Asidik</a:t>
            </a:r>
            <a:r>
              <a:rPr lang="en-US" sz="2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sinterler</a:t>
            </a:r>
            <a:r>
              <a:rPr lang="en-US" sz="24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1.0’dan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büyük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ise= Super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Sinterlemede Tabakalaşma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01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9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 kısmı ve </a:t>
            </a:r>
            <a:r>
              <a:rPr lang="en-US" sz="3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3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3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sinterine</a:t>
            </a:r>
            <a:r>
              <a:rPr lang="en-US" sz="32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göre: </a:t>
            </a:r>
            <a:endParaRPr lang="tr-TR" sz="3200" b="1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endParaRPr lang="tr-TR" b="1" dirty="0"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kısmında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sinterleştirilen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olarak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kullanılmaz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Çünkü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nakil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sırasında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çeşitli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nedenlerle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parçalanır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tr-TR"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endParaRPr lang="tr-TR" dirty="0"/>
          </a:p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bunkerlerinden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sonra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elemeye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tabii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tutulur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Eleme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sonucunda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tozlar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tekrar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tesislerine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gönderilir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tr-TR"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endParaRPr lang="tr-TR" dirty="0"/>
          </a:p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üstü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kullanılır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0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36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Kalitesinin</a:t>
            </a:r>
            <a:r>
              <a:rPr lang="en-US" sz="36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Değerlendirilmesi</a:t>
            </a:r>
            <a:endParaRPr sz="36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kimyasal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kriter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kabul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edilebilecek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mukavemet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redükleme ve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maksimum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demir ve minimum gang (curuf)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içermesi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durumudur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lang="tr-TR"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kalitesinin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tayini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herhangi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veya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kriter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yoktur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tr-TR"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11582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safhada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tesisinin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çalışma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şeklini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belirleyen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ekonomisidir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>
            <a:spLocks noGrp="1"/>
          </p:cNvSpPr>
          <p:nvPr>
            <p:ph type="body" idx="1"/>
          </p:nvPr>
        </p:nvSpPr>
        <p:spPr>
          <a:xfrm>
            <a:off x="457200" y="766762"/>
            <a:ext cx="8229600" cy="572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pic>
        <p:nvPicPr>
          <p:cNvPr id="550" name="Google Shape;55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75" y="766762"/>
            <a:ext cx="6771599" cy="32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01" y="4308743"/>
            <a:ext cx="7508798" cy="1913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0"/>
          <p:cNvSpPr txBox="1">
            <a:spLocks noGrp="1"/>
          </p:cNvSpPr>
          <p:nvPr>
            <p:ph type="body" idx="1"/>
          </p:nvPr>
        </p:nvSpPr>
        <p:spPr>
          <a:xfrm>
            <a:off x="457200" y="719105"/>
            <a:ext cx="8229600" cy="584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Sinter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bölgesi</a:t>
            </a:r>
            <a:r>
              <a:rPr lang="tr-TR" sz="3200" dirty="0"/>
              <a:t> </a:t>
            </a:r>
          </a:p>
          <a:p>
            <a:pPr marL="698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None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2Fe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4 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+ 1/2O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 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= 3Fe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endParaRPr sz="4000" dirty="0"/>
          </a:p>
          <a:p>
            <a:pPr marL="342900" marR="0" lvl="0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Yanma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bölgesi</a:t>
            </a:r>
            <a:r>
              <a:rPr lang="tr-TR" sz="3200" dirty="0"/>
              <a:t> </a:t>
            </a:r>
          </a:p>
          <a:p>
            <a:pPr marL="6985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None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3Fe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 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+ CO =&gt; 2Fe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4 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+ CO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endParaRPr sz="4000" dirty="0"/>
          </a:p>
          <a:p>
            <a:pPr marL="342900" marR="0" lvl="0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Kalsinasyon </a:t>
            </a:r>
            <a:r>
              <a:rPr lang="en-US" sz="3200" b="0" i="0" u="none" dirty="0" err="1">
                <a:solidFill>
                  <a:schemeClr val="dk2"/>
                </a:solidFill>
                <a:sym typeface="Century Gothic"/>
              </a:rPr>
              <a:t>bölgesi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	</a:t>
            </a:r>
            <a:endParaRPr lang="tr-TR" sz="3200" dirty="0"/>
          </a:p>
          <a:p>
            <a:pPr marL="6985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None/>
            </a:pP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Fe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4 </a:t>
            </a:r>
            <a:r>
              <a:rPr lang="en-US" sz="3200" b="0" i="0" u="none" dirty="0">
                <a:solidFill>
                  <a:schemeClr val="dk2"/>
                </a:solidFill>
                <a:sym typeface="Century Gothic"/>
              </a:rPr>
              <a:t>+ CO =&gt; FeO + CO</a:t>
            </a:r>
            <a:r>
              <a:rPr lang="en-US" sz="3200" b="0" i="0" u="none" baseline="-25000" dirty="0">
                <a:solidFill>
                  <a:schemeClr val="dk2"/>
                </a:solidFill>
                <a:sym typeface="Century Gothic"/>
              </a:rPr>
              <a:t>2</a:t>
            </a:r>
            <a:endParaRPr sz="4000" dirty="0"/>
          </a:p>
          <a:p>
            <a:pPr marL="342900" marR="0" lvl="0" indent="-186182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3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Sistemdeki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S’de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S+O</a:t>
            </a:r>
            <a:r>
              <a:rPr lang="en-US" sz="32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reaksiyonuna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göre </a:t>
            </a: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halinde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uzaklaşır</a:t>
            </a: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2"/>
          <p:cNvSpPr txBox="1">
            <a:spLocks noGrp="1"/>
          </p:cNvSpPr>
          <p:nvPr>
            <p:ph type="body" idx="1"/>
          </p:nvPr>
        </p:nvSpPr>
        <p:spPr>
          <a:xfrm>
            <a:off x="457200" y="700087"/>
            <a:ext cx="8229600" cy="580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Sinterlemede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dikkat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edilecek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önemli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konu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sıcaklıklara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çıkılması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nedeniyle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yanan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karbonun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FeO’e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kadar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redüklemesi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bununda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birleşerek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redüksiyonu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olanaksız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fayalit (FeO.SiO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oluşturmasıdır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FeSiO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gibidir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demirin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indirgenmesine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engel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olur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FeO + 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FeO.SiO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(Fayalit) </a:t>
            </a:r>
            <a:endParaRPr dirty="0"/>
          </a:p>
          <a:p>
            <a:pPr marL="342900" marR="0" lvl="0" indent="-17653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Sintere CaCO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şeklinde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karakterli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oksitler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eklenir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Bu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şekilde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ayrıca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curuflaştırıcı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ilavesi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gerekmemekte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fayalit oluşumu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önlenmektedir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CaCO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CaO + CO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CaO + 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CaO.SiO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demirin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rahat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indirgenmesini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sağlar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zararsızdır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Sinter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fabrikalarında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bundan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dolayı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kireç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ilave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etmek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faydalıdır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sp>
        <p:nvSpPr>
          <p:cNvPr id="577" name="Google Shape;57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>
            <a:spLocks noGrp="1"/>
          </p:cNvSpPr>
          <p:nvPr>
            <p:ph type="body" idx="1"/>
          </p:nvPr>
        </p:nvSpPr>
        <p:spPr>
          <a:xfrm>
            <a:off x="457200" y="771525"/>
            <a:ext cx="8229600" cy="573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yapılırken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fırındaki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curuf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bazikliğini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ayarlayacak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şekilde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sinter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harmanına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CaCO</a:t>
            </a:r>
            <a:r>
              <a:rPr lang="en-US" sz="24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verilebilir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Bu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şekilde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sng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</a:t>
            </a:r>
            <a:r>
              <a:rPr lang="en-US" sz="24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yapılır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15722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Bazik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sinterden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amaç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CaO/SiO</a:t>
            </a:r>
            <a:r>
              <a:rPr lang="en-US" sz="24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&gt;1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seçildiğinde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serbest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CaO,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Fe’le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bağlar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oluşturur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15722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CaO.Fe</a:t>
            </a:r>
            <a:r>
              <a:rPr lang="en-US" sz="24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4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çok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iyi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redüklenme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özelliğine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sahiptir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sp>
        <p:nvSpPr>
          <p:cNvPr id="583" name="Google Shape;583;p8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5"/>
          <p:cNvSpPr txBox="1">
            <a:spLocks noGrp="1"/>
          </p:cNvSpPr>
          <p:nvPr>
            <p:ph type="title"/>
          </p:nvPr>
        </p:nvSpPr>
        <p:spPr>
          <a:xfrm>
            <a:off x="468312" y="523875"/>
            <a:ext cx="8229600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1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Sinterin </a:t>
            </a:r>
            <a:r>
              <a:rPr lang="tr-TR" sz="4000" b="1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Kimyasal </a:t>
            </a:r>
            <a:r>
              <a:rPr lang="en-US" sz="4000" b="1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Özellikleri</a:t>
            </a:r>
            <a:endParaRPr dirty="0"/>
          </a:p>
        </p:txBody>
      </p:sp>
      <p:sp>
        <p:nvSpPr>
          <p:cNvPr id="595" name="Google Shape;595;p85"/>
          <p:cNvSpPr txBox="1">
            <a:spLocks noGrp="1"/>
          </p:cNvSpPr>
          <p:nvPr>
            <p:ph type="body" idx="1"/>
          </p:nvPr>
        </p:nvSpPr>
        <p:spPr>
          <a:xfrm>
            <a:off x="463550" y="1436687"/>
            <a:ext cx="8223250" cy="508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1- Sinterin demir içeriği %50-60’ın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üzerinde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2- S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diğer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istenmeyen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maddeler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kullanılabilecek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sınırlar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içerisinde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kalmalıdır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3- Fayalit (FeO.SiO</a:t>
            </a:r>
            <a:r>
              <a:rPr lang="en-US" sz="2000" b="0" i="0" u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redüksiyonu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bileşikler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minimum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seviyede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4- Demir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cevherlerinde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olduğu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gibi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gang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mineralleri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minimum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seviyede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5-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redüklemeyi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kolaylaştırmak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oksitler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hematit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formuna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gelmelidir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6"/>
          <p:cNvSpPr txBox="1">
            <a:spLocks noGrp="1"/>
          </p:cNvSpPr>
          <p:nvPr>
            <p:ph type="body" idx="1"/>
          </p:nvPr>
        </p:nvSpPr>
        <p:spPr>
          <a:xfrm>
            <a:off x="457200" y="747712"/>
            <a:ext cx="82296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>
              <a:spcBef>
                <a:spcPts val="0"/>
              </a:spcBef>
              <a:buSzPts val="1672"/>
              <a:buNone/>
            </a:pPr>
            <a:r>
              <a:rPr lang="en-US" b="1" dirty="0">
                <a:solidFill>
                  <a:schemeClr val="accent1"/>
                </a:solidFill>
              </a:rPr>
              <a:t>Sinterin </a:t>
            </a:r>
            <a:r>
              <a:rPr lang="tr-TR" b="1" dirty="0">
                <a:solidFill>
                  <a:schemeClr val="accent1"/>
                </a:solidFill>
              </a:rPr>
              <a:t>Fiziksel </a:t>
            </a:r>
            <a:r>
              <a:rPr lang="en-US" b="1" dirty="0">
                <a:solidFill>
                  <a:schemeClr val="accent1"/>
                </a:solidFill>
              </a:rPr>
              <a:t>Özellikleri</a:t>
            </a: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1-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ortamındaki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redüklemeyi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başarabilmek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poroziteye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sahip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16687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2-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içerisindeki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yükün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ağırlığına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dayanabilecek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şekilde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mukavemetli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16687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3-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Kırılma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aşınma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tozlaşmaya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karşı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dayanıklı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16687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4-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boyutu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25-50 mm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arasında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16687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5-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akışı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sağlayacak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gözenekliliğe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sahip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olmalıdır</a:t>
            </a:r>
            <a:r>
              <a:rPr lang="en-US" sz="2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 Malzemelerinin Özellikleri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028570"/>
      </p:ext>
    </p:extLst>
  </p:cSld>
  <p:clrMapOvr>
    <a:masterClrMapping/>
  </p:clrMapOvr>
</p:sld>
</file>

<file path=ppt/theme/theme1.xml><?xml version="1.0" encoding="utf-8"?>
<a:theme xmlns:a="http://schemas.openxmlformats.org/drawingml/2006/main" name="Austin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979</Words>
  <Application>Microsoft Office PowerPoint</Application>
  <PresentationFormat>Ekran Gösterisi (4:3)</PresentationFormat>
  <Paragraphs>116</Paragraphs>
  <Slides>21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Bree Serif</vt:lpstr>
      <vt:lpstr>Arial</vt:lpstr>
      <vt:lpstr>Noto Sans Symbols</vt:lpstr>
      <vt:lpstr>Proxima Nova</vt:lpstr>
      <vt:lpstr>Lobster</vt:lpstr>
      <vt:lpstr>Century Gothic</vt:lpstr>
      <vt:lpstr>Alegreya</vt:lpstr>
      <vt:lpstr>Garamond</vt:lpstr>
      <vt:lpstr>Austin</vt:lpstr>
      <vt:lpstr>Spearmint</vt:lpstr>
      <vt:lpstr>Sinterlemede Tabakalaşma ve Harman Malzemelerinin Özellikleri </vt:lpstr>
      <vt:lpstr>Sinterlemede Tabakalaşma</vt:lpstr>
      <vt:lpstr>PowerPoint Sunusu</vt:lpstr>
      <vt:lpstr>PowerPoint Sunusu</vt:lpstr>
      <vt:lpstr>PowerPoint Sunusu</vt:lpstr>
      <vt:lpstr>PowerPoint Sunusu</vt:lpstr>
      <vt:lpstr>Sinterin Kimyasal Özellikleri</vt:lpstr>
      <vt:lpstr>PowerPoint Sunusu</vt:lpstr>
      <vt:lpstr>Harman Malzemelerinin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Sinterleme</dc:title>
  <dc:creator>Dell</dc:creator>
  <cp:lastModifiedBy>yeb</cp:lastModifiedBy>
  <cp:revision>9</cp:revision>
  <dcterms:modified xsi:type="dcterms:W3CDTF">2024-05-28T07:48:10Z</dcterms:modified>
</cp:coreProperties>
</file>