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30"/>
  </p:notesMasterIdLst>
  <p:sldIdLst>
    <p:sldId id="256" r:id="rId3"/>
    <p:sldId id="28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embeddedFontLst>
    <p:embeddedFont>
      <p:font typeface="Alegreya" panose="020B0604020202020204" charset="0"/>
      <p:regular r:id="rId31"/>
      <p:bold r:id="rId32"/>
      <p:italic r:id="rId33"/>
      <p:boldItalic r:id="rId34"/>
    </p:embeddedFont>
    <p:embeddedFont>
      <p:font typeface="Bree Serif" panose="020B0604020202020204" charset="-94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  <p:boldItalic r:id="rId43"/>
    </p:embeddedFont>
    <p:embeddedFont>
      <p:font typeface="Lobster" panose="020B0604020202020204" charset="-94"/>
      <p:regular r:id="rId44"/>
    </p:embeddedFont>
    <p:embeddedFont>
      <p:font typeface="Proxima Nova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3c9fa78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83c9fa78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489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Metin ve İçerik" type="txAndObj">
  <p:cSld name="TEXT_AND_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6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Başlık ve İçeri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68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1981200" y="3962400"/>
            <a:ext cx="651192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marL="2286000" lvl="4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marL="2743200" lvl="5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marL="3200400" lvl="6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marL="3657600" lvl="7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marL="4114800" lvl="8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marL="2286000" lvl="4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marL="2743200" lvl="5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marL="3200400" lvl="6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marL="3657600" lvl="7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marL="4114800" lvl="8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❑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❑"/>
              <a:defRPr sz="2000"/>
            </a:lvl4pPr>
            <a:lvl5pPr marL="2286000" lvl="4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6pPr>
            <a:lvl7pPr marL="3200400" lvl="6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7pPr>
            <a:lvl8pPr marL="3657600" lvl="7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8pPr>
            <a:lvl9pPr marL="4114800" lvl="8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24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766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940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Enerj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.wikipedia.org/wiki/%C3%9Cretim" TargetMode="External"/><Relationship Id="rId5" Type="http://schemas.openxmlformats.org/officeDocument/2006/relationships/hyperlink" Target="http://tr.wikipedia.org/wiki/%C3%87elik" TargetMode="External"/><Relationship Id="rId4" Type="http://schemas.openxmlformats.org/officeDocument/2006/relationships/hyperlink" Target="http://tr.wikipedia.org/wiki/S%C4%B1v%C4%B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/>
        </p:nvSpPr>
        <p:spPr>
          <a:xfrm>
            <a:off x="2578000" y="4978400"/>
            <a:ext cx="5797500" cy="867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i="1">
                <a:solidFill>
                  <a:srgbClr val="A61C00"/>
                </a:solidFill>
                <a:latin typeface="Lobster"/>
                <a:ea typeface="Lobster"/>
                <a:cs typeface="Lobster"/>
                <a:sym typeface="Lobster"/>
              </a:rPr>
              <a:t>Demir Çelik Teknolojisi</a:t>
            </a:r>
            <a:endParaRPr sz="2400" i="1">
              <a:solidFill>
                <a:srgbClr val="A61C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3155550" y="701800"/>
            <a:ext cx="5797500" cy="5454300"/>
          </a:xfrm>
          <a:prstGeom prst="rect">
            <a:avLst/>
          </a:prstGeom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>
                <a:solidFill>
                  <a:srgbClr val="F3F3F3"/>
                </a:solidFill>
              </a:rPr>
              <a:t>Bessemer Thomas </a:t>
            </a:r>
            <a:br>
              <a:rPr lang="tr-TR" sz="3600" dirty="0">
                <a:solidFill>
                  <a:srgbClr val="F3F3F3"/>
                </a:solidFill>
              </a:rPr>
            </a:br>
            <a:r>
              <a:rPr lang="tr-TR" sz="3600" dirty="0">
                <a:solidFill>
                  <a:srgbClr val="F3F3F3"/>
                </a:solidFill>
              </a:rPr>
              <a:t>Çelik Üretim Yöntemi</a:t>
            </a:r>
            <a:endParaRPr sz="3600" dirty="0">
              <a:solidFill>
                <a:srgbClr val="F3F3F3"/>
              </a:solidFill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134250" y="1727700"/>
            <a:ext cx="2868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solidFill>
                  <a:srgbClr val="FFE599"/>
                </a:solidFill>
                <a:latin typeface="Alegreya"/>
                <a:ea typeface="Alegreya"/>
                <a:cs typeface="Alegreya"/>
                <a:sym typeface="Alegreya"/>
              </a:rPr>
              <a:t>Dr. Öğr. Üyesi Yunus Emre Benkli</a:t>
            </a:r>
            <a:endParaRPr>
              <a:solidFill>
                <a:srgbClr val="FFE5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3563250" y="6096500"/>
            <a:ext cx="5144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solidFill>
                  <a:srgbClr val="D9EAD3"/>
                </a:solidFill>
                <a:latin typeface="Alegreya"/>
                <a:ea typeface="Alegreya"/>
                <a:cs typeface="Alegreya"/>
                <a:sym typeface="Alegreya"/>
              </a:rPr>
              <a:t>Atatürk Üniversitesi Metalurji ve Malzeme Mühendisliği Bölümü</a:t>
            </a:r>
            <a:endParaRPr>
              <a:solidFill>
                <a:srgbClr val="D9EAD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632900"/>
            <a:ext cx="2273200" cy="22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560"/>
              <a:buChar char="■"/>
            </a:pPr>
            <a:r>
              <a:rPr lang="tr-TR" sz="2400" dirty="0"/>
              <a:t>Bessemer, geliştirdiği </a:t>
            </a:r>
            <a:r>
              <a:rPr lang="tr-TR" sz="2400" dirty="0" err="1"/>
              <a:t>konvertörde</a:t>
            </a:r>
            <a:r>
              <a:rPr lang="tr-TR" sz="2400" dirty="0"/>
              <a:t> SiO</a:t>
            </a:r>
            <a:r>
              <a:rPr lang="tr-TR" sz="2400" baseline="-25000" dirty="0"/>
              <a:t>2</a:t>
            </a:r>
            <a:r>
              <a:rPr lang="tr-TR" sz="2400" dirty="0"/>
              <a:t> esaslı asidik astar (</a:t>
            </a:r>
            <a:r>
              <a:rPr lang="tr-TR" sz="2400" dirty="0" err="1"/>
              <a:t>refrakter</a:t>
            </a:r>
            <a:r>
              <a:rPr lang="tr-TR" sz="2400" dirty="0"/>
              <a:t>) kullanmıştır. </a:t>
            </a:r>
            <a:endParaRPr dirty="0"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 dirty="0" err="1"/>
              <a:t>Konvertör</a:t>
            </a:r>
            <a:r>
              <a:rPr lang="tr-TR" sz="2400" dirty="0"/>
              <a:t> eğilerek yüksek fırından alınan sıcak sıvı pik demir </a:t>
            </a:r>
            <a:r>
              <a:rPr lang="tr-TR" sz="2400" dirty="0" err="1"/>
              <a:t>konvertörün</a:t>
            </a:r>
            <a:r>
              <a:rPr lang="tr-TR" sz="2400" dirty="0"/>
              <a:t> ağzından boşaltılır, hava açılır ve dikey konuma getirilir.</a:t>
            </a:r>
            <a:endParaRPr dirty="0"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Font typeface="Noto Sans Symbols"/>
              <a:buNone/>
            </a:pPr>
            <a:r>
              <a:rPr lang="tr-TR" sz="2400" b="1" i="1" u="sng" dirty="0">
                <a:solidFill>
                  <a:srgbClr val="CC9900"/>
                </a:solidFill>
              </a:rPr>
              <a:t>I. periyod:</a:t>
            </a:r>
            <a:endParaRPr dirty="0"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1" i="1" u="sng" dirty="0">
              <a:solidFill>
                <a:srgbClr val="CC9900"/>
              </a:solidFill>
            </a:endParaRPr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 dirty="0"/>
              <a:t>İlk kademede fırının ağzında hiç alev görülmez. </a:t>
            </a:r>
            <a:endParaRPr dirty="0"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 dirty="0">
                <a:highlight>
                  <a:srgbClr val="FFFF00"/>
                </a:highlight>
              </a:rPr>
              <a:t>Bu sürede erimiş pik demir ile temas eden soğuk hava demiri </a:t>
            </a:r>
            <a:r>
              <a:rPr lang="tr-TR" sz="2400" dirty="0" err="1">
                <a:highlight>
                  <a:srgbClr val="FFFF00"/>
                </a:highlight>
              </a:rPr>
              <a:t>FeO</a:t>
            </a:r>
            <a:r>
              <a:rPr lang="tr-TR" sz="2400" dirty="0">
                <a:highlight>
                  <a:srgbClr val="FFFF00"/>
                </a:highlight>
              </a:rPr>
              <a:t> şeklinde oksitler ve </a:t>
            </a:r>
            <a:r>
              <a:rPr lang="tr-TR" sz="2400" dirty="0" err="1">
                <a:highlight>
                  <a:srgbClr val="FFFF00"/>
                </a:highlight>
              </a:rPr>
              <a:t>FeO</a:t>
            </a:r>
            <a:r>
              <a:rPr lang="tr-TR" sz="2400" dirty="0">
                <a:highlight>
                  <a:srgbClr val="FFFF00"/>
                </a:highlight>
              </a:rPr>
              <a:t> banyo içinde dağılarak silisyum ve manganezi oksitler.</a:t>
            </a:r>
            <a:endParaRPr sz="26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>
            <a:spLocks noGrp="1"/>
          </p:cNvSpPr>
          <p:nvPr>
            <p:ph type="body" idx="1"/>
          </p:nvPr>
        </p:nvSpPr>
        <p:spPr>
          <a:xfrm>
            <a:off x="323850" y="260350"/>
            <a:ext cx="8569325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0"/>
              <a:buChar char="➢"/>
            </a:pPr>
            <a:r>
              <a:rPr lang="tr-TR" sz="2800"/>
              <a:t>2Fe + O</a:t>
            </a:r>
            <a:r>
              <a:rPr lang="tr-TR" sz="2800" baseline="-25000"/>
              <a:t>2</a:t>
            </a:r>
            <a:r>
              <a:rPr lang="tr-TR" sz="2800"/>
              <a:t>  →  2FeO</a:t>
            </a:r>
            <a:endParaRPr sz="2800"/>
          </a:p>
          <a:p>
            <a:pPr marL="8001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Char char="➢"/>
            </a:pPr>
            <a:r>
              <a:rPr lang="tr-TR" sz="2800"/>
              <a:t>2FeO + Si → 2Fe + SiO</a:t>
            </a:r>
            <a:r>
              <a:rPr lang="tr-TR" sz="2800" baseline="-25000"/>
              <a:t>2</a:t>
            </a:r>
            <a:endParaRPr sz="2800" baseline="-25000"/>
          </a:p>
          <a:p>
            <a:pPr marL="8001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Char char="➢"/>
            </a:pPr>
            <a:r>
              <a:rPr lang="tr-TR" sz="2800"/>
              <a:t>FeO + Mn → Fe + MnO</a:t>
            </a:r>
            <a:endParaRPr sz="2800" baseline="-25000"/>
          </a:p>
          <a:p>
            <a:pPr marL="8001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Char char="➢"/>
            </a:pPr>
            <a:r>
              <a:rPr lang="tr-TR" sz="2800"/>
              <a:t>[Fe-C] + {O</a:t>
            </a:r>
            <a:r>
              <a:rPr lang="tr-TR" sz="2800" baseline="-25000"/>
              <a:t>2</a:t>
            </a:r>
            <a:r>
              <a:rPr lang="tr-TR" sz="2800"/>
              <a:t> } →  [Fe] + {CO</a:t>
            </a:r>
            <a:r>
              <a:rPr lang="tr-TR" sz="2800">
                <a:solidFill>
                  <a:srgbClr val="000000"/>
                </a:solidFill>
              </a:rPr>
              <a:t> </a:t>
            </a:r>
            <a:r>
              <a:rPr lang="tr-TR" sz="2800"/>
              <a:t>}</a:t>
            </a:r>
            <a:endParaRPr sz="2800"/>
          </a:p>
          <a:p>
            <a:pPr marL="3429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</a:pPr>
            <a:endParaRPr sz="2800"/>
          </a:p>
          <a:p>
            <a:pPr marL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tr-TR" sz="2800"/>
              <a:t>Bu reaksiyonlar ısı verici olduklarından banyonun sıcaklığını oldukça yükseltir. </a:t>
            </a:r>
            <a:endParaRPr/>
          </a:p>
          <a:p>
            <a:pPr marL="342900" lvl="0" indent="-22733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/>
          </a:p>
          <a:p>
            <a:pPr marL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tr-TR" sz="2800"/>
              <a:t>SiO</a:t>
            </a:r>
            <a:r>
              <a:rPr lang="tr-TR" sz="2800" baseline="-25000"/>
              <a:t>2</a:t>
            </a:r>
            <a:r>
              <a:rPr lang="tr-TR" sz="2800"/>
              <a:t>, MnO ve bir miktar FeO birleşerek cürufu meydana getirir. </a:t>
            </a:r>
            <a:endParaRPr sz="2800"/>
          </a:p>
          <a:p>
            <a:pPr marL="34290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560"/>
              <a:buFont typeface="Noto Sans Symbols"/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50"/>
              <a:buFont typeface="Noto Sans Symbols"/>
              <a:buNone/>
            </a:pPr>
            <a:r>
              <a:rPr lang="tr-TR" b="1" i="1" u="sng">
                <a:solidFill>
                  <a:srgbClr val="CC9900"/>
                </a:solidFill>
              </a:rPr>
              <a:t>II. periyod: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50"/>
              <a:buFont typeface="Noto Sans Symbols"/>
              <a:buNone/>
            </a:pPr>
            <a:endParaRPr b="1" i="1" u="sng">
              <a:solidFill>
                <a:srgbClr val="CC9900"/>
              </a:solidFill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Manganez ve silisyumun büyük bir kısmı oksitlendikten sonra karbon yanmaya başlar.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2C + {O</a:t>
            </a:r>
            <a:r>
              <a:rPr lang="tr-TR" baseline="-25000"/>
              <a:t>2</a:t>
            </a:r>
            <a:r>
              <a:rPr lang="tr-TR"/>
              <a:t> } →  2{CO }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CO konvertörün ağzına geldiği zaman yanarak CO</a:t>
            </a:r>
            <a:r>
              <a:rPr lang="tr-TR" baseline="-25000"/>
              <a:t>2 </a:t>
            </a:r>
            <a:r>
              <a:rPr lang="tr-TR"/>
              <a:t>meydana getirir ve uzun bir alev oluşturur.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Bu alev azaldığı zaman konvertör devrilir, hava kesilir ve çelik potaya alınır.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>
            <a:spLocks noGrp="1"/>
          </p:cNvSpPr>
          <p:nvPr>
            <p:ph type="body" idx="1"/>
          </p:nvPr>
        </p:nvSpPr>
        <p:spPr>
          <a:xfrm>
            <a:off x="323850" y="260350"/>
            <a:ext cx="8569325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Önceleri çeliği sıvı halde tutmayı başaramayan fırınlar bu yöntemle hem istenmeyen maddeleri yakmayı hem de bu yanan maddelerden açığa çıkan </a:t>
            </a:r>
            <a:r>
              <a:rPr lang="tr-TR" u="sng">
                <a:solidFill>
                  <a:schemeClr val="hlink"/>
                </a:solidFill>
                <a:hlinkClick r:id="rId3"/>
              </a:rPr>
              <a:t>enerji</a:t>
            </a:r>
            <a:r>
              <a:rPr lang="tr-TR"/>
              <a:t> ile çeliği </a:t>
            </a:r>
            <a:r>
              <a:rPr lang="tr-TR" u="sng">
                <a:solidFill>
                  <a:schemeClr val="hlink"/>
                </a:solidFill>
                <a:hlinkClick r:id="rId4"/>
              </a:rPr>
              <a:t>sıvı</a:t>
            </a:r>
            <a:r>
              <a:rPr lang="tr-TR"/>
              <a:t> halde tutabilmeyi başarmıştı.</a:t>
            </a:r>
            <a:endParaRPr/>
          </a:p>
          <a:p>
            <a:pPr marL="342900" lvl="0" indent="-219075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Önceleri çok çok uzun ve pahalı olan </a:t>
            </a:r>
            <a:r>
              <a:rPr lang="tr-TR" u="sng">
                <a:solidFill>
                  <a:schemeClr val="hlink"/>
                </a:solidFill>
                <a:hlinkClick r:id="rId5"/>
              </a:rPr>
              <a:t>çelik</a:t>
            </a:r>
            <a:r>
              <a:rPr lang="tr-TR"/>
              <a:t> elde etme yöntemi artık hızlanmış ve daha ucuz hale gelmiş bu sayede çelik kullanımı da </a:t>
            </a:r>
            <a:r>
              <a:rPr lang="tr-TR" u="sng">
                <a:solidFill>
                  <a:schemeClr val="hlink"/>
                </a:solidFill>
                <a:hlinkClick r:id="rId6"/>
              </a:rPr>
              <a:t>üretim</a:t>
            </a:r>
            <a:r>
              <a:rPr lang="tr-TR"/>
              <a:t> sektöründe yerini almıştı.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495" t="34023" r="66649" b="38199"/>
          <a:stretch/>
        </p:blipFill>
        <p:spPr>
          <a:xfrm>
            <a:off x="0" y="0"/>
            <a:ext cx="7596188" cy="40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2"/>
          <p:cNvPicPr preferRelativeResize="0"/>
          <p:nvPr/>
        </p:nvPicPr>
        <p:blipFill rotWithShape="1">
          <a:blip r:embed="rId3">
            <a:alphaModFix/>
          </a:blip>
          <a:srcRect l="33112" t="60002" r="45679" b="37311"/>
          <a:stretch/>
        </p:blipFill>
        <p:spPr>
          <a:xfrm>
            <a:off x="323850" y="4149725"/>
            <a:ext cx="7127875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/>
          <p:nvPr/>
        </p:nvSpPr>
        <p:spPr>
          <a:xfrm>
            <a:off x="0" y="4508500"/>
            <a:ext cx="3563938" cy="504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713788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Ham demirde çok miktarda silisyum az miktarda fosfor ve kükürt bulunması istenir. </a:t>
            </a:r>
            <a:endParaRPr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>
                <a:highlight>
                  <a:srgbClr val="FFFF00"/>
                </a:highlight>
              </a:rPr>
              <a:t>Silisyum bu yöntemin ısı üreticisidir. Asidik bir cüruf halinde yanar. </a:t>
            </a:r>
            <a:endParaRPr>
              <a:highlight>
                <a:srgbClr val="FFFF00"/>
              </a:highlight>
            </a:endParaRPr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>
                <a:highlight>
                  <a:srgbClr val="00FF00"/>
                </a:highlight>
              </a:rPr>
              <a:t>Bu nedenle fosfor ve kükürdü bağlayamaz. </a:t>
            </a:r>
            <a:endParaRPr>
              <a:highlight>
                <a:srgbClr val="00FF00"/>
              </a:highlight>
            </a:endParaRPr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Fırının duvar yapısı da asidik kuvars esaslı refrakterlerden meydana gelmiştir. </a:t>
            </a:r>
            <a:endParaRPr/>
          </a:p>
          <a:p>
            <a:pPr marL="342900" lvl="0" indent="-243840" algn="just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1560"/>
              <a:buChar char="■"/>
            </a:pPr>
            <a:r>
              <a:rPr lang="tr-TR" sz="2400"/>
              <a:t>Bu yöntem Almanyada yalnız çelik dökümhanelerinde küçük konvertörler içerisinde uygulanmaktadır. </a:t>
            </a:r>
            <a:endParaRPr/>
          </a:p>
          <a:p>
            <a:pPr marL="342900" lvl="0" indent="-2438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435975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dirty="0">
                <a:solidFill>
                  <a:srgbClr val="3333CC"/>
                </a:solidFill>
              </a:rPr>
              <a:t>Bessemer yönteminin avantajları</a:t>
            </a:r>
            <a:r>
              <a:rPr lang="tr-TR" sz="2600" dirty="0"/>
              <a:t> </a:t>
            </a:r>
            <a:endParaRPr sz="2600" dirty="0"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/>
              <a:t>Bu yöntem ile kısa sürede (15 </a:t>
            </a:r>
            <a:r>
              <a:rPr lang="tr-TR" sz="2600" dirty="0" err="1"/>
              <a:t>dk</a:t>
            </a:r>
            <a:r>
              <a:rPr lang="tr-TR" sz="2600" dirty="0"/>
              <a:t>) çok miktarda çelik üretmek mümkündür.</a:t>
            </a:r>
            <a:endParaRPr dirty="0"/>
          </a:p>
          <a:p>
            <a:pPr marL="342900" lvl="0" indent="-235584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dirty="0"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/>
              <a:t>Pik demirin bünyesindeki yabancı maddeler (karbon, manganez, silisyum) süratle yok edilebilir.</a:t>
            </a:r>
            <a:endParaRPr dirty="0"/>
          </a:p>
          <a:p>
            <a:pPr marL="342900" lvl="0" indent="-235584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dirty="0"/>
          </a:p>
          <a:p>
            <a:pPr marL="0" lvl="0" indent="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tr-TR" sz="2600" b="1" dirty="0">
                <a:solidFill>
                  <a:srgbClr val="3333CC"/>
                </a:solidFill>
              </a:rPr>
              <a:t>Bessemer yönteminin dezavantajları</a:t>
            </a:r>
            <a:endParaRPr sz="2600" dirty="0"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/>
              <a:t>Hurdanın ergime sıcaklığının yüksek olması nedeniyle bu yöntemde hurda işlenemez.</a:t>
            </a:r>
            <a:endParaRPr sz="2600" dirty="0"/>
          </a:p>
          <a:p>
            <a:pPr marL="342900" lvl="0" indent="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600" dirty="0"/>
          </a:p>
          <a:p>
            <a:pPr marL="342900" lvl="0" indent="-342900" algn="just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/>
              <a:t>Yüksek oranda kükürt ve fosfor içeren pik demirden bu yöntemle çelik üretilemez.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body" idx="1"/>
          </p:nvPr>
        </p:nvSpPr>
        <p:spPr>
          <a:xfrm>
            <a:off x="539750" y="1916113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tr-TR" sz="4000" b="1">
                <a:solidFill>
                  <a:srgbClr val="CC9900"/>
                </a:solidFill>
              </a:rPr>
              <a:t>Sidney Gilchrist Thomas Metodu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6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642350" cy="619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 dirty="0"/>
              <a:t>Henry </a:t>
            </a:r>
            <a:r>
              <a:rPr lang="tr-TR" dirty="0" err="1"/>
              <a:t>Bessemer'in</a:t>
            </a:r>
            <a:r>
              <a:rPr lang="tr-TR" dirty="0"/>
              <a:t> bulmuş olduğu fırın sayesinde çelik üretimi hızlanmış ve artmış olsa da yakmayı başaramadığı </a:t>
            </a:r>
            <a:r>
              <a:rPr lang="tr-TR" dirty="0">
                <a:solidFill>
                  <a:srgbClr val="FF0000"/>
                </a:solidFill>
              </a:rPr>
              <a:t>fosfor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kükürt</a:t>
            </a:r>
            <a:r>
              <a:rPr lang="tr-TR" dirty="0"/>
              <a:t>, çeliğin istenilen özelliklerde elde edilmesini zorlaştırıyordu.</a:t>
            </a:r>
            <a:endParaRPr dirty="0"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 dirty="0"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 dirty="0"/>
              <a:t>Bu durumu 1850-1885 yılları arasında yaşamış yine İngiliz mucit </a:t>
            </a:r>
            <a:r>
              <a:rPr lang="tr-TR" dirty="0" err="1"/>
              <a:t>Sidney</a:t>
            </a:r>
            <a:r>
              <a:rPr lang="tr-TR" dirty="0"/>
              <a:t> </a:t>
            </a:r>
            <a:r>
              <a:rPr lang="tr-TR" dirty="0" err="1"/>
              <a:t>Gilchrist</a:t>
            </a:r>
            <a:r>
              <a:rPr lang="tr-TR" dirty="0"/>
              <a:t> Thomas, 1876 yılında Bessemer </a:t>
            </a:r>
            <a:r>
              <a:rPr lang="tr-TR" dirty="0" err="1"/>
              <a:t>konvertöründe</a:t>
            </a:r>
            <a:r>
              <a:rPr lang="tr-TR" dirty="0"/>
              <a:t> kullanılan asidik </a:t>
            </a:r>
            <a:r>
              <a:rPr lang="tr-TR" dirty="0" err="1"/>
              <a:t>refrakter</a:t>
            </a:r>
            <a:r>
              <a:rPr lang="tr-TR" dirty="0"/>
              <a:t> yerine bazik dolomit </a:t>
            </a:r>
            <a:r>
              <a:rPr lang="tr-TR" dirty="0" err="1"/>
              <a:t>refrakter</a:t>
            </a:r>
            <a:r>
              <a:rPr lang="tr-TR" dirty="0"/>
              <a:t> kullanarak bu sorunu ortadan kaldırmış ve ham sıvı demiri büyük ölçekte yakmayı başarmıştır.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"/>
          <p:cNvSpPr/>
          <p:nvPr/>
        </p:nvSpPr>
        <p:spPr>
          <a:xfrm>
            <a:off x="323850" y="333375"/>
            <a:ext cx="8496300" cy="583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651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 yöntemde, hava üflenmeden önce, cürufun bazik olması için şarj edilen pik demirin % 15-20’si kadar kireç ilave edilir. </a:t>
            </a:r>
            <a:endParaRPr/>
          </a:p>
          <a:p>
            <a:pPr marL="0" marR="0" lvl="0" indent="0" algn="just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None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5100" algn="just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Üfleme sırasında Mn, Si ve C tamamen oksitleninceye kadar P oksitlenmez. </a:t>
            </a:r>
            <a:endParaRPr/>
          </a:p>
          <a:p>
            <a:pPr marL="0" marR="0" lvl="0" indent="0" algn="just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None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5100" algn="just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4P + 5O</a:t>
            </a:r>
            <a:r>
              <a:rPr lang="tr-TR" sz="2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2P</a:t>
            </a:r>
            <a:r>
              <a:rPr lang="tr-TR" sz="2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tr-TR" sz="2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just" rtl="0">
              <a:spcBef>
                <a:spcPts val="1300"/>
              </a:spcBef>
              <a:spcAft>
                <a:spcPts val="0"/>
              </a:spcAft>
              <a:buNone/>
            </a:pPr>
            <a:endParaRPr sz="2600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5100" algn="just" rtl="0"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Pik demirin içerisinde bulunan P’un oksitlenmesiyle oluşan P</a:t>
            </a:r>
            <a:r>
              <a:rPr lang="tr-TR" sz="2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tr-TR" sz="2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tr-TR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ilave edilen CaO ile birleşerek kalsiyum fosfat halinde cürufa geçer.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body" idx="1"/>
          </p:nvPr>
        </p:nvSpPr>
        <p:spPr>
          <a:xfrm>
            <a:off x="539750" y="1916113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lnSpc>
                <a:spcPct val="120000"/>
              </a:lnSpc>
              <a:spcBef>
                <a:spcPts val="0"/>
              </a:spcBef>
              <a:buSzPts val="2600"/>
              <a:buNone/>
            </a:pPr>
            <a:r>
              <a:rPr lang="tr-TR" sz="4000" b="1" dirty="0">
                <a:solidFill>
                  <a:srgbClr val="CC9900"/>
                </a:solidFill>
              </a:rPr>
              <a:t>Bessemer Çelik Üretimi Metodu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38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8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70"/>
              <a:buFont typeface="Noto Sans Symbols"/>
              <a:buNone/>
            </a:pPr>
            <a:r>
              <a:rPr lang="tr-TR" sz="2400">
                <a:solidFill>
                  <a:srgbClr val="FF0000"/>
                </a:solidFill>
              </a:rPr>
              <a:t>[</a:t>
            </a:r>
            <a:r>
              <a:rPr lang="tr-TR" sz="2400" b="1">
                <a:solidFill>
                  <a:srgbClr val="FF0000"/>
                </a:solidFill>
              </a:rPr>
              <a:t>Fe-P</a:t>
            </a:r>
            <a:r>
              <a:rPr lang="tr-TR" sz="2400">
                <a:solidFill>
                  <a:srgbClr val="FF0000"/>
                </a:solidFill>
              </a:rPr>
              <a:t>]</a:t>
            </a:r>
            <a:r>
              <a:rPr lang="tr-TR" sz="2400" b="1"/>
              <a:t>       +    </a:t>
            </a:r>
            <a:r>
              <a:rPr lang="tr-TR" sz="2400">
                <a:solidFill>
                  <a:schemeClr val="accent1"/>
                </a:solidFill>
              </a:rPr>
              <a:t>{</a:t>
            </a:r>
            <a:r>
              <a:rPr lang="tr-TR" sz="2400" b="1">
                <a:solidFill>
                  <a:schemeClr val="accent1"/>
                </a:solidFill>
              </a:rPr>
              <a:t>O2 </a:t>
            </a:r>
            <a:r>
              <a:rPr lang="tr-TR" sz="2400">
                <a:solidFill>
                  <a:schemeClr val="accent1"/>
                </a:solidFill>
              </a:rPr>
              <a:t>}</a:t>
            </a:r>
            <a:r>
              <a:rPr lang="tr-TR" sz="2400" b="1"/>
              <a:t>    + </a:t>
            </a:r>
            <a:r>
              <a:rPr lang="tr-TR" sz="2400">
                <a:solidFill>
                  <a:schemeClr val="lt2"/>
                </a:solidFill>
              </a:rPr>
              <a:t>&lt;</a:t>
            </a:r>
            <a:r>
              <a:rPr lang="tr-TR" sz="2400" b="1">
                <a:solidFill>
                  <a:srgbClr val="264D73"/>
                </a:solidFill>
              </a:rPr>
              <a:t>CaO</a:t>
            </a:r>
            <a:r>
              <a:rPr lang="tr-TR" sz="2400">
                <a:solidFill>
                  <a:schemeClr val="lt2"/>
                </a:solidFill>
              </a:rPr>
              <a:t>&gt;</a:t>
            </a:r>
            <a:r>
              <a:rPr lang="tr-TR" sz="2400" b="1"/>
              <a:t> ------------------→ </a:t>
            </a:r>
            <a:r>
              <a:rPr lang="tr-TR" sz="2400">
                <a:solidFill>
                  <a:srgbClr val="FF0000"/>
                </a:solidFill>
              </a:rPr>
              <a:t>[</a:t>
            </a:r>
            <a:r>
              <a:rPr lang="tr-TR" sz="2400" b="1">
                <a:solidFill>
                  <a:srgbClr val="FF0000"/>
                </a:solidFill>
              </a:rPr>
              <a:t>Fe</a:t>
            </a:r>
            <a:r>
              <a:rPr lang="tr-TR" sz="2400">
                <a:solidFill>
                  <a:srgbClr val="FF0000"/>
                </a:solidFill>
              </a:rPr>
              <a:t>]</a:t>
            </a:r>
            <a:r>
              <a:rPr lang="tr-TR" sz="2400" b="1"/>
              <a:t>   +      </a:t>
            </a:r>
            <a:r>
              <a:rPr lang="tr-TR" sz="2400">
                <a:solidFill>
                  <a:srgbClr val="996633"/>
                </a:solidFill>
              </a:rPr>
              <a:t>(</a:t>
            </a:r>
            <a:r>
              <a:rPr lang="tr-TR" sz="2400" b="1">
                <a:solidFill>
                  <a:srgbClr val="996633"/>
                </a:solidFill>
              </a:rPr>
              <a:t>Ca</a:t>
            </a:r>
            <a:r>
              <a:rPr lang="tr-TR" sz="2400" b="1" baseline="-25000">
                <a:solidFill>
                  <a:srgbClr val="996633"/>
                </a:solidFill>
              </a:rPr>
              <a:t>3</a:t>
            </a:r>
            <a:r>
              <a:rPr lang="tr-TR" sz="2400" b="1">
                <a:solidFill>
                  <a:srgbClr val="996633"/>
                </a:solidFill>
              </a:rPr>
              <a:t>(PO</a:t>
            </a:r>
            <a:r>
              <a:rPr lang="tr-TR" sz="2400" b="1" baseline="-25000">
                <a:solidFill>
                  <a:srgbClr val="996633"/>
                </a:solidFill>
              </a:rPr>
              <a:t>4</a:t>
            </a:r>
            <a:r>
              <a:rPr lang="tr-TR" sz="2400" b="1">
                <a:solidFill>
                  <a:srgbClr val="996633"/>
                </a:solidFill>
              </a:rPr>
              <a:t>)</a:t>
            </a:r>
            <a:r>
              <a:rPr lang="tr-TR" sz="2400" b="1" baseline="-25000">
                <a:solidFill>
                  <a:srgbClr val="996633"/>
                </a:solidFill>
              </a:rPr>
              <a:t>2</a:t>
            </a:r>
            <a:r>
              <a:rPr lang="tr-TR" sz="2400">
                <a:solidFill>
                  <a:srgbClr val="996633"/>
                </a:solidFill>
              </a:rPr>
              <a:t>)</a:t>
            </a:r>
            <a:endParaRPr sz="2400">
              <a:solidFill>
                <a:srgbClr val="996633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170"/>
              <a:buFont typeface="Noto Sans Symbols"/>
              <a:buNone/>
            </a:pPr>
            <a:endParaRPr sz="2400" b="1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170"/>
              <a:buFont typeface="Noto Sans Symbols"/>
              <a:buNone/>
            </a:pPr>
            <a:r>
              <a:rPr lang="tr-TR" sz="2400" b="1">
                <a:solidFill>
                  <a:srgbClr val="FF0000"/>
                </a:solidFill>
              </a:rPr>
              <a:t>Sıvı metal</a:t>
            </a:r>
            <a:r>
              <a:rPr lang="tr-TR" sz="2400" b="1">
                <a:solidFill>
                  <a:srgbClr val="996633"/>
                </a:solidFill>
              </a:rPr>
              <a:t>     </a:t>
            </a:r>
            <a:r>
              <a:rPr lang="tr-TR" sz="2400" b="1">
                <a:solidFill>
                  <a:schemeClr val="accent1"/>
                </a:solidFill>
              </a:rPr>
              <a:t>gaz   </a:t>
            </a:r>
            <a:r>
              <a:rPr lang="tr-TR" sz="2400" b="1">
                <a:solidFill>
                  <a:srgbClr val="264D73"/>
                </a:solidFill>
              </a:rPr>
              <a:t>Metalik olmayan  katı       </a:t>
            </a:r>
            <a:r>
              <a:rPr lang="tr-TR" sz="2400" b="1">
                <a:solidFill>
                  <a:srgbClr val="FF0000"/>
                </a:solidFill>
              </a:rPr>
              <a:t>sıvı metal           </a:t>
            </a:r>
            <a:r>
              <a:rPr lang="tr-TR" sz="2400" b="1">
                <a:solidFill>
                  <a:srgbClr val="996633"/>
                </a:solidFill>
              </a:rPr>
              <a:t>cüruf</a:t>
            </a:r>
            <a:endParaRPr sz="2400" b="1">
              <a:solidFill>
                <a:srgbClr val="996633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170"/>
              <a:buFont typeface="Noto Sans Symbols"/>
              <a:buNone/>
            </a:pPr>
            <a:endParaRPr sz="2400" b="1">
              <a:solidFill>
                <a:srgbClr val="996633"/>
              </a:solidFill>
            </a:endParaRPr>
          </a:p>
          <a:p>
            <a:pPr marL="342900" lvl="0" indent="-421005" algn="l" rtl="0">
              <a:spcBef>
                <a:spcPts val="360"/>
              </a:spcBef>
              <a:spcAft>
                <a:spcPts val="0"/>
              </a:spcAft>
              <a:buSzPts val="2400"/>
              <a:buChar char="■"/>
            </a:pPr>
            <a:r>
              <a:rPr lang="tr-TR" sz="2400" b="1">
                <a:solidFill>
                  <a:srgbClr val="996633"/>
                </a:solidFill>
              </a:rPr>
              <a:t>Cüruf  =&gt; Gübre, Thomas tozu</a:t>
            </a:r>
            <a:endParaRPr sz="2400" b="1">
              <a:solidFill>
                <a:srgbClr val="996633"/>
              </a:solidFill>
            </a:endParaRPr>
          </a:p>
          <a:p>
            <a:pPr marL="342900" lvl="0" indent="-219075" algn="l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 sz="2400" b="1"/>
          </a:p>
          <a:p>
            <a:pPr marL="342900" lvl="0" indent="-396240" algn="l" rtl="0">
              <a:spcBef>
                <a:spcPts val="480"/>
              </a:spcBef>
              <a:spcAft>
                <a:spcPts val="0"/>
              </a:spcAft>
              <a:buSzPts val="2400"/>
              <a:buChar char="■"/>
            </a:pPr>
            <a:r>
              <a:rPr lang="tr-TR" sz="2400" b="1"/>
              <a:t>Diğer reaksiyonlar:</a:t>
            </a:r>
            <a:endParaRPr sz="2400" b="1"/>
          </a:p>
          <a:p>
            <a:pPr marL="342900" lvl="0" indent="-243840" algn="l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1"/>
          </a:p>
          <a:p>
            <a:pPr marL="342900" lvl="0" indent="-396240" algn="l" rtl="0">
              <a:spcBef>
                <a:spcPts val="480"/>
              </a:spcBef>
              <a:spcAft>
                <a:spcPts val="0"/>
              </a:spcAft>
              <a:buSzPts val="2400"/>
              <a:buChar char="■"/>
            </a:pPr>
            <a:r>
              <a:rPr lang="tr-TR" sz="2400"/>
              <a:t>     [</a:t>
            </a:r>
            <a:r>
              <a:rPr lang="tr-TR" sz="2400" b="1"/>
              <a:t>Fe-S</a:t>
            </a:r>
            <a:r>
              <a:rPr lang="tr-TR" sz="2400"/>
              <a:t>]</a:t>
            </a:r>
            <a:r>
              <a:rPr lang="tr-TR" sz="2400" b="1"/>
              <a:t> + </a:t>
            </a:r>
            <a:r>
              <a:rPr lang="tr-TR" sz="2400"/>
              <a:t>{</a:t>
            </a:r>
            <a:r>
              <a:rPr lang="tr-TR" sz="2400" b="1"/>
              <a:t>O</a:t>
            </a:r>
            <a:r>
              <a:rPr lang="tr-TR" sz="2400" b="1" baseline="-25000"/>
              <a:t>2</a:t>
            </a:r>
            <a:r>
              <a:rPr lang="tr-TR" sz="2400" b="1"/>
              <a:t> </a:t>
            </a:r>
            <a:r>
              <a:rPr lang="tr-TR" sz="2400"/>
              <a:t>}</a:t>
            </a:r>
            <a:r>
              <a:rPr lang="tr-TR" sz="2400" b="1"/>
              <a:t> + </a:t>
            </a:r>
            <a:r>
              <a:rPr lang="tr-TR" sz="2400"/>
              <a:t>&lt;</a:t>
            </a:r>
            <a:r>
              <a:rPr lang="tr-TR" sz="2400" b="1"/>
              <a:t>CaO</a:t>
            </a:r>
            <a:r>
              <a:rPr lang="tr-TR" sz="2400"/>
              <a:t>&gt;</a:t>
            </a:r>
            <a:r>
              <a:rPr lang="tr-TR" sz="2400" b="1"/>
              <a:t> → </a:t>
            </a:r>
            <a:r>
              <a:rPr lang="tr-TR" sz="2400"/>
              <a:t>[</a:t>
            </a:r>
            <a:r>
              <a:rPr lang="tr-TR" sz="2400" b="1"/>
              <a:t>Fe</a:t>
            </a:r>
            <a:r>
              <a:rPr lang="tr-TR" sz="2400"/>
              <a:t>]</a:t>
            </a:r>
            <a:r>
              <a:rPr lang="tr-TR" sz="2400" b="1"/>
              <a:t> + </a:t>
            </a:r>
            <a:r>
              <a:rPr lang="tr-TR" sz="2400"/>
              <a:t>(</a:t>
            </a:r>
            <a:r>
              <a:rPr lang="tr-TR" sz="2400" b="1"/>
              <a:t>CaS</a:t>
            </a:r>
            <a:r>
              <a:rPr lang="tr-TR" sz="2400"/>
              <a:t>)</a:t>
            </a:r>
            <a:endParaRPr sz="2400"/>
          </a:p>
          <a:p>
            <a:pPr marL="342900" lvl="0" indent="-243840" algn="l" rtl="0"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/>
          </a:p>
          <a:p>
            <a:pPr marL="342900" lvl="0" indent="-396240" algn="l" rtl="0">
              <a:spcBef>
                <a:spcPts val="480"/>
              </a:spcBef>
              <a:spcAft>
                <a:spcPts val="0"/>
              </a:spcAft>
              <a:buSzPts val="2400"/>
              <a:buChar char="■"/>
            </a:pPr>
            <a:r>
              <a:rPr lang="tr-TR" sz="2400"/>
              <a:t>     [</a:t>
            </a:r>
            <a:r>
              <a:rPr lang="tr-TR" sz="2400" b="1"/>
              <a:t>Fe-Si</a:t>
            </a:r>
            <a:r>
              <a:rPr lang="tr-TR" sz="2400"/>
              <a:t>]</a:t>
            </a:r>
            <a:r>
              <a:rPr lang="tr-TR" sz="2400" b="1"/>
              <a:t> + </a:t>
            </a:r>
            <a:r>
              <a:rPr lang="tr-TR" sz="2400"/>
              <a:t>{</a:t>
            </a:r>
            <a:r>
              <a:rPr lang="tr-TR" sz="2400" b="1"/>
              <a:t>O</a:t>
            </a:r>
            <a:r>
              <a:rPr lang="tr-TR" sz="2400" b="1" baseline="-25000"/>
              <a:t>2</a:t>
            </a:r>
            <a:r>
              <a:rPr lang="tr-TR" sz="2400" b="1"/>
              <a:t> </a:t>
            </a:r>
            <a:r>
              <a:rPr lang="tr-TR" sz="2400"/>
              <a:t>}</a:t>
            </a:r>
            <a:r>
              <a:rPr lang="tr-TR" sz="2400" b="1"/>
              <a:t> + </a:t>
            </a:r>
            <a:r>
              <a:rPr lang="tr-TR" sz="2400"/>
              <a:t>&lt;</a:t>
            </a:r>
            <a:r>
              <a:rPr lang="tr-TR" sz="2400" b="1"/>
              <a:t>CaO</a:t>
            </a:r>
            <a:r>
              <a:rPr lang="tr-TR" sz="2400"/>
              <a:t>&gt;</a:t>
            </a:r>
            <a:r>
              <a:rPr lang="tr-TR" sz="2400" b="1"/>
              <a:t> →</a:t>
            </a:r>
            <a:r>
              <a:rPr lang="tr-TR" sz="2400"/>
              <a:t>[</a:t>
            </a:r>
            <a:r>
              <a:rPr lang="tr-TR" sz="2400" b="1"/>
              <a:t>Fe</a:t>
            </a:r>
            <a:r>
              <a:rPr lang="tr-TR" sz="2400"/>
              <a:t>]</a:t>
            </a:r>
            <a:r>
              <a:rPr lang="tr-TR" sz="2400" b="1"/>
              <a:t> + </a:t>
            </a:r>
            <a:r>
              <a:rPr lang="tr-TR" sz="2400"/>
              <a:t>(</a:t>
            </a:r>
            <a:r>
              <a:rPr lang="tr-TR" sz="2400" b="1"/>
              <a:t>CaSiO</a:t>
            </a:r>
            <a:r>
              <a:rPr lang="tr-TR" sz="2400" b="1" baseline="-25000"/>
              <a:t>3</a:t>
            </a:r>
            <a:r>
              <a:rPr lang="tr-TR" sz="2400"/>
              <a:t>)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9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 b="1">
                <a:solidFill>
                  <a:srgbClr val="3333CC"/>
                </a:solidFill>
              </a:rPr>
              <a:t>Thomas yönteminin avantajları</a:t>
            </a:r>
            <a:endParaRPr sz="2500"/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Kısa üfleme süresi içerisinde sisteme enerji vermeden büyük miktarlar işlenebilir.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Fosforun oksitlenerek ayrılması nedeniyle çeliğin gevrekliği önemli ölçüde giderilir. 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Thomas cürufu iyi bir gübredir.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0" lvl="0" indent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2500" b="1">
                <a:solidFill>
                  <a:srgbClr val="3333CC"/>
                </a:solidFill>
              </a:rPr>
              <a:t>Thomas yönteminin dezavantajları</a:t>
            </a:r>
            <a:endParaRPr sz="2500" b="1">
              <a:solidFill>
                <a:srgbClr val="3333CC"/>
              </a:solidFill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Üretilen çeliğin şekillenme kabiliyeti çok sınırlıdır.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  <a:p>
            <a:pPr marL="342900" lvl="0" indent="-3429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Char char="■"/>
            </a:pPr>
            <a:r>
              <a:rPr lang="tr-TR" sz="2500"/>
              <a:t>Bu yöntemle hurda işlenemez.</a:t>
            </a:r>
            <a:endParaRPr/>
          </a:p>
          <a:p>
            <a:pPr marL="342900" lvl="0" indent="-239712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9076" b="11002"/>
          <a:stretch/>
        </p:blipFill>
        <p:spPr>
          <a:xfrm>
            <a:off x="1403350" y="0"/>
            <a:ext cx="5380038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0"/>
          <p:cNvSpPr/>
          <p:nvPr/>
        </p:nvSpPr>
        <p:spPr>
          <a:xfrm>
            <a:off x="6516688" y="981075"/>
            <a:ext cx="431800" cy="431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0"/>
          <p:cNvSpPr/>
          <p:nvPr/>
        </p:nvSpPr>
        <p:spPr>
          <a:xfrm>
            <a:off x="468313" y="4868863"/>
            <a:ext cx="3276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 1. Bessemer – Thomas </a:t>
            </a:r>
            <a:r>
              <a:rPr lang="tr-TR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konvertörünün</a:t>
            </a:r>
            <a:r>
              <a:rPr lang="tr-T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şekli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1" descr="ጏঌঌԲ苸ㄗ芘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344613"/>
            <a:ext cx="4681538" cy="468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>
            <a:spLocks noGrp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Üflenen hava sıvıyı karıştırma vazifesi de gördüğünden, reaksiyonlar çok çabuk oluşur. 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Bessemer-Thomas usulündeki kısa üfleme süresinin nedeni budur.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3"/>
          <p:cNvSpPr txBox="1">
            <a:spLocks noGrp="1"/>
          </p:cNvSpPr>
          <p:nvPr>
            <p:ph type="body" idx="1"/>
          </p:nvPr>
        </p:nvSpPr>
        <p:spPr>
          <a:xfrm>
            <a:off x="250825" y="333375"/>
            <a:ext cx="8435975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Fırının dış cephesi çelik konstrüksiyon olarak yapılmış iç kısmı ise yüksek sıcaklıklara mukavim refrakter tuğlalarla (bazik) örülmüştür.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Hava üflenmeden önce fırın içine katı kireçtaşı ilave edilir.</a:t>
            </a:r>
            <a:endParaRPr/>
          </a:p>
          <a:p>
            <a:pPr marL="342900" lvl="0" indent="-219075" algn="just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Böylece; karbon, silis, mangan gibi fazla istenmeyen malzemeler üfleme işlemi sırasında oksitlenerek cüruf haline getirilir.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76250"/>
            <a:ext cx="3960813" cy="3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4"/>
          <p:cNvSpPr/>
          <p:nvPr/>
        </p:nvSpPr>
        <p:spPr>
          <a:xfrm>
            <a:off x="395288" y="1557338"/>
            <a:ext cx="360362" cy="1150937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4"/>
          <p:cNvSpPr/>
          <p:nvPr/>
        </p:nvSpPr>
        <p:spPr>
          <a:xfrm>
            <a:off x="827088" y="4652963"/>
            <a:ext cx="72009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Fe-P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+ </a:t>
            </a:r>
            <a:r>
              <a:rPr lang="tr-TR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r>
              <a:rPr lang="tr-TR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tr-TR" sz="1800" b="1" baseline="-25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tr-TR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+ </a:t>
            </a:r>
            <a:r>
              <a:rPr lang="tr-T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tr-TR" sz="1800" b="1">
                <a:solidFill>
                  <a:srgbClr val="264D73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tr-T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</a:t>
            </a:r>
            <a:r>
              <a:rPr lang="tr-TR" sz="1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tr-TR" sz="1800" b="1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tr-TR" sz="1800" b="1" baseline="-250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tr-TR" sz="1800" b="1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(PO</a:t>
            </a:r>
            <a:r>
              <a:rPr lang="tr-TR" sz="1800" b="1" baseline="-250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tr-TR" sz="1800" b="1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tr-TR" sz="1800" b="1" baseline="-250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tr-TR" sz="1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9966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4"/>
          <p:cNvSpPr/>
          <p:nvPr/>
        </p:nvSpPr>
        <p:spPr>
          <a:xfrm>
            <a:off x="827088" y="5229225"/>
            <a:ext cx="6408737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Fe-S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tr-TR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r>
              <a:rPr lang="tr-TR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O2 </a:t>
            </a:r>
            <a:r>
              <a:rPr lang="tr-TR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tr-T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tr-TR" sz="1800" b="1">
                <a:solidFill>
                  <a:srgbClr val="264D73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tr-T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tr-TR" sz="1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tr-TR" sz="1800" b="1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tr-TR" sz="1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9966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966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Fe-Si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tr-TR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r>
              <a:rPr lang="tr-TR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O2 </a:t>
            </a:r>
            <a:r>
              <a:rPr lang="tr-TR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tr-T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tr-TR" sz="1800" b="1">
                <a:solidFill>
                  <a:srgbClr val="264D73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tr-T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tr-TR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lang="tr-T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tr-T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tr-TR" sz="1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tr-TR" sz="1800" b="1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CaSiO</a:t>
            </a:r>
            <a:r>
              <a:rPr lang="tr-TR" sz="1800" b="1" baseline="-250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tr-TR" sz="1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9966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5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Üfleme tamamlandıktan sonra sülfür ve fosforun bir kısmı cürufa geçerken bir kısmı da yanar. </a:t>
            </a:r>
            <a:endParaRPr/>
          </a:p>
          <a:p>
            <a:pPr marL="342900" lvl="0" indent="-219075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Bu sırada % 15 oranında demirde oksitlenip cürufa geçer. </a:t>
            </a:r>
            <a:endParaRPr/>
          </a:p>
          <a:p>
            <a:pPr marL="342900" lvl="0" indent="-219075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Bu metotla elde edilen çelik istenilen kalitede olmayıp içindeki azot (N</a:t>
            </a:r>
            <a:r>
              <a:rPr lang="tr-TR" baseline="-25000"/>
              <a:t>2</a:t>
            </a:r>
            <a:r>
              <a:rPr lang="tr-TR"/>
              <a:t>) miktarı fazladır. </a:t>
            </a:r>
            <a:endParaRPr/>
          </a:p>
          <a:p>
            <a:pPr marL="342900" lvl="0" indent="-219075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50"/>
              <a:buChar char="■"/>
            </a:pPr>
            <a:r>
              <a:rPr lang="tr-TR"/>
              <a:t>Bu nedenle dünyada bu metotla çelik üretimi yavaş yavaş terk edilmektedir.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400" b="1" dirty="0">
                <a:solidFill>
                  <a:srgbClr val="CC9900"/>
                </a:solidFill>
              </a:rPr>
              <a:t>Bessemer Çelik Üretimi Metodu</a:t>
            </a:r>
            <a:br>
              <a:rPr lang="tr-TR" sz="3400" b="1" dirty="0">
                <a:solidFill>
                  <a:srgbClr val="CC9900"/>
                </a:solidFill>
              </a:rPr>
            </a:br>
            <a:endParaRPr sz="3400" b="1" dirty="0">
              <a:solidFill>
                <a:srgbClr val="CC9900"/>
              </a:solidFill>
            </a:endParaRPr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>
            <a:off x="395288" y="1125538"/>
            <a:ext cx="8424862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55"/>
              <a:buChar char="■"/>
            </a:pPr>
            <a:r>
              <a:rPr lang="tr-TR" sz="2700" dirty="0"/>
              <a:t>Bu metot hemen hemen aynı senelerde İngiliz Henry Bessemer ve Amerikalı William </a:t>
            </a:r>
            <a:r>
              <a:rPr lang="tr-TR" sz="2700" dirty="0" err="1"/>
              <a:t>Kelly</a:t>
            </a:r>
            <a:r>
              <a:rPr lang="tr-TR" sz="2700" dirty="0"/>
              <a:t> tarafından bulunmuştur. </a:t>
            </a:r>
            <a:endParaRPr dirty="0"/>
          </a:p>
          <a:p>
            <a:pPr marL="342900" lvl="0" indent="-231457" algn="just" rtl="0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SzPts val="1755"/>
              <a:buNone/>
            </a:pPr>
            <a:endParaRPr sz="2700" dirty="0"/>
          </a:p>
          <a:p>
            <a:pPr marL="342900" lvl="0" indent="-342900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1755"/>
              <a:buChar char="■"/>
            </a:pPr>
            <a:r>
              <a:rPr lang="tr-TR" sz="2700" dirty="0"/>
              <a:t>Henry Bessemer 1850-1855 yılları arasında sıvı pik demire hava üfleyerek çelik elde etmeye çalışmış ve 185</a:t>
            </a:r>
            <a:r>
              <a:rPr lang="tr-TR" sz="2800" dirty="0"/>
              <a:t>5 de armut şeklinde bir </a:t>
            </a:r>
            <a:r>
              <a:rPr lang="tr-TR" sz="2800" dirty="0" err="1"/>
              <a:t>konvertör</a:t>
            </a:r>
            <a:r>
              <a:rPr lang="tr-TR" sz="2800" dirty="0"/>
              <a:t> kurarak alttan hava üflemek suretiyle çelik üretim patentini almıştır. </a:t>
            </a:r>
            <a:r>
              <a:rPr lang="tr-TR" sz="2700" dirty="0"/>
              <a:t> </a:t>
            </a:r>
            <a:endParaRPr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507413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85"/>
              <a:buChar char="■"/>
            </a:pPr>
            <a:r>
              <a:rPr lang="tr-TR" sz="2900" dirty="0"/>
              <a:t>Amerikalı William </a:t>
            </a:r>
            <a:r>
              <a:rPr lang="tr-TR" sz="2900" dirty="0" err="1"/>
              <a:t>Kelly</a:t>
            </a:r>
            <a:r>
              <a:rPr lang="tr-TR" sz="2900" dirty="0"/>
              <a:t> de uzun çalışmaları sonucunda 1856 senesinde </a:t>
            </a:r>
            <a:r>
              <a:rPr lang="tr-TR" sz="2900" dirty="0" err="1"/>
              <a:t>Bessemer’in</a:t>
            </a:r>
            <a:r>
              <a:rPr lang="tr-TR" sz="2900" dirty="0"/>
              <a:t> patentine benzer bir patent almıştır. </a:t>
            </a:r>
            <a:endParaRPr dirty="0"/>
          </a:p>
          <a:p>
            <a:pPr marL="342900" lvl="0" indent="-223202" algn="just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ts val="1885"/>
              <a:buNone/>
            </a:pPr>
            <a:endParaRPr sz="2900" dirty="0"/>
          </a:p>
          <a:p>
            <a:pPr marL="342900" lvl="0" indent="-342900" algn="just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ts val="1885"/>
              <a:buChar char="■"/>
            </a:pPr>
            <a:r>
              <a:rPr lang="tr-TR" sz="2900" dirty="0"/>
              <a:t>Bu metot en büyük keşiflerden biri olarak kabul edilmektedir. </a:t>
            </a:r>
            <a:endParaRPr dirty="0"/>
          </a:p>
          <a:p>
            <a:pPr marL="342900" lvl="0" indent="-223202" algn="just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ts val="1885"/>
              <a:buNone/>
            </a:pPr>
            <a:endParaRPr sz="2900" dirty="0"/>
          </a:p>
          <a:p>
            <a:pPr marL="342900" lvl="0" indent="-342900" algn="just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85"/>
              <a:buChar char="■"/>
            </a:pPr>
            <a:r>
              <a:rPr lang="tr-TR" sz="2900" dirty="0"/>
              <a:t>Bessemer metodu, yüksek karbonlu pik demirden düşük maliyetle düşük karbonlu demir alaşımları üretimini sağlayan ilk metottur.</a:t>
            </a:r>
            <a:r>
              <a:rPr lang="tr-TR" sz="32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080"/>
              <a:buChar char="■"/>
            </a:pPr>
            <a:r>
              <a:rPr lang="tr-TR" sz="3200" dirty="0"/>
              <a:t>Bu metodun geliştirilmesinden sonra dünya çelik üretiminde önemli bir artış olmuştur. </a:t>
            </a:r>
            <a:endParaRPr dirty="0"/>
          </a:p>
          <a:p>
            <a:pPr marL="342900" lvl="0" indent="-210820" algn="just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dirty="0"/>
          </a:p>
          <a:p>
            <a:pPr marL="342900" lvl="0" indent="-342900" algn="just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080"/>
              <a:buChar char="■"/>
            </a:pPr>
            <a:r>
              <a:rPr lang="tr-TR" sz="3200" dirty="0"/>
              <a:t>Keşfi sanayi ve medeniyette bir dönüm noktası olmuş ve gerçek çelik devri Bessemer metodunun keşfi ile başlamıştır.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4" descr="h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143000"/>
            <a:ext cx="3660775" cy="531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4" descr="fig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038600"/>
            <a:ext cx="4267200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 descr="fig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457200"/>
            <a:ext cx="4724400" cy="37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/>
          <p:nvPr/>
        </p:nvSpPr>
        <p:spPr>
          <a:xfrm>
            <a:off x="457200" y="533400"/>
            <a:ext cx="3962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30" b="1" i="0" u="none" strike="noStrike" cap="none" dirty="0" err="1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Sir</a:t>
            </a:r>
            <a:r>
              <a:rPr lang="tr-TR" sz="1530" b="1" i="0" u="none" strike="noStrike" cap="none" dirty="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Henry Bessemer  1813 - 1898</a:t>
            </a:r>
            <a:br>
              <a:rPr lang="tr-TR" sz="1530" b="1" i="0" u="none" strike="noStrike" cap="none" dirty="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530" b="1" i="0" u="none" strike="noStrike" cap="none" dirty="0">
              <a:solidFill>
                <a:srgbClr val="00FF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260350"/>
            <a:ext cx="4308475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/>
              <a:t>Bessemer </a:t>
            </a:r>
            <a:r>
              <a:rPr lang="tr-TR" sz="2600" dirty="0" err="1"/>
              <a:t>konvertörü</a:t>
            </a:r>
            <a:r>
              <a:rPr lang="tr-TR" sz="2600" dirty="0"/>
              <a:t>, üstü kesik koni biçiminde silindirik bir kaptır.</a:t>
            </a:r>
            <a:endParaRPr dirty="0"/>
          </a:p>
          <a:p>
            <a:pPr marL="342900" lvl="0" indent="-235584" algn="just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dirty="0"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 err="1"/>
              <a:t>Konvertörün</a:t>
            </a:r>
            <a:r>
              <a:rPr lang="tr-TR" sz="2600" dirty="0"/>
              <a:t> tabanında metal banyosuna basınçlı hava üflemek için delikler (tüyerler) vardır, tabanın altında ise hava kutusu bulunur. </a:t>
            </a:r>
            <a:endParaRPr dirty="0"/>
          </a:p>
          <a:p>
            <a:pPr marL="342900" lvl="0" indent="-235584" algn="just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dirty="0"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 err="1"/>
              <a:t>Konvertör</a:t>
            </a:r>
            <a:r>
              <a:rPr lang="tr-TR" sz="2600" dirty="0"/>
              <a:t> yatay bir eksen etrafında 180 ° kadar dönebilecek şekilde 2 yatak üzerine oturtulmuştur. </a:t>
            </a:r>
            <a:endParaRPr dirty="0"/>
          </a:p>
          <a:p>
            <a:pPr marL="342900" lvl="0" indent="-235584" algn="just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dirty="0"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SzPts val="1690"/>
              <a:buChar char="■"/>
            </a:pPr>
            <a:r>
              <a:rPr lang="tr-TR" sz="2600" dirty="0"/>
              <a:t>Bu yataklardan birine bağlanmış otomatik vana vasıtasıyla basınçlı havanın fırına verilmesi sağlanır.</a:t>
            </a:r>
            <a:endParaRPr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0"/>
            <a:ext cx="8893175" cy="57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7"/>
          <p:cNvSpPr txBox="1"/>
          <p:nvPr/>
        </p:nvSpPr>
        <p:spPr>
          <a:xfrm>
            <a:off x="5364163" y="4149725"/>
            <a:ext cx="1512887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Tüyerler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ar Çizgili">
  <a:themeElements>
    <a:clrScheme name="Kenar Çizgil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1019</Words>
  <Application>Microsoft Office PowerPoint</Application>
  <PresentationFormat>Ekran Gösterisi (4:3)</PresentationFormat>
  <Paragraphs>123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7" baseType="lpstr">
      <vt:lpstr>Lobster</vt:lpstr>
      <vt:lpstr>Bree Serif</vt:lpstr>
      <vt:lpstr>Noto Sans Symbols</vt:lpstr>
      <vt:lpstr>Arial</vt:lpstr>
      <vt:lpstr>Calibri</vt:lpstr>
      <vt:lpstr>Alegreya</vt:lpstr>
      <vt:lpstr>Proxima Nova</vt:lpstr>
      <vt:lpstr>Garamond</vt:lpstr>
      <vt:lpstr>Kenar Çizgili</vt:lpstr>
      <vt:lpstr>Spearmint</vt:lpstr>
      <vt:lpstr>Bessemer Thomas  Çelik Üretim Yöntemi</vt:lpstr>
      <vt:lpstr>PowerPoint Sunusu</vt:lpstr>
      <vt:lpstr>Bessemer Çelik Üretimi Metodu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Çelik Üretim Yöntemleri</dc:title>
  <dc:creator>Yunus Emre Benkli</dc:creator>
  <cp:lastModifiedBy>yeb</cp:lastModifiedBy>
  <cp:revision>3</cp:revision>
  <dcterms:modified xsi:type="dcterms:W3CDTF">2024-05-28T08:16:44Z</dcterms:modified>
</cp:coreProperties>
</file>