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6"/>
  </p:notesMasterIdLst>
  <p:sldIdLst>
    <p:sldId id="25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</p:sldIdLst>
  <p:sldSz cx="9144000" cy="6858000" type="screen4x3"/>
  <p:notesSz cx="6858000" cy="9144000"/>
  <p:embeddedFontLst>
    <p:embeddedFont>
      <p:font typeface="Alegreya" panose="020B0604020202020204" charset="0"/>
      <p:regular r:id="rId27"/>
      <p:bold r:id="rId28"/>
      <p:italic r:id="rId29"/>
      <p:boldItalic r:id="rId30"/>
    </p:embeddedFont>
    <p:embeddedFont>
      <p:font typeface="Bree Serif" panose="020B0604020202020204" charset="-94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aramond" panose="02020404030301010803" pitchFamily="18" charset="0"/>
      <p:regular r:id="rId36"/>
      <p:bold r:id="rId37"/>
      <p:italic r:id="rId38"/>
      <p:boldItalic r:id="rId39"/>
    </p:embeddedFont>
    <p:embeddedFont>
      <p:font typeface="Lobster" panose="020B0604020202020204" charset="-94"/>
      <p:regular r:id="rId40"/>
    </p:embeddedFont>
    <p:embeddedFont>
      <p:font typeface="Proxima Nova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83c9fa78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83c9fa78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Metin ve İçerik" type="txAndObj">
  <p:cSld name="TEXT_AND_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6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4"/>
          <p:cNvCxnSpPr/>
          <p:nvPr/>
        </p:nvCxnSpPr>
        <p:spPr>
          <a:xfrm>
            <a:off x="1981200" y="3962400"/>
            <a:ext cx="651192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marL="2286000" lvl="4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marL="2743200" lvl="5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marL="3200400" lvl="6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marL="3657600" lvl="7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marL="4114800" lvl="8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marL="2286000" lvl="4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marL="2743200" lvl="5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marL="3200400" lvl="6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marL="3657600" lvl="7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marL="4114800" lvl="8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SzPts val="1680"/>
              <a:buChar char="❑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❑"/>
              <a:defRPr sz="2000"/>
            </a:lvl4pPr>
            <a:lvl5pPr marL="2286000" lvl="4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5pPr>
            <a:lvl6pPr marL="2743200" lvl="5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6pPr>
            <a:lvl7pPr marL="3200400" lvl="6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7pPr>
            <a:lvl8pPr marL="3657600" lvl="7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8pPr>
            <a:lvl9pPr marL="4114800" lvl="8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24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766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940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/>
        </p:nvSpPr>
        <p:spPr>
          <a:xfrm>
            <a:off x="2578000" y="4978400"/>
            <a:ext cx="5797500" cy="867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i="1">
                <a:solidFill>
                  <a:srgbClr val="A61C00"/>
                </a:solidFill>
                <a:latin typeface="Lobster"/>
                <a:ea typeface="Lobster"/>
                <a:cs typeface="Lobster"/>
                <a:sym typeface="Lobster"/>
              </a:rPr>
              <a:t>Demir Çelik Teknolojisi</a:t>
            </a:r>
            <a:endParaRPr sz="2400" i="1">
              <a:solidFill>
                <a:srgbClr val="A61C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3155550" y="701800"/>
            <a:ext cx="5797500" cy="5454300"/>
          </a:xfrm>
          <a:prstGeom prst="rect">
            <a:avLst/>
          </a:prstGeom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r-TR" sz="3600" dirty="0">
                <a:solidFill>
                  <a:srgbClr val="F3F3F3"/>
                </a:solidFill>
              </a:rPr>
              <a:t>Siemens-Martin Çelik Üretim Yöntemi</a:t>
            </a:r>
            <a:endParaRPr sz="3600" dirty="0">
              <a:solidFill>
                <a:srgbClr val="F3F3F3"/>
              </a:solidFill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134250" y="1727700"/>
            <a:ext cx="2868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solidFill>
                  <a:srgbClr val="FFE599"/>
                </a:solidFill>
                <a:latin typeface="Alegreya"/>
                <a:ea typeface="Alegreya"/>
                <a:cs typeface="Alegreya"/>
                <a:sym typeface="Alegreya"/>
              </a:rPr>
              <a:t>Dr. Öğr. Üyesi Yunus Emre Benkli</a:t>
            </a:r>
            <a:endParaRPr>
              <a:solidFill>
                <a:srgbClr val="FFE599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3563250" y="6096500"/>
            <a:ext cx="51447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solidFill>
                  <a:srgbClr val="D9EAD3"/>
                </a:solidFill>
                <a:latin typeface="Alegreya"/>
                <a:ea typeface="Alegreya"/>
                <a:cs typeface="Alegreya"/>
                <a:sym typeface="Alegreya"/>
              </a:rPr>
              <a:t>Atatürk Üniversitesi Metalurji ve Malzeme Mühendisliği Bölümü</a:t>
            </a:r>
            <a:endParaRPr>
              <a:solidFill>
                <a:srgbClr val="D9EAD3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632900"/>
            <a:ext cx="2273200" cy="225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5"/>
          <p:cNvSpPr txBox="1">
            <a:spLocks noGrp="1"/>
          </p:cNvSpPr>
          <p:nvPr>
            <p:ph type="body" idx="1"/>
          </p:nvPr>
        </p:nvSpPr>
        <p:spPr>
          <a:xfrm>
            <a:off x="395288" y="260350"/>
            <a:ext cx="8353425" cy="60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Fırındaki bütün çelik potaya dolduktan sonra fırından akmaya devam eden cüruf, potanın üst kısmında bulunan bir oluk vasıtasıyla cüruf potasına aktarılır. </a:t>
            </a:r>
            <a:endParaRPr/>
          </a:p>
          <a:p>
            <a:pPr marL="342900" lvl="0" indent="-235584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Çelik içerisinden cüruf ayrımı, potalardan çelik taşırılarak üste toplanan cürufun başka bir potaya aktarılması ile sağlanır.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Font typeface="Noto Sans Symbols"/>
              <a:buNone/>
            </a:pPr>
            <a:r>
              <a:rPr lang="tr-TR" sz="2600"/>
              <a:t> 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Bessemer ve Thomas yöntemlerine göre daha kaliteli çelik üretilebilir. </a:t>
            </a:r>
            <a:endParaRPr/>
          </a:p>
          <a:p>
            <a:pPr marL="342900" lvl="0" indent="-235584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Alaşımlı çelik üretmek de mümkündür. Fakat alev sıvı metalle temas ettiği için alaşım elemanlarının yanma yoluyla azalması söz konusu olur.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6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642350" cy="59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5"/>
              <a:buChar char="■"/>
            </a:pPr>
            <a:r>
              <a:rPr lang="tr-TR" sz="2500">
                <a:solidFill>
                  <a:srgbClr val="FFCC00"/>
                </a:solidFill>
              </a:rPr>
              <a:t>Bazik yöntemle üretimde</a:t>
            </a:r>
            <a:r>
              <a:rPr lang="tr-TR" sz="2500"/>
              <a:t> hammadde olarak demir cevheri, hurda çelik ve kireçtaşı kullanılır. </a:t>
            </a:r>
            <a:endParaRPr/>
          </a:p>
          <a:p>
            <a:pPr marL="342900" lvl="0" indent="-239712" algn="just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/>
          </a:p>
          <a:p>
            <a:pPr marL="342900" lvl="0" indent="-342900" algn="just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25"/>
              <a:buChar char="■"/>
            </a:pPr>
            <a:r>
              <a:rPr lang="tr-TR" sz="2500"/>
              <a:t>Cevherdeki yabancı maddeler kireçtaşıyla birleşerek bazik bir cüruf oluşturur. </a:t>
            </a:r>
            <a:endParaRPr/>
          </a:p>
          <a:p>
            <a:pPr marL="342900" lvl="0" indent="-239712" algn="just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/>
          </a:p>
          <a:p>
            <a:pPr marL="342900" lvl="0" indent="-342900" algn="just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25"/>
              <a:buChar char="■"/>
            </a:pPr>
            <a:r>
              <a:rPr lang="tr-TR" sz="2500">
                <a:solidFill>
                  <a:srgbClr val="3333CC"/>
                </a:solidFill>
              </a:rPr>
              <a:t>Asidik yöntem daha az kullanılır</a:t>
            </a:r>
            <a:r>
              <a:rPr lang="tr-TR" sz="2500"/>
              <a:t> ve silisli refrakterlerden ötürü asidik bir cüruf meydana gelir. </a:t>
            </a:r>
            <a:endParaRPr/>
          </a:p>
          <a:p>
            <a:pPr marL="342900" lvl="0" indent="-239712" algn="just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/>
          </a:p>
          <a:p>
            <a:pPr marL="342900" lvl="0" indent="-3429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250 ton kapasiteli tipik bir Siemens-Martin fırınını; 15 m boyunda, 6 m genişliğinde ve 1 metre derinliğindedir. </a:t>
            </a:r>
            <a:endParaRPr/>
          </a:p>
          <a:p>
            <a:pPr marL="342900" lvl="0" indent="-235584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Her devre 8-10 saat sürer.</a:t>
            </a: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77" descr="0133514_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692150"/>
            <a:ext cx="7056438" cy="49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78" descr="220px-Allegheny_Ludlum_steel_furn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3" y="476250"/>
            <a:ext cx="6769100" cy="523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9"/>
          <p:cNvSpPr txBox="1">
            <a:spLocks noGrp="1"/>
          </p:cNvSpPr>
          <p:nvPr>
            <p:ph type="body" idx="1"/>
          </p:nvPr>
        </p:nvSpPr>
        <p:spPr>
          <a:xfrm>
            <a:off x="323850" y="260350"/>
            <a:ext cx="8640763" cy="619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820"/>
              <a:buChar char="■"/>
            </a:pPr>
            <a:r>
              <a:rPr lang="tr-TR" sz="2800" b="1">
                <a:solidFill>
                  <a:srgbClr val="3333CC"/>
                </a:solidFill>
              </a:rPr>
              <a:t>Fırın içerisindeki refrakter tuğlalar</a:t>
            </a:r>
            <a:endParaRPr/>
          </a:p>
          <a:p>
            <a:pPr marL="342900" lvl="0" indent="-227330" algn="just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1">
              <a:solidFill>
                <a:srgbClr val="3333CC"/>
              </a:solidFill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lang="tr-TR" sz="2800"/>
              <a:t>1- </a:t>
            </a:r>
            <a:r>
              <a:rPr lang="tr-TR" sz="2800">
                <a:solidFill>
                  <a:srgbClr val="FFCC00"/>
                </a:solidFill>
              </a:rPr>
              <a:t>Bazik refrakterler</a:t>
            </a:r>
            <a:r>
              <a:rPr lang="tr-TR" sz="2800"/>
              <a:t>; genellikle dolomitten [CaMg(CO</a:t>
            </a:r>
            <a:r>
              <a:rPr lang="tr-TR" sz="2800" baseline="-25000"/>
              <a:t>3</a:t>
            </a:r>
            <a:r>
              <a:rPr lang="tr-TR" sz="2800"/>
              <a:t>)</a:t>
            </a:r>
            <a:r>
              <a:rPr lang="tr-TR" sz="2800" baseline="-25000"/>
              <a:t>2</a:t>
            </a:r>
            <a:r>
              <a:rPr lang="tr-TR" sz="2800"/>
              <a:t>] yapılır.</a:t>
            </a:r>
            <a:endParaRPr/>
          </a:p>
          <a:p>
            <a:pPr marL="342900" lvl="0" indent="-227330" algn="just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lang="tr-TR" sz="2800"/>
              <a:t>2- </a:t>
            </a:r>
            <a:r>
              <a:rPr lang="tr-TR" sz="2800">
                <a:solidFill>
                  <a:srgbClr val="FFCC00"/>
                </a:solidFill>
              </a:rPr>
              <a:t>Asidik refrakterler</a:t>
            </a:r>
            <a:r>
              <a:rPr lang="tr-TR" sz="2800"/>
              <a:t>; SiO</a:t>
            </a:r>
            <a:r>
              <a:rPr lang="tr-TR" sz="2800" baseline="-25000"/>
              <a:t>2</a:t>
            </a:r>
            <a:r>
              <a:rPr lang="tr-TR" sz="2800"/>
              <a:t>’den hazırlanır.</a:t>
            </a:r>
            <a:endParaRPr/>
          </a:p>
          <a:p>
            <a:pPr marL="342900" lvl="0" indent="-227330" algn="just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SzPts val="1820"/>
              <a:buChar char="■"/>
            </a:pPr>
            <a:r>
              <a:rPr lang="tr-TR" sz="2800"/>
              <a:t>Demir içerisinde fazla fosfor varsa, çeliği temizlemek için fosforun yakılması gerekir. </a:t>
            </a:r>
            <a:endParaRPr/>
          </a:p>
          <a:p>
            <a:pPr marL="342900" lvl="0" indent="-227330" algn="just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SzPts val="1820"/>
              <a:buChar char="■"/>
            </a:pPr>
            <a:r>
              <a:rPr lang="tr-TR" sz="2800"/>
              <a:t>Bu asidik fosforu nötralize etmek için bazik refrakter kullanmak gerekir. Bu yeterli değildir.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0"/>
          <p:cNvSpPr txBox="1">
            <a:spLocks noGrp="1"/>
          </p:cNvSpPr>
          <p:nvPr>
            <p:ph type="body" idx="1"/>
          </p:nvPr>
        </p:nvSpPr>
        <p:spPr>
          <a:xfrm>
            <a:off x="179388" y="260350"/>
            <a:ext cx="8640762" cy="60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Dolayısı ile S.M. fırınlarında içinde fosfor ve sülfürü düşük olan pik kullanılır. </a:t>
            </a:r>
            <a:endParaRPr/>
          </a:p>
          <a:p>
            <a:pPr marL="342900" lvl="0" indent="-219075" algn="just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Yani pik demir içinde fosfor ve sülfür fazla ise bazik karakterli refrakterler kullanılmalıdır. </a:t>
            </a:r>
            <a:endParaRPr/>
          </a:p>
          <a:p>
            <a:pPr marL="342900" lvl="0" indent="-219075" algn="just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Bunların yanında karbon, Silis ve Manganda yanarak oksitlenir. </a:t>
            </a:r>
            <a:endParaRPr/>
          </a:p>
          <a:p>
            <a:pPr marL="342900" lvl="0" indent="-219075" algn="just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Siemens-Martin ocaklarına % 100 ‘e kadar hurda şarj edilebilir.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1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642350" cy="6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lang="tr-TR" sz="2800" b="1" u="sng">
                <a:solidFill>
                  <a:srgbClr val="3333CC"/>
                </a:solidFill>
              </a:rPr>
              <a:t>Fırın içine yüklenen maddeler</a:t>
            </a:r>
            <a:endParaRPr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</a:pPr>
            <a:endParaRPr sz="2800" b="1"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lang="tr-TR" sz="2800"/>
              <a:t>1- Hurda çelik  </a:t>
            </a:r>
            <a:endParaRPr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lang="tr-TR" sz="2800"/>
              <a:t>2- Ergimiş pik demir</a:t>
            </a:r>
            <a:endParaRPr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lang="tr-TR" sz="2800"/>
              <a:t>3- Katı pik demir</a:t>
            </a:r>
            <a:endParaRPr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lang="tr-TR" sz="2800"/>
              <a:t>4- Cüruf yapıcı (kireç taşı)</a:t>
            </a:r>
            <a:endParaRPr sz="2800"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lang="tr-TR" sz="2800">
                <a:solidFill>
                  <a:srgbClr val="FFFF00"/>
                </a:solidFill>
                <a:highlight>
                  <a:srgbClr val="FF00FF"/>
                </a:highlight>
              </a:rPr>
              <a:t>5 tip şarj vardır:</a:t>
            </a:r>
            <a:endParaRPr>
              <a:solidFill>
                <a:srgbClr val="FFFF00"/>
              </a:solidFill>
              <a:highlight>
                <a:srgbClr val="FF00FF"/>
              </a:highlight>
            </a:endParaRPr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AutoNum type="alphaLcParenR"/>
            </a:pPr>
            <a:r>
              <a:rPr lang="tr-TR" sz="2800"/>
              <a:t>Tamamen sıvı pik demir,</a:t>
            </a:r>
            <a:endParaRPr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AutoNum type="alphaLcParenR"/>
            </a:pPr>
            <a:r>
              <a:rPr lang="tr-TR" sz="2800"/>
              <a:t>Sıvı pik demir ve sıvı çelik,</a:t>
            </a:r>
            <a:endParaRPr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AutoNum type="alphaLcParenR"/>
            </a:pPr>
            <a:r>
              <a:rPr lang="tr-TR" sz="2800"/>
              <a:t>Hurda çelik ve sıvı pik demir (bir miktar katı pik demir ile),</a:t>
            </a:r>
            <a:endParaRPr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AutoNum type="alphaLcParenR"/>
            </a:pPr>
            <a:r>
              <a:rPr lang="tr-TR" sz="2800"/>
              <a:t>Hurda çelik ve katı pik demir,</a:t>
            </a:r>
            <a:endParaRPr/>
          </a:p>
          <a:p>
            <a:pPr marL="571500" lvl="0" indent="-5715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AutoNum type="alphaLcParenR"/>
            </a:pPr>
            <a:r>
              <a:rPr lang="tr-TR" sz="2800"/>
              <a:t>Hurda çelik.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260350"/>
            <a:ext cx="8964612" cy="552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88913"/>
            <a:ext cx="9144000" cy="5332412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83"/>
          <p:cNvSpPr/>
          <p:nvPr/>
        </p:nvSpPr>
        <p:spPr>
          <a:xfrm>
            <a:off x="2051050" y="5661025"/>
            <a:ext cx="45021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Siemens-Martin Ocaklarında Çelik Üretimi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4"/>
          <p:cNvSpPr txBox="1">
            <a:spLocks noGrp="1"/>
          </p:cNvSpPr>
          <p:nvPr>
            <p:ph type="body" idx="1"/>
          </p:nvPr>
        </p:nvSpPr>
        <p:spPr>
          <a:xfrm>
            <a:off x="323850" y="188913"/>
            <a:ext cx="8642350" cy="619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5"/>
              <a:buFont typeface="Noto Sans Symbols"/>
              <a:buNone/>
            </a:pPr>
            <a:r>
              <a:rPr lang="tr-TR" sz="2500" b="1">
                <a:solidFill>
                  <a:srgbClr val="3333CC"/>
                </a:solidFill>
              </a:rPr>
              <a:t>Kimyasal olaylar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None/>
            </a:pPr>
            <a:endParaRPr sz="2500" b="1">
              <a:solidFill>
                <a:srgbClr val="3333CC"/>
              </a:solidFill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Char char="■"/>
            </a:pPr>
            <a:r>
              <a:rPr lang="tr-TR" sz="2500" b="1"/>
              <a:t>Reaksiyonların gerçekleşmesi için oksijenin bulunabileceği kaynaklar:</a:t>
            </a:r>
            <a:endParaRPr/>
          </a:p>
          <a:p>
            <a:pPr marL="342900" lvl="0" indent="-239712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 b="1"/>
          </a:p>
          <a:p>
            <a:pPr marL="742950" lvl="1" indent="-28575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260"/>
              <a:buChar char="❑"/>
            </a:pPr>
            <a:r>
              <a:rPr lang="tr-TR" sz="2100"/>
              <a:t>Şarjın ısıtılması sırasında meydana gelen tufal, hurdaların üzerindeki pas,</a:t>
            </a:r>
            <a:endParaRPr/>
          </a:p>
          <a:p>
            <a:pPr marL="742950" lvl="1" indent="-28575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260"/>
              <a:buChar char="❑"/>
            </a:pPr>
            <a:r>
              <a:rPr lang="tr-TR" sz="2100"/>
              <a:t>Kireçtaşının parçalanması ile oluşan CO</a:t>
            </a:r>
            <a:r>
              <a:rPr lang="tr-TR" sz="2100" baseline="-25000"/>
              <a:t>2</a:t>
            </a:r>
            <a:r>
              <a:rPr lang="tr-TR" sz="2100"/>
              <a:t>, </a:t>
            </a:r>
            <a:endParaRPr/>
          </a:p>
          <a:p>
            <a:pPr marL="742950" lvl="1" indent="-28575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260"/>
              <a:buChar char="❑"/>
            </a:pPr>
            <a:r>
              <a:rPr lang="tr-TR" sz="2100"/>
              <a:t>Fırına verilen havanın oksijeni</a:t>
            </a:r>
            <a:endParaRPr/>
          </a:p>
          <a:p>
            <a:pPr marL="742950" lvl="1" indent="-28575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260"/>
              <a:buChar char="❑"/>
            </a:pPr>
            <a:r>
              <a:rPr lang="tr-TR" sz="2100"/>
              <a:t>Cüruftaki oksitleyici oksitler (FeO, MnO)</a:t>
            </a:r>
            <a:endParaRPr/>
          </a:p>
          <a:p>
            <a:pPr marL="742950" lvl="1" indent="-28575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260"/>
              <a:buChar char="❑"/>
            </a:pPr>
            <a:r>
              <a:rPr lang="tr-TR" sz="2100"/>
              <a:t>Demir cevherleri, sinter, pelet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None/>
            </a:pPr>
            <a:endParaRPr sz="2500"/>
          </a:p>
          <a:p>
            <a:pPr marL="342900" lvl="0" indent="-3429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Char char="■"/>
            </a:pPr>
            <a:r>
              <a:rPr lang="tr-TR" sz="2500"/>
              <a:t>Üfleme periyodunda tekrardan karbon monoksit gazı teşekkül eder.</a:t>
            </a:r>
            <a:endParaRPr sz="2500"/>
          </a:p>
          <a:p>
            <a:pPr marL="0" lvl="0" indent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2500"/>
              <a:t>                       FeO + C → Fe + CO</a:t>
            </a:r>
            <a:endParaRPr/>
          </a:p>
          <a:p>
            <a:pPr marL="342900" lvl="0" indent="-239712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7"/>
          <p:cNvSpPr txBox="1">
            <a:spLocks noGrp="1"/>
          </p:cNvSpPr>
          <p:nvPr>
            <p:ph type="title"/>
          </p:nvPr>
        </p:nvSpPr>
        <p:spPr>
          <a:xfrm>
            <a:off x="250825" y="277813"/>
            <a:ext cx="87137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 u="sng">
                <a:solidFill>
                  <a:srgbClr val="FF0000"/>
                </a:solidFill>
              </a:rPr>
              <a:t>Siemens – Martin Çelik Üretim Metodu</a:t>
            </a:r>
            <a:br>
              <a:rPr lang="tr-TR" sz="4000" b="1">
                <a:solidFill>
                  <a:srgbClr val="FF0000"/>
                </a:solidFill>
              </a:rPr>
            </a:br>
            <a:endParaRPr sz="4000" b="1">
              <a:solidFill>
                <a:srgbClr val="FF0000"/>
              </a:solidFill>
            </a:endParaRPr>
          </a:p>
        </p:txBody>
      </p:sp>
      <p:sp>
        <p:nvSpPr>
          <p:cNvPr id="398" name="Google Shape;398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9075" algn="just" rtl="0">
              <a:spcBef>
                <a:spcPts val="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219075" algn="l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</p:txBody>
      </p:sp>
      <p:sp>
        <p:nvSpPr>
          <p:cNvPr id="399" name="Google Shape;399;p67"/>
          <p:cNvSpPr/>
          <p:nvPr/>
        </p:nvSpPr>
        <p:spPr>
          <a:xfrm>
            <a:off x="468313" y="1052513"/>
            <a:ext cx="8389937" cy="5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651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tr-TR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Bessemer metodunun keşfinden hemen sonra William Siemens fırın sıcaklığını arttıran </a:t>
            </a:r>
            <a:r>
              <a:rPr lang="tr-TR" sz="2800" b="1" i="1" u="sng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rejeneratif sistemi</a:t>
            </a:r>
            <a:r>
              <a:rPr lang="tr-T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bulmuş ve 1860-1870 yılları arasında bu sistemi çelik fırınlarına uygulamıştır. 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800"/>
              <a:buFont typeface="Arial"/>
              <a:buChar char="•"/>
            </a:pPr>
            <a:r>
              <a:rPr lang="tr-TR" sz="2800" b="1" i="1" u="sng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Rejeneratif sistemde,</a:t>
            </a:r>
            <a:r>
              <a:rPr lang="tr-T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gaz yakıt ve hava fırında birleşip yanmadan önce içi refrakter tuğlalarla örülü kamaralarda ısınmakta ve fırında yanan gazlar bacaya gitmeden önce fırının diğer tarafındaki kamaralardan geçerek bunları ısıtmaktadır. 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7"/>
          <p:cNvSpPr/>
          <p:nvPr/>
        </p:nvSpPr>
        <p:spPr>
          <a:xfrm>
            <a:off x="0" y="0"/>
            <a:ext cx="1397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9500" rIns="38075" bIns="9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01" name="Google Shape;401;p67"/>
          <p:cNvSpPr/>
          <p:nvPr/>
        </p:nvSpPr>
        <p:spPr>
          <a:xfrm>
            <a:off x="0" y="0"/>
            <a:ext cx="1397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9500" rIns="38075" bIns="9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5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885"/>
              <a:buChar char="■"/>
            </a:pPr>
            <a:r>
              <a:rPr lang="tr-TR" sz="2900"/>
              <a:t>Korbonmonoksit gazı sıvı içerisinde yükselerek banyoda kaynamaya sebep olur. </a:t>
            </a:r>
            <a:endParaRPr/>
          </a:p>
          <a:p>
            <a:pPr marL="342900" lvl="0" indent="-223202" algn="just" rtl="0">
              <a:spcBef>
                <a:spcPts val="580"/>
              </a:spcBef>
              <a:spcAft>
                <a:spcPts val="0"/>
              </a:spcAft>
              <a:buSzPts val="1885"/>
              <a:buNone/>
            </a:pPr>
            <a:endParaRPr sz="2900"/>
          </a:p>
          <a:p>
            <a:pPr marL="342900" lvl="0" indent="-342900" algn="just" rtl="0">
              <a:spcBef>
                <a:spcPts val="580"/>
              </a:spcBef>
              <a:spcAft>
                <a:spcPts val="0"/>
              </a:spcAft>
              <a:buSzPts val="1885"/>
              <a:buChar char="■"/>
            </a:pPr>
            <a:r>
              <a:rPr lang="tr-TR" sz="2900"/>
              <a:t>Bu sırada çözünmüş gazlar da yerlerinden sökülürler. </a:t>
            </a:r>
            <a:endParaRPr/>
          </a:p>
          <a:p>
            <a:pPr marL="342900" lvl="0" indent="-223202" algn="just" rtl="0">
              <a:spcBef>
                <a:spcPts val="580"/>
              </a:spcBef>
              <a:spcAft>
                <a:spcPts val="0"/>
              </a:spcAft>
              <a:buSzPts val="1885"/>
              <a:buNone/>
            </a:pPr>
            <a:endParaRPr sz="2900"/>
          </a:p>
          <a:p>
            <a:pPr marL="342900" lvl="0" indent="-342900" algn="just" rtl="0">
              <a:spcBef>
                <a:spcPts val="580"/>
              </a:spcBef>
              <a:spcAft>
                <a:spcPts val="0"/>
              </a:spcAft>
              <a:buSzPts val="1885"/>
              <a:buChar char="■"/>
            </a:pPr>
            <a:r>
              <a:rPr lang="tr-TR" sz="2900"/>
              <a:t>Hareket halindeki hava, cüruf tabakası ve çelik banyosunun temas ettiği yüzeyde oluşan reaksiyonları hızlandırır. </a:t>
            </a:r>
            <a:endParaRPr/>
          </a:p>
          <a:p>
            <a:pPr marL="342900" lvl="0" indent="-223202" algn="just" rtl="0">
              <a:spcBef>
                <a:spcPts val="580"/>
              </a:spcBef>
              <a:spcAft>
                <a:spcPts val="0"/>
              </a:spcAft>
              <a:buSzPts val="1885"/>
              <a:buNone/>
            </a:pPr>
            <a:endParaRPr sz="290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SzPts val="1820"/>
              <a:buChar char="■"/>
            </a:pPr>
            <a:r>
              <a:rPr lang="tr-TR" sz="2800"/>
              <a:t>Karbon miktarı yavaş yavaş azalır.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6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642350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Fosfor başlangıçtan itibaren sistemden alınır ve çelik içerisinde, Thomas çeliklerine göre daha düşük değerlere indirilir. </a:t>
            </a:r>
            <a:endParaRPr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Bu işlemler sırasında banyoda halen karbon mevcuttur. </a:t>
            </a:r>
            <a:endParaRPr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İstenilen karbon miktarına varıldığında alev kısılır ve banyoda mevcut olan demir oksitin uzaklaştırıldığı temizleme periyodu başlar. </a:t>
            </a:r>
            <a:endParaRPr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Alev artık yeni demir oksit üretmemelidir.</a:t>
            </a:r>
            <a:endParaRPr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Kükürdün uzaklaştırılması zor olduğundan, fırın şarjı ve yakıt içerisinde kükürt olmaması gerekir.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7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713788" cy="597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Bir şarjın işlenme süresi 8-10 saat arasındadır. </a:t>
            </a:r>
            <a:endParaRPr sz="2600"/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Bu süre içerisinde sıvı dikkatle izlenir. </a:t>
            </a:r>
            <a:endParaRPr sz="2600"/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Alaşımlı çeliklerin ergitilmesi de mümkündür. </a:t>
            </a:r>
            <a:endParaRPr sz="2600"/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Reaksiyonları hızlandırmak ve ilave edilen hurdaların çabuk ergimesini sağlamak için ayrıca günümüzdeki bazı modern fırınlarda oksijen ilavesi ile çalışılır. </a:t>
            </a:r>
            <a:endParaRPr sz="2600"/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Eğer ocağın üzerinde O</a:t>
            </a:r>
            <a:r>
              <a:rPr lang="tr-TR" sz="2600" baseline="-25000"/>
              <a:t>2</a:t>
            </a:r>
            <a:r>
              <a:rPr lang="tr-TR" sz="2600"/>
              <a:t> gazı göndermek için bir sistem varsa fırın içerisine en son olarak yanmayı hızlandırmak için oksijen gazı gönderilir. </a:t>
            </a:r>
            <a:endParaRPr sz="2600"/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90"/>
              <a:buChar char="■"/>
            </a:pPr>
            <a:r>
              <a:rPr lang="tr-TR" sz="2600"/>
              <a:t>Ancak meydana gelen yüksek sıcaklıklar fırın tuğlalarının daha kuvvetli aşınmasına sebep olur.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8"/>
          <p:cNvSpPr txBox="1">
            <a:spLocks noGrp="1"/>
          </p:cNvSpPr>
          <p:nvPr>
            <p:ph type="body" idx="1"/>
          </p:nvPr>
        </p:nvSpPr>
        <p:spPr>
          <a:xfrm>
            <a:off x="468313" y="260350"/>
            <a:ext cx="8435975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65"/>
              <a:buFont typeface="Noto Sans Symbols"/>
              <a:buNone/>
            </a:pPr>
            <a:r>
              <a:rPr lang="tr-TR" sz="2100" b="1">
                <a:solidFill>
                  <a:srgbClr val="3333CC"/>
                </a:solidFill>
              </a:rPr>
              <a:t>Yöntemin avantajları</a:t>
            </a:r>
            <a:endParaRPr/>
          </a:p>
          <a:p>
            <a:pPr marL="342900" lvl="0" indent="-256222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None/>
            </a:pPr>
            <a:endParaRPr sz="2100">
              <a:solidFill>
                <a:srgbClr val="3333CC"/>
              </a:solidFill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Char char="■"/>
            </a:pPr>
            <a:r>
              <a:rPr lang="tr-TR" sz="2100"/>
              <a:t>Çeşitli ergime usullerinin uygulanması mümkündür,</a:t>
            </a:r>
            <a:endParaRPr/>
          </a:p>
          <a:p>
            <a:pPr marL="342900" lvl="0" indent="-256222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None/>
            </a:pPr>
            <a:endParaRPr sz="2100"/>
          </a:p>
          <a:p>
            <a:pPr marL="342900" lvl="0" indent="-34290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Char char="■"/>
            </a:pPr>
            <a:r>
              <a:rPr lang="tr-TR" sz="2100"/>
              <a:t>Şarj edilen ham demir herhangi bir bileşimde olabilir,</a:t>
            </a:r>
            <a:endParaRPr/>
          </a:p>
          <a:p>
            <a:pPr marL="342900" lvl="0" indent="-256222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None/>
            </a:pPr>
            <a:endParaRPr sz="2100"/>
          </a:p>
          <a:p>
            <a:pPr marL="342900" lvl="0" indent="-34290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Char char="■"/>
            </a:pPr>
            <a:r>
              <a:rPr lang="tr-TR" sz="2100"/>
              <a:t>Büyük miktarlarda hurda şarj edilmesi imkân dâhilindedir,</a:t>
            </a:r>
            <a:endParaRPr/>
          </a:p>
          <a:p>
            <a:pPr marL="342900" lvl="0" indent="-256222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None/>
            </a:pPr>
            <a:endParaRPr sz="2100"/>
          </a:p>
          <a:p>
            <a:pPr marL="342900" lvl="0" indent="-34290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Char char="■"/>
            </a:pPr>
            <a:r>
              <a:rPr lang="tr-TR" sz="2100"/>
              <a:t>Çelik içerisinde daha az fosfor ve azot kalır.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Font typeface="Noto Sans Symbols"/>
              <a:buNone/>
            </a:pPr>
            <a:endParaRPr sz="2100"/>
          </a:p>
          <a:p>
            <a:pPr marL="342900" lvl="0" indent="-34290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Font typeface="Noto Sans Symbols"/>
              <a:buNone/>
            </a:pPr>
            <a:r>
              <a:rPr lang="tr-TR" sz="2100" b="1">
                <a:solidFill>
                  <a:srgbClr val="3333CC"/>
                </a:solidFill>
              </a:rPr>
              <a:t>Yöntemin dezavantajları</a:t>
            </a:r>
            <a:endParaRPr/>
          </a:p>
          <a:p>
            <a:pPr marL="342900" lvl="0" indent="-256222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None/>
            </a:pPr>
            <a:endParaRPr sz="2100"/>
          </a:p>
          <a:p>
            <a:pPr marL="342900" lvl="0" indent="-34290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Char char="■"/>
            </a:pPr>
            <a:r>
              <a:rPr lang="tr-TR" sz="2100"/>
              <a:t>Düşük miktarlarda ürün alınır,</a:t>
            </a:r>
            <a:endParaRPr/>
          </a:p>
          <a:p>
            <a:pPr marL="342900" lvl="0" indent="-256222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None/>
            </a:pPr>
            <a:endParaRPr sz="2100"/>
          </a:p>
          <a:p>
            <a:pPr marL="342900" lvl="0" indent="-34290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Char char="■"/>
            </a:pPr>
            <a:r>
              <a:rPr lang="tr-TR" sz="2100"/>
              <a:t>Tesis, yapılması ve işletilmesi bakımından pahalıdır,</a:t>
            </a:r>
            <a:endParaRPr/>
          </a:p>
          <a:p>
            <a:pPr marL="342900" lvl="0" indent="-256222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None/>
            </a:pPr>
            <a:endParaRPr sz="2100"/>
          </a:p>
          <a:p>
            <a:pPr marL="342900" lvl="0" indent="-342900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365"/>
              <a:buChar char="■"/>
            </a:pPr>
            <a:r>
              <a:rPr lang="tr-TR" sz="2100"/>
              <a:t>Çeliklerin ergitilmesi sırasında alev kıymetli alaşım elementlerinin yanmasına sebep olur.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8"/>
          <p:cNvPicPr preferRelativeResize="0"/>
          <p:nvPr/>
        </p:nvPicPr>
        <p:blipFill rotWithShape="1">
          <a:blip r:embed="rId3">
            <a:alphaModFix/>
          </a:blip>
          <a:srcRect l="17513" t="17512" r="35237" b="29318"/>
          <a:stretch/>
        </p:blipFill>
        <p:spPr>
          <a:xfrm>
            <a:off x="179388" y="188913"/>
            <a:ext cx="7056437" cy="5954712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8"/>
          <p:cNvSpPr/>
          <p:nvPr/>
        </p:nvSpPr>
        <p:spPr>
          <a:xfrm>
            <a:off x="6877050" y="3068638"/>
            <a:ext cx="2087563" cy="311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Gaz ve hava girişi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Isıtma odası (kamara) {</a:t>
            </a:r>
            <a:r>
              <a:rPr lang="tr-TR" sz="1800" b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sıcak</a:t>
            </a: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Erimiş sıvı metal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D.</a:t>
            </a: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Hazne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E. </a:t>
            </a: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Isıtma odası (kamara) {</a:t>
            </a:r>
            <a:r>
              <a:rPr lang="tr-TR" sz="1800" b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soğuk</a:t>
            </a: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F.</a:t>
            </a: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Gaz ve hava çıkışı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9"/>
          <p:cNvSpPr txBox="1">
            <a:spLocks noGrp="1"/>
          </p:cNvSpPr>
          <p:nvPr>
            <p:ph type="body" idx="1"/>
          </p:nvPr>
        </p:nvSpPr>
        <p:spPr>
          <a:xfrm>
            <a:off x="457200" y="188913"/>
            <a:ext cx="8229600" cy="59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Siemens çelik yapmak için fırınında önceleri çelik hurdaları eritmiştir. </a:t>
            </a:r>
            <a:endParaRPr/>
          </a:p>
          <a:p>
            <a:pPr marL="342900" lvl="0" indent="-235584" algn="just" rtl="0"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Daha sonra pik demiri ve demir cevheri kullanarak çelik üretmiştir.</a:t>
            </a:r>
            <a:endParaRPr/>
          </a:p>
          <a:p>
            <a:pPr marL="342900" lvl="0" indent="-235584" algn="just" rtl="0"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 b="1">
                <a:solidFill>
                  <a:srgbClr val="00FF00"/>
                </a:solidFill>
                <a:highlight>
                  <a:srgbClr val="666666"/>
                </a:highlight>
              </a:rPr>
              <a:t>Siemens’den hemen sonra, Pierre Martin adında bir Fransız</a:t>
            </a:r>
            <a:r>
              <a:rPr lang="tr-TR" sz="2600"/>
              <a:t> pik demiri ve çelik hurdası kullanmak suretiyle Siemens metodunu değiştirmiştir. </a:t>
            </a:r>
            <a:endParaRPr/>
          </a:p>
          <a:p>
            <a:pPr marL="342900" lvl="0" indent="-235584" algn="just" rtl="0"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 b="1">
                <a:solidFill>
                  <a:srgbClr val="009999"/>
                </a:solidFill>
              </a:rPr>
              <a:t>Modern uygulamada; çelik hurdası, pik demir ve demir cevheri kullanıldığından </a:t>
            </a:r>
            <a:r>
              <a:rPr lang="tr-TR" sz="2600" b="1">
                <a:solidFill>
                  <a:srgbClr val="CC9900"/>
                </a:solidFill>
              </a:rPr>
              <a:t>Siemens – Martin Çelik Üretim Metodu</a:t>
            </a:r>
            <a:r>
              <a:rPr lang="tr-TR" sz="2600" b="1">
                <a:solidFill>
                  <a:srgbClr val="009999"/>
                </a:solidFill>
              </a:rPr>
              <a:t> denilmektedir.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0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435975" cy="579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Bessemer-Thomas yönteminde, endüstriyel üretimin % 5'i veya daha fazlası fire olarak atılıyordu. </a:t>
            </a:r>
            <a:endParaRPr/>
          </a:p>
          <a:p>
            <a:pPr marL="342900" lvl="0" indent="-219075" algn="just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Ayrıca, her yıl milyonlarca ton makine parçasının hurdaya çıkması da hurdaların kullanılmasını mecburi kılmıştır. </a:t>
            </a:r>
            <a:endParaRPr/>
          </a:p>
          <a:p>
            <a:pPr marL="342900" lvl="0" indent="-219075" algn="just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1864'te geliştirilen Siemens Martin yönteminde % 100'e kadar istenilen her oranda hurda kullanılabilmektedir.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1"/>
          <p:cNvSpPr txBox="1">
            <a:spLocks noGrp="1"/>
          </p:cNvSpPr>
          <p:nvPr>
            <p:ph type="body" idx="1"/>
          </p:nvPr>
        </p:nvSpPr>
        <p:spPr>
          <a:xfrm>
            <a:off x="179388" y="260350"/>
            <a:ext cx="8713787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430"/>
              <a:buChar char="■"/>
            </a:pPr>
            <a:r>
              <a:rPr lang="tr-TR" sz="2200"/>
              <a:t>Çelik, sabit veya yana devrilebilir 100-300 tonluk fırınlarda ergitilir. </a:t>
            </a:r>
            <a:endParaRPr/>
          </a:p>
          <a:p>
            <a:pPr marL="342900" lvl="0" indent="-252095" algn="just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sz="2200"/>
          </a:p>
          <a:p>
            <a:pPr marL="342900" lvl="0" indent="-342900" algn="just" rtl="0">
              <a:spcBef>
                <a:spcPts val="440"/>
              </a:spcBef>
              <a:spcAft>
                <a:spcPts val="0"/>
              </a:spcAft>
              <a:buSzPts val="1430"/>
              <a:buChar char="■"/>
            </a:pPr>
            <a:r>
              <a:rPr lang="tr-TR" sz="2200"/>
              <a:t>Fırın, büyük bir yüzey ve küçük banyo derinliğine sahiptir. </a:t>
            </a:r>
            <a:endParaRPr/>
          </a:p>
          <a:p>
            <a:pPr marL="342900" lvl="0" indent="-252095" algn="just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sz="2200"/>
          </a:p>
          <a:p>
            <a:pPr marL="342900" lvl="0" indent="-342900" algn="just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430"/>
              <a:buChar char="■"/>
            </a:pPr>
            <a:r>
              <a:rPr lang="tr-TR" sz="2200"/>
              <a:t>Gaz yakıtla ısıtılır. </a:t>
            </a:r>
            <a:endParaRPr/>
          </a:p>
          <a:p>
            <a:pPr marL="342900" lvl="0" indent="-342900" algn="just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430"/>
              <a:buFont typeface="Noto Sans Symbols"/>
              <a:buNone/>
            </a:pPr>
            <a:endParaRPr sz="2200"/>
          </a:p>
          <a:p>
            <a:pPr marL="342900" lvl="0" indent="-342900" algn="just" rtl="0">
              <a:spcBef>
                <a:spcPts val="440"/>
              </a:spcBef>
              <a:spcAft>
                <a:spcPts val="0"/>
              </a:spcAft>
              <a:buSzPts val="1430"/>
              <a:buChar char="■"/>
            </a:pPr>
            <a:r>
              <a:rPr lang="tr-TR" sz="2200"/>
              <a:t>Önceden ısıtılmış gazın, yine önceden ısıtılmış hava ile yakılması sonucu oluşan bir alev gerekli ısıyı üretir ve 1700</a:t>
            </a:r>
            <a:r>
              <a:rPr lang="tr-TR" sz="2200" baseline="30000"/>
              <a:t>o</a:t>
            </a:r>
            <a:r>
              <a:rPr lang="tr-TR" sz="2200"/>
              <a:t>C’a varan bir sıcaklık verir. </a:t>
            </a:r>
            <a:endParaRPr/>
          </a:p>
          <a:p>
            <a:pPr marL="342900" lvl="0" indent="-252095" algn="just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sz="2200"/>
          </a:p>
          <a:p>
            <a:pPr marL="342900" lvl="0" indent="-342900" algn="just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430"/>
              <a:buChar char="■"/>
            </a:pPr>
            <a:r>
              <a:rPr lang="tr-TR" sz="2200"/>
              <a:t>Alev, hammaddeyi yalayarak ergitir ve ergimiş çelik potaya akıtılır. </a:t>
            </a:r>
            <a:endParaRPr/>
          </a:p>
          <a:p>
            <a:pPr marL="342900" lvl="0" indent="-342900" algn="just" rtl="0">
              <a:spcBef>
                <a:spcPts val="440"/>
              </a:spcBef>
              <a:spcAft>
                <a:spcPts val="0"/>
              </a:spcAft>
              <a:buSzPts val="1430"/>
              <a:buFont typeface="Noto Sans Symbols"/>
              <a:buNone/>
            </a:pPr>
            <a:endParaRPr sz="2200"/>
          </a:p>
          <a:p>
            <a:pPr marL="342900" lvl="0" indent="-342900" algn="just" rtl="0">
              <a:spcBef>
                <a:spcPts val="440"/>
              </a:spcBef>
              <a:spcAft>
                <a:spcPts val="0"/>
              </a:spcAft>
              <a:buSzPts val="1430"/>
              <a:buChar char="■"/>
            </a:pPr>
            <a:r>
              <a:rPr lang="tr-TR" sz="2200"/>
              <a:t>Ön ısıtma, fırının hemen yanındaki kamaralarda sıcak baca gazları ile olur.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0113" y="0"/>
            <a:ext cx="6911975" cy="59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2"/>
          <p:cNvSpPr txBox="1"/>
          <p:nvPr/>
        </p:nvSpPr>
        <p:spPr>
          <a:xfrm>
            <a:off x="5795963" y="4797425"/>
            <a:ext cx="1584325" cy="396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Atık gazlar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3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642350" cy="6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Bu fırınlarda yakıt olarak; kok gazı, doğal gaz, yüksek fırın gazı, pulverize kömür, fuel-oil ve katran kullanılabilir. </a:t>
            </a:r>
            <a:endParaRPr/>
          </a:p>
          <a:p>
            <a:pPr marL="342900" lvl="0" indent="-24384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Fırın, fuel-oil ve katran gibi gaz olmayan bir yakıtla ısıtılacağı zaman sadece hava ısıtılır (her iki tarafta havayı ısıtmak için birer kamara yeterlidir).</a:t>
            </a:r>
            <a:endParaRPr/>
          </a:p>
          <a:p>
            <a:pPr marL="342900" lvl="0" indent="-24384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Modern tesislerde daha ekonomik olduğu için kok fırını gazı yüksek fırı</a:t>
            </a:r>
            <a:r>
              <a:rPr lang="tr-TR" sz="2500"/>
              <a:t>n</a:t>
            </a:r>
            <a:r>
              <a:rPr lang="tr-TR" sz="2400"/>
              <a:t> gazı ile karıştırılarak kullanıldığı için her iki tarafta birer ısıtma odası (kamara) gerekir. </a:t>
            </a:r>
            <a:endParaRPr/>
          </a:p>
          <a:p>
            <a:pPr marL="342900" lvl="0" indent="-24384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Kuvvetli parlayan alev, tavana zarar vermemesi için sıvı üzerine eğik olarak gelir.</a:t>
            </a:r>
            <a:endParaRPr/>
          </a:p>
          <a:p>
            <a:pPr marL="342900" lvl="0" indent="-24384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Şarj yapılan taraftan açılan kapıdan hurda, cevher ve ham demir yüklenir.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4"/>
          <p:cNvSpPr txBox="1">
            <a:spLocks noGrp="1"/>
          </p:cNvSpPr>
          <p:nvPr>
            <p:ph type="body" idx="1"/>
          </p:nvPr>
        </p:nvSpPr>
        <p:spPr>
          <a:xfrm>
            <a:off x="323850" y="188913"/>
            <a:ext cx="8569325" cy="59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Fırın önce üçte bir kapasite hurda malzeme ile doldurulur, kireçtaşı ilave edilerek 3 saat üstten ısıtılır. </a:t>
            </a:r>
            <a:endParaRPr/>
          </a:p>
          <a:p>
            <a:pPr marL="342900" lvl="0" indent="-235584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Bu şekilde oksitleyici aleve (kok gazı, katran) tabi tutulur, daha sonra sıvı pik demir içeri dökülürek fırın kapasitesine çıkılır. </a:t>
            </a:r>
            <a:endParaRPr/>
          </a:p>
          <a:p>
            <a:pPr marL="342900" lvl="0" indent="-235584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Çelik için istenilen analize erişildikten sonra fırından alınır. </a:t>
            </a:r>
            <a:endParaRPr/>
          </a:p>
          <a:p>
            <a:pPr marL="342900" lvl="0" indent="-235584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Çeliğin cinsine ve bileşimine bağlı olarak sıcaklık 1600 °C civarındadır.</a:t>
            </a:r>
            <a:endParaRPr sz="2600"/>
          </a:p>
          <a:p>
            <a:pPr marL="342900" lvl="0" indent="-235584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/>
          </a:p>
          <a:p>
            <a:pPr marL="342900" lvl="0" indent="-3429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/>
              <a:t>Akıtma işlemi, diğer kenardan akıtma deliğinden potaya yapılır.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enar Çizgili">
  <a:themeElements>
    <a:clrScheme name="Kenar Çizgil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1094</Words>
  <Application>Microsoft Office PowerPoint</Application>
  <PresentationFormat>Ekran Gösterisi (4:3)</PresentationFormat>
  <Paragraphs>154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3" baseType="lpstr">
      <vt:lpstr>Alegreya</vt:lpstr>
      <vt:lpstr>Lobster</vt:lpstr>
      <vt:lpstr>Arial</vt:lpstr>
      <vt:lpstr>Calibri</vt:lpstr>
      <vt:lpstr>Proxima Nova</vt:lpstr>
      <vt:lpstr>Garamond</vt:lpstr>
      <vt:lpstr>Bree Serif</vt:lpstr>
      <vt:lpstr>Noto Sans Symbols</vt:lpstr>
      <vt:lpstr>Kenar Çizgili</vt:lpstr>
      <vt:lpstr>Spearmint</vt:lpstr>
      <vt:lpstr>Siemens-Martin Çelik Üretim Yöntemi</vt:lpstr>
      <vt:lpstr>Siemens – Martin Çelik Üretim Metodu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Çelik Üretim Yöntemleri</dc:title>
  <dc:creator>Yunus Emre Benkli</dc:creator>
  <cp:lastModifiedBy>yeb</cp:lastModifiedBy>
  <cp:revision>5</cp:revision>
  <dcterms:modified xsi:type="dcterms:W3CDTF">2024-05-28T08:17:26Z</dcterms:modified>
</cp:coreProperties>
</file>