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65"/>
  </p:notesMasterIdLst>
  <p:sldIdLst>
    <p:sldId id="256"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Lst>
  <p:sldSz cx="9144000" cy="6858000" type="screen4x3"/>
  <p:notesSz cx="6858000" cy="9144000"/>
  <p:embeddedFontLst>
    <p:embeddedFont>
      <p:font typeface="Alegreya" panose="020B0604020202020204" charset="0"/>
      <p:regular r:id="rId66"/>
      <p:bold r:id="rId67"/>
      <p:italic r:id="rId68"/>
      <p:boldItalic r:id="rId69"/>
    </p:embeddedFont>
    <p:embeddedFont>
      <p:font typeface="Bree Serif" panose="020B0604020202020204" charset="-94"/>
      <p:regular r:id="rId70"/>
    </p:embeddedFont>
    <p:embeddedFont>
      <p:font typeface="Calibri" panose="020F0502020204030204" pitchFamily="34" charset="0"/>
      <p:regular r:id="rId71"/>
      <p:bold r:id="rId72"/>
      <p:italic r:id="rId73"/>
      <p:boldItalic r:id="rId74"/>
    </p:embeddedFont>
    <p:embeddedFont>
      <p:font typeface="Garamond" panose="02020404030301010803" pitchFamily="18" charset="0"/>
      <p:regular r:id="rId75"/>
      <p:bold r:id="rId76"/>
      <p:italic r:id="rId77"/>
      <p:boldItalic r:id="rId78"/>
    </p:embeddedFont>
    <p:embeddedFont>
      <p:font typeface="Lobster" panose="020B0604020202020204" charset="-94"/>
      <p:regular r:id="rId79"/>
    </p:embeddedFont>
    <p:embeddedFont>
      <p:font typeface="Proxima Nova" panose="020B060402020202020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0" d="100"/>
          <a:sy n="90"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3.fntdata"/><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fntdata"/><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83c9fa78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83c9fa78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583c9fa784_0_1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3" name="Google Shape;1103;g583c9fa784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583c9fa784_0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8" name="Google Shape;1108;g583c9fa784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583c9fa784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3" name="Google Shape;1113;g583c9fa784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583c9fa784_0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5" name="Google Shape;1125;g583c9fa784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583c9fa784_0_1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0" name="Google Shape;1130;g583c9fa784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583c9fa784_0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5" name="Google Shape;1135;g583c9fa784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583c9fa784_0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0" name="Google Shape;1140;g583c9fa784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583c9fa784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6" name="Google Shape;1146;g583c9fa784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583c9fa784_0_1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1" name="Google Shape;1151;g583c9fa784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583c9fa784_0_1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6" name="Google Shape;1156;g583c9fa784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583c9fa784_0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5" name="Google Shape;1045;g583c9fa784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583c9fa784_0_1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1" name="Google Shape;1161;g583c9fa784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583c9fa784_0_1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6" name="Google Shape;1166;g583c9fa784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583c9fa784_0_1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1" name="Google Shape;1171;g583c9fa784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583c9fa784_0_1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6" name="Google Shape;1176;g583c9fa784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583c9fa784_0_1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1" name="Google Shape;1181;g583c9fa784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583c9fa784_0_1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7" name="Google Shape;1187;g583c9fa784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583c9fa784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2" name="Google Shape;1192;g583c9fa784_0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583c9fa784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7" name="Google Shape;1197;g583c9fa784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583c9fa784_0_1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2" name="Google Shape;1202;g583c9fa784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583c9fa784_0_2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7" name="Google Shape;1207;g583c9fa784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583c9fa784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1" name="Google Shape;1051;g583c9fa784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583c9fa784_0_2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2" name="Google Shape;1212;g583c9fa784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583c9fa784_0_2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7" name="Google Shape;1217;g583c9fa784_0_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583c9fa784_0_2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2" name="Google Shape;1222;g583c9fa784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583c9fa784_0_2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7" name="Google Shape;1227;g583c9fa784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583c9fa784_0_2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2" name="Google Shape;1232;g583c9fa784_0_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583c9fa784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7" name="Google Shape;1237;g583c9fa784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583c9fa784_0_2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2" name="Google Shape;1242;g583c9fa784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583c9fa784_0_2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7" name="Google Shape;1247;g583c9fa784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583c9fa784_0_2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2" name="Google Shape;1252;g583c9fa784_0_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583c9fa784_0_2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7" name="Google Shape;1257;g583c9fa784_0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583c9fa784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7" name="Google Shape;1067;g583c9fa784_0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583c9fa784_0_2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2" name="Google Shape;1262;g583c9fa784_0_2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583c9fa784_0_2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8" name="Google Shape;1268;g583c9fa784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583c9fa784_0_2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4" name="Google Shape;1274;g583c9fa784_0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583c9fa784_0_2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9" name="Google Shape;1279;g583c9fa784_0_2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583c9fa784_0_2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4" name="Google Shape;1284;g583c9fa784_0_2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583c9fa784_0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9" name="Google Shape;1289;g583c9fa784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583c9fa784_0_2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4" name="Google Shape;1294;g583c9fa784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583c9fa784_0_2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0" name="Google Shape;1300;g583c9fa784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583c9fa784_0_2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5" name="Google Shape;1305;g583c9fa784_0_2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583c9fa784_0_2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0" name="Google Shape;1310;g583c9fa784_0_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583c9fa784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6" name="Google Shape;1076;g583c9fa784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583c9fa784_0_2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5" name="Google Shape;1315;g583c9fa784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583c9fa784_0_2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21" name="Google Shape;1321;g583c9fa784_0_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583c9fa784_0_2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6" name="Google Shape;1326;g583c9fa784_0_296:notes"/>
          <p:cNvSpPr txBox="1">
            <a:spLocks noGrp="1"/>
          </p:cNvSpPr>
          <p:nvPr>
            <p:ph type="body" idx="1"/>
          </p:nvPr>
        </p:nvSpPr>
        <p:spPr>
          <a:xfrm>
            <a:off x="685800" y="4343400"/>
            <a:ext cx="5486400" cy="4114800"/>
          </a:xfrm>
          <a:prstGeom prst="rect">
            <a:avLst/>
          </a:prstGeom>
          <a:noFill/>
          <a:ln>
            <a:noFill/>
          </a:ln>
        </p:spPr>
        <p:txBody>
          <a:bodyPr spcFirstLastPara="1" wrap="square" lIns="84400" tIns="42200" rIns="84400" bIns="42200" anchor="t" anchorCtr="0">
            <a:noAutofit/>
          </a:bodyPr>
          <a:lstStyle/>
          <a:p>
            <a:pPr marL="0" lvl="0" indent="0" algn="l" rtl="0">
              <a:spcBef>
                <a:spcPts val="0"/>
              </a:spcBef>
              <a:spcAft>
                <a:spcPts val="0"/>
              </a:spcAft>
              <a:buNone/>
            </a:pPr>
            <a:endParaRPr/>
          </a:p>
        </p:txBody>
      </p:sp>
      <p:sp>
        <p:nvSpPr>
          <p:cNvPr id="1327" name="Google Shape;1327;g583c9fa784_0_296:notes"/>
          <p:cNvSpPr txBox="1"/>
          <p:nvPr/>
        </p:nvSpPr>
        <p:spPr>
          <a:xfrm>
            <a:off x="3884613" y="8685213"/>
            <a:ext cx="2971800" cy="457200"/>
          </a:xfrm>
          <a:prstGeom prst="rect">
            <a:avLst/>
          </a:prstGeom>
          <a:noFill/>
          <a:ln>
            <a:noFill/>
          </a:ln>
        </p:spPr>
        <p:txBody>
          <a:bodyPr spcFirstLastPara="1" wrap="square" lIns="84400" tIns="42200" rIns="84400" bIns="42200" anchor="b" anchorCtr="0">
            <a:noAutofit/>
          </a:bodyPr>
          <a:lstStyle/>
          <a:p>
            <a:pPr marL="0" marR="0" lvl="0" indent="0" algn="r" rtl="0">
              <a:spcBef>
                <a:spcPts val="0"/>
              </a:spcBef>
              <a:spcAft>
                <a:spcPts val="0"/>
              </a:spcAft>
              <a:buNone/>
            </a:pPr>
            <a:fld id="{00000000-1234-1234-1234-123412341234}" type="slidenum">
              <a:rPr lang="tr-TR" sz="1100">
                <a:solidFill>
                  <a:schemeClr val="dk1"/>
                </a:solidFill>
                <a:latin typeface="Times New Roman"/>
                <a:ea typeface="Times New Roman"/>
                <a:cs typeface="Times New Roman"/>
                <a:sym typeface="Times New Roman"/>
              </a:rPr>
              <a:t>52</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583c9fa784_0_3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7" name="Google Shape;1337;g583c9fa784_0_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583c9fa784_0_3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2" name="Google Shape;1342;g583c9fa784_0_3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583c9fa784_0_3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7" name="Google Shape;1347;g583c9fa784_0_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583c9fa784_0_3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2" name="Google Shape;1352;g583c9fa784_0_3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583c9fa784_0_3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7" name="Google Shape;1357;g583c9fa784_0_322:notes"/>
          <p:cNvSpPr txBox="1">
            <a:spLocks noGrp="1"/>
          </p:cNvSpPr>
          <p:nvPr>
            <p:ph type="body" idx="1"/>
          </p:nvPr>
        </p:nvSpPr>
        <p:spPr>
          <a:xfrm>
            <a:off x="685800" y="4343400"/>
            <a:ext cx="5486400" cy="4114800"/>
          </a:xfrm>
          <a:prstGeom prst="rect">
            <a:avLst/>
          </a:prstGeom>
          <a:noFill/>
          <a:ln>
            <a:noFill/>
          </a:ln>
        </p:spPr>
        <p:txBody>
          <a:bodyPr spcFirstLastPara="1" wrap="square" lIns="84400" tIns="42200" rIns="84400" bIns="42200" anchor="t" anchorCtr="0">
            <a:noAutofit/>
          </a:bodyPr>
          <a:lstStyle/>
          <a:p>
            <a:pPr marL="0" lvl="0" indent="0" algn="l" rtl="0">
              <a:spcBef>
                <a:spcPts val="0"/>
              </a:spcBef>
              <a:spcAft>
                <a:spcPts val="0"/>
              </a:spcAft>
              <a:buNone/>
            </a:pPr>
            <a:endParaRPr/>
          </a:p>
        </p:txBody>
      </p:sp>
      <p:sp>
        <p:nvSpPr>
          <p:cNvPr id="1358" name="Google Shape;1358;g583c9fa784_0_322:notes"/>
          <p:cNvSpPr txBox="1"/>
          <p:nvPr/>
        </p:nvSpPr>
        <p:spPr>
          <a:xfrm>
            <a:off x="3884613" y="8685213"/>
            <a:ext cx="2971800" cy="457200"/>
          </a:xfrm>
          <a:prstGeom prst="rect">
            <a:avLst/>
          </a:prstGeom>
          <a:noFill/>
          <a:ln>
            <a:noFill/>
          </a:ln>
        </p:spPr>
        <p:txBody>
          <a:bodyPr spcFirstLastPara="1" wrap="square" lIns="84400" tIns="42200" rIns="84400" bIns="42200" anchor="b" anchorCtr="0">
            <a:noAutofit/>
          </a:bodyPr>
          <a:lstStyle/>
          <a:p>
            <a:pPr marL="0" marR="0" lvl="0" indent="0" algn="r" rtl="0">
              <a:spcBef>
                <a:spcPts val="0"/>
              </a:spcBef>
              <a:spcAft>
                <a:spcPts val="0"/>
              </a:spcAft>
              <a:buNone/>
            </a:pPr>
            <a:fld id="{00000000-1234-1234-1234-123412341234}" type="slidenum">
              <a:rPr lang="tr-TR" sz="1100">
                <a:solidFill>
                  <a:schemeClr val="dk1"/>
                </a:solidFill>
                <a:latin typeface="Times New Roman"/>
                <a:ea typeface="Times New Roman"/>
                <a:cs typeface="Times New Roman"/>
                <a:sym typeface="Times New Roman"/>
              </a:rPr>
              <a:t>57</a:t>
            </a:fld>
            <a:endParaRPr sz="11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583c9fa784_0_3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4" name="Google Shape;1364;g583c9fa784_0_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583c9fa784_0_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9" name="Google Shape;1369;g583c9fa784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583c9fa784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3" name="Google Shape;1083;g583c9fa784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583c9fa784_0_3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4" name="Google Shape;1374;g583c9fa784_0_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583c9fa784_0_3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9" name="Google Shape;1379;g583c9fa784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g583c9fa784_0_3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4" name="Google Shape;1384;g583c9fa784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583c9fa784_0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8" name="Google Shape;1088;g583c9fa784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583c9fa784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3" name="Google Shape;1093;g583c9fa784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583c9fa784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8" name="Google Shape;1098;g583c9fa784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9"/>
        <p:cNvGrpSpPr/>
        <p:nvPr/>
      </p:nvGrpSpPr>
      <p:grpSpPr>
        <a:xfrm>
          <a:off x="0" y="0"/>
          <a:ext cx="0" cy="0"/>
          <a:chOff x="0" y="0"/>
          <a:chExt cx="0" cy="0"/>
        </a:xfrm>
      </p:grpSpPr>
      <p:cxnSp>
        <p:nvCxnSpPr>
          <p:cNvPr id="100" name="Google Shape;100;p15"/>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01" name="Google Shape;101;p15"/>
          <p:cNvSpPr txBox="1">
            <a:spLocks noGrp="1"/>
          </p:cNvSpPr>
          <p:nvPr>
            <p:ph type="ctrTitle"/>
          </p:nvPr>
        </p:nvSpPr>
        <p:spPr>
          <a:xfrm>
            <a:off x="510450" y="1676400"/>
            <a:ext cx="8123100" cy="211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2" name="Google Shape;102;p15"/>
          <p:cNvSpPr txBox="1">
            <a:spLocks noGrp="1"/>
          </p:cNvSpPr>
          <p:nvPr>
            <p:ph type="subTitle" idx="1"/>
          </p:nvPr>
        </p:nvSpPr>
        <p:spPr>
          <a:xfrm>
            <a:off x="510450" y="4243083"/>
            <a:ext cx="8123100" cy="8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03" name="Google Shape;103;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48"/>
        <p:cNvGrpSpPr/>
        <p:nvPr/>
      </p:nvGrpSpPr>
      <p:grpSpPr>
        <a:xfrm>
          <a:off x="0" y="0"/>
          <a:ext cx="0" cy="0"/>
          <a:chOff x="0" y="0"/>
          <a:chExt cx="0" cy="0"/>
        </a:xfrm>
      </p:grpSpPr>
      <p:sp>
        <p:nvSpPr>
          <p:cNvPr id="149" name="Google Shape;149;p2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aşlık Slaydı">
  <p:cSld name="Başlık Slaydı">
    <p:spTree>
      <p:nvGrpSpPr>
        <p:cNvPr id="1" name="Shape 152"/>
        <p:cNvGrpSpPr/>
        <p:nvPr/>
      </p:nvGrpSpPr>
      <p:grpSpPr>
        <a:xfrm>
          <a:off x="0" y="0"/>
          <a:ext cx="0" cy="0"/>
          <a:chOff x="0" y="0"/>
          <a:chExt cx="0" cy="0"/>
        </a:xfrm>
      </p:grpSpPr>
      <p:sp>
        <p:nvSpPr>
          <p:cNvPr id="153" name="Google Shape;153;p26"/>
          <p:cNvSpPr/>
          <p:nvPr/>
        </p:nvSpPr>
        <p:spPr>
          <a:xfrm>
            <a:off x="609600" y="1219200"/>
            <a:ext cx="7924800" cy="914400"/>
          </a:xfrm>
          <a:custGeom>
            <a:avLst/>
            <a:gdLst/>
            <a:ahLst/>
            <a:cxnLst/>
            <a:rect l="l" t="t" r="r" b="b"/>
            <a:pathLst>
              <a:path w="1000" h="1000" extrusionOk="0">
                <a:moveTo>
                  <a:pt x="0" y="1000"/>
                </a:moveTo>
                <a:lnTo>
                  <a:pt x="0" y="0"/>
                </a:lnTo>
                <a:lnTo>
                  <a:pt x="1000" y="0"/>
                </a:lnTo>
              </a:path>
            </a:pathLst>
          </a:custGeom>
          <a:noFill/>
          <a:ln w="2540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4" name="Google Shape;154;p26"/>
          <p:cNvCxnSpPr/>
          <p:nvPr/>
        </p:nvCxnSpPr>
        <p:spPr>
          <a:xfrm>
            <a:off x="1981200" y="3962400"/>
            <a:ext cx="6511800" cy="0"/>
          </a:xfrm>
          <a:prstGeom prst="straightConnector1">
            <a:avLst/>
          </a:prstGeom>
          <a:noFill/>
          <a:ln w="19050" cap="flat" cmpd="sng">
            <a:solidFill>
              <a:schemeClr val="accent1"/>
            </a:solidFill>
            <a:prstDash val="solid"/>
            <a:round/>
            <a:headEnd type="none" w="med" len="med"/>
            <a:tailEnd type="none" w="med" len="med"/>
          </a:ln>
        </p:spPr>
      </p:cxnSp>
      <p:sp>
        <p:nvSpPr>
          <p:cNvPr id="155" name="Google Shape;155;p26"/>
          <p:cNvSpPr txBox="1">
            <a:spLocks noGrp="1"/>
          </p:cNvSpPr>
          <p:nvPr>
            <p:ph type="ctrTitle"/>
          </p:nvPr>
        </p:nvSpPr>
        <p:spPr>
          <a:xfrm>
            <a:off x="914400" y="1524000"/>
            <a:ext cx="7623300" cy="17526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5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6"/>
          <p:cNvSpPr txBox="1">
            <a:spLocks noGrp="1"/>
          </p:cNvSpPr>
          <p:nvPr>
            <p:ph type="subTitle" idx="1"/>
          </p:nvPr>
        </p:nvSpPr>
        <p:spPr>
          <a:xfrm>
            <a:off x="1981200" y="3962400"/>
            <a:ext cx="6553200" cy="1752600"/>
          </a:xfrm>
          <a:prstGeom prst="rect">
            <a:avLst/>
          </a:prstGeom>
          <a:noFill/>
          <a:ln>
            <a:noFill/>
          </a:ln>
        </p:spPr>
        <p:txBody>
          <a:bodyPr spcFirstLastPara="1" wrap="square" lIns="91425" tIns="45700" rIns="91425" bIns="45700" anchor="t" anchorCtr="0">
            <a:noAutofit/>
          </a:bodyPr>
          <a:lstStyle>
            <a:lvl1pPr lvl="0" algn="l" rtl="0">
              <a:spcBef>
                <a:spcPts val="560"/>
              </a:spcBef>
              <a:spcAft>
                <a:spcPts val="0"/>
              </a:spcAft>
              <a:buSzPts val="1820"/>
              <a:buFont typeface="Noto Sans Symbols"/>
              <a:buNone/>
              <a:defRPr sz="2800"/>
            </a:lvl1pPr>
            <a:lvl2pPr lvl="1" algn="l" rtl="0">
              <a:spcBef>
                <a:spcPts val="360"/>
              </a:spcBef>
              <a:spcAft>
                <a:spcPts val="0"/>
              </a:spcAft>
              <a:buSzPts val="1080"/>
              <a:buChar char="❑"/>
              <a:defRPr/>
            </a:lvl2pPr>
            <a:lvl3pPr lvl="2" algn="l" rtl="0">
              <a:spcBef>
                <a:spcPts val="360"/>
              </a:spcBef>
              <a:spcAft>
                <a:spcPts val="0"/>
              </a:spcAft>
              <a:buSzPts val="1170"/>
              <a:buChar char="■"/>
              <a:defRPr/>
            </a:lvl3pPr>
            <a:lvl4pPr lvl="3" algn="l" rtl="0">
              <a:spcBef>
                <a:spcPts val="360"/>
              </a:spcBef>
              <a:spcAft>
                <a:spcPts val="0"/>
              </a:spcAft>
              <a:buSzPts val="1260"/>
              <a:buChar char="❑"/>
              <a:defRPr/>
            </a:lvl4pPr>
            <a:lvl5pPr lvl="4" algn="l" rtl="0">
              <a:spcBef>
                <a:spcPts val="360"/>
              </a:spcBef>
              <a:spcAft>
                <a:spcPts val="0"/>
              </a:spcAft>
              <a:buSzPts val="1350"/>
              <a:buChar char="▪"/>
              <a:defRPr/>
            </a:lvl5pPr>
            <a:lvl6pPr lvl="5" algn="l" rtl="0">
              <a:spcBef>
                <a:spcPts val="360"/>
              </a:spcBef>
              <a:spcAft>
                <a:spcPts val="0"/>
              </a:spcAft>
              <a:buSzPts val="1350"/>
              <a:buChar char="▪"/>
              <a:defRPr/>
            </a:lvl6pPr>
            <a:lvl7pPr lvl="6" algn="l" rtl="0">
              <a:spcBef>
                <a:spcPts val="360"/>
              </a:spcBef>
              <a:spcAft>
                <a:spcPts val="0"/>
              </a:spcAft>
              <a:buSzPts val="1350"/>
              <a:buChar char="▪"/>
              <a:defRPr/>
            </a:lvl7pPr>
            <a:lvl8pPr lvl="7" algn="l" rtl="0">
              <a:spcBef>
                <a:spcPts val="360"/>
              </a:spcBef>
              <a:spcAft>
                <a:spcPts val="0"/>
              </a:spcAft>
              <a:buSzPts val="1350"/>
              <a:buChar char="▪"/>
              <a:defRPr/>
            </a:lvl8pPr>
            <a:lvl9pPr lvl="8" algn="l" rtl="0">
              <a:spcBef>
                <a:spcPts val="360"/>
              </a:spcBef>
              <a:spcAft>
                <a:spcPts val="0"/>
              </a:spcAft>
              <a:buSzPts val="1350"/>
              <a:buChar char="▪"/>
              <a:defRPr/>
            </a:lvl9pPr>
          </a:lstStyle>
          <a:p>
            <a:endParaRPr/>
          </a:p>
        </p:txBody>
      </p:sp>
      <p:sp>
        <p:nvSpPr>
          <p:cNvPr id="157" name="Google Shape;157;p26"/>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6"/>
          <p:cNvSpPr txBox="1">
            <a:spLocks noGrp="1"/>
          </p:cNvSpPr>
          <p:nvPr>
            <p:ph type="ftr" idx="11"/>
          </p:nvPr>
        </p:nvSpPr>
        <p:spPr>
          <a:xfrm>
            <a:off x="3124200" y="6243638"/>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6"/>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2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1300"/>
              <a:buNone/>
              <a:defRPr sz="2000"/>
            </a:lvl1pPr>
            <a:lvl2pPr marL="914400" lvl="1" indent="-228600" algn="l" rtl="0">
              <a:spcBef>
                <a:spcPts val="360"/>
              </a:spcBef>
              <a:spcAft>
                <a:spcPts val="0"/>
              </a:spcAft>
              <a:buSzPts val="1080"/>
              <a:buNone/>
              <a:defRPr sz="1800"/>
            </a:lvl2pPr>
            <a:lvl3pPr marL="1371600" lvl="2" indent="-228600" algn="l" rtl="0">
              <a:spcBef>
                <a:spcPts val="320"/>
              </a:spcBef>
              <a:spcAft>
                <a:spcPts val="0"/>
              </a:spcAft>
              <a:buSzPts val="1040"/>
              <a:buNone/>
              <a:defRPr sz="1600"/>
            </a:lvl3pPr>
            <a:lvl4pPr marL="1828800" lvl="3" indent="-228600" algn="l" rtl="0">
              <a:spcBef>
                <a:spcPts val="280"/>
              </a:spcBef>
              <a:spcAft>
                <a:spcPts val="0"/>
              </a:spcAft>
              <a:buSzPts val="980"/>
              <a:buNone/>
              <a:defRPr sz="1400"/>
            </a:lvl4pPr>
            <a:lvl5pPr marL="2286000" lvl="4" indent="-228600" algn="l" rtl="0">
              <a:spcBef>
                <a:spcPts val="280"/>
              </a:spcBef>
              <a:spcAft>
                <a:spcPts val="0"/>
              </a:spcAft>
              <a:buSzPts val="1050"/>
              <a:buNone/>
              <a:defRPr sz="1400"/>
            </a:lvl5pPr>
            <a:lvl6pPr marL="2743200" lvl="5" indent="-228600" algn="l" rtl="0">
              <a:spcBef>
                <a:spcPts val="280"/>
              </a:spcBef>
              <a:spcAft>
                <a:spcPts val="0"/>
              </a:spcAft>
              <a:buSzPts val="1050"/>
              <a:buNone/>
              <a:defRPr sz="1400"/>
            </a:lvl6pPr>
            <a:lvl7pPr marL="3200400" lvl="6" indent="-228600" algn="l" rtl="0">
              <a:spcBef>
                <a:spcPts val="280"/>
              </a:spcBef>
              <a:spcAft>
                <a:spcPts val="0"/>
              </a:spcAft>
              <a:buSzPts val="1050"/>
              <a:buNone/>
              <a:defRPr sz="1400"/>
            </a:lvl7pPr>
            <a:lvl8pPr marL="3657600" lvl="7" indent="-228600" algn="l" rtl="0">
              <a:spcBef>
                <a:spcPts val="280"/>
              </a:spcBef>
              <a:spcAft>
                <a:spcPts val="0"/>
              </a:spcAft>
              <a:buSzPts val="1050"/>
              <a:buNone/>
              <a:defRPr sz="1400"/>
            </a:lvl8pPr>
            <a:lvl9pPr marL="4114800" lvl="8" indent="-228600" algn="l" rtl="0">
              <a:spcBef>
                <a:spcPts val="280"/>
              </a:spcBef>
              <a:spcAft>
                <a:spcPts val="0"/>
              </a:spcAft>
              <a:buSzPts val="1050"/>
              <a:buNone/>
              <a:defRPr sz="1400"/>
            </a:lvl9pPr>
          </a:lstStyle>
          <a:p>
            <a:endParaRPr/>
          </a:p>
        </p:txBody>
      </p:sp>
      <p:sp>
        <p:nvSpPr>
          <p:cNvPr id="163" name="Google Shape;163;p27"/>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7"/>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28"/>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lvl1pPr marL="457200" lvl="0" indent="-344170" algn="l" rtl="0">
              <a:spcBef>
                <a:spcPts val="560"/>
              </a:spcBef>
              <a:spcAft>
                <a:spcPts val="0"/>
              </a:spcAft>
              <a:buSzPts val="1820"/>
              <a:buChar char="■"/>
              <a:defRPr sz="2800"/>
            </a:lvl1pPr>
            <a:lvl2pPr marL="914400" lvl="1" indent="-320040" algn="l" rtl="0">
              <a:spcBef>
                <a:spcPts val="480"/>
              </a:spcBef>
              <a:spcAft>
                <a:spcPts val="0"/>
              </a:spcAft>
              <a:buSzPts val="1440"/>
              <a:buChar char="❑"/>
              <a:defRPr sz="2400"/>
            </a:lvl2pPr>
            <a:lvl3pPr marL="1371600" lvl="2" indent="-311150" algn="l" rtl="0">
              <a:spcBef>
                <a:spcPts val="400"/>
              </a:spcBef>
              <a:spcAft>
                <a:spcPts val="0"/>
              </a:spcAft>
              <a:buSzPts val="1300"/>
              <a:buChar char="■"/>
              <a:defRPr sz="2000"/>
            </a:lvl3pPr>
            <a:lvl4pPr marL="1828800" lvl="3" indent="-308610" algn="l" rtl="0">
              <a:spcBef>
                <a:spcPts val="360"/>
              </a:spcBef>
              <a:spcAft>
                <a:spcPts val="0"/>
              </a:spcAft>
              <a:buSzPts val="1260"/>
              <a:buChar char="❑"/>
              <a:defRPr sz="1800"/>
            </a:lvl4pPr>
            <a:lvl5pPr marL="2286000" lvl="4" indent="-314325" algn="l" rtl="0">
              <a:spcBef>
                <a:spcPts val="360"/>
              </a:spcBef>
              <a:spcAft>
                <a:spcPts val="0"/>
              </a:spcAft>
              <a:buSzPts val="1350"/>
              <a:buChar char="▪"/>
              <a:defRPr sz="1800"/>
            </a:lvl5pPr>
            <a:lvl6pPr marL="2743200" lvl="5" indent="-314325" algn="l" rtl="0">
              <a:spcBef>
                <a:spcPts val="360"/>
              </a:spcBef>
              <a:spcAft>
                <a:spcPts val="0"/>
              </a:spcAft>
              <a:buSzPts val="1350"/>
              <a:buChar char="▪"/>
              <a:defRPr sz="1800"/>
            </a:lvl6pPr>
            <a:lvl7pPr marL="3200400" lvl="6" indent="-314325" algn="l" rtl="0">
              <a:spcBef>
                <a:spcPts val="360"/>
              </a:spcBef>
              <a:spcAft>
                <a:spcPts val="0"/>
              </a:spcAft>
              <a:buSzPts val="1350"/>
              <a:buChar char="▪"/>
              <a:defRPr sz="1800"/>
            </a:lvl7pPr>
            <a:lvl8pPr marL="3657600" lvl="7" indent="-314325" algn="l" rtl="0">
              <a:spcBef>
                <a:spcPts val="360"/>
              </a:spcBef>
              <a:spcAft>
                <a:spcPts val="0"/>
              </a:spcAft>
              <a:buSzPts val="1350"/>
              <a:buChar char="▪"/>
              <a:defRPr sz="1800"/>
            </a:lvl8pPr>
            <a:lvl9pPr marL="4114800" lvl="8" indent="-314325" algn="l" rtl="0">
              <a:spcBef>
                <a:spcPts val="360"/>
              </a:spcBef>
              <a:spcAft>
                <a:spcPts val="0"/>
              </a:spcAft>
              <a:buSzPts val="1350"/>
              <a:buChar char="▪"/>
              <a:defRPr sz="1800"/>
            </a:lvl9pPr>
          </a:lstStyle>
          <a:p>
            <a:endParaRPr/>
          </a:p>
        </p:txBody>
      </p:sp>
      <p:sp>
        <p:nvSpPr>
          <p:cNvPr id="169" name="Google Shape;169;p28"/>
          <p:cNvSpPr txBox="1">
            <a:spLocks noGrp="1"/>
          </p:cNvSpPr>
          <p:nvPr>
            <p:ph type="body" idx="2"/>
          </p:nvPr>
        </p:nvSpPr>
        <p:spPr>
          <a:xfrm>
            <a:off x="4648200" y="1600200"/>
            <a:ext cx="4038600" cy="4530600"/>
          </a:xfrm>
          <a:prstGeom prst="rect">
            <a:avLst/>
          </a:prstGeom>
          <a:noFill/>
          <a:ln>
            <a:noFill/>
          </a:ln>
        </p:spPr>
        <p:txBody>
          <a:bodyPr spcFirstLastPara="1" wrap="square" lIns="91425" tIns="45700" rIns="91425" bIns="45700" anchor="t" anchorCtr="0">
            <a:noAutofit/>
          </a:bodyPr>
          <a:lstStyle>
            <a:lvl1pPr marL="457200" lvl="0" indent="-344170" algn="l" rtl="0">
              <a:spcBef>
                <a:spcPts val="560"/>
              </a:spcBef>
              <a:spcAft>
                <a:spcPts val="0"/>
              </a:spcAft>
              <a:buSzPts val="1820"/>
              <a:buChar char="■"/>
              <a:defRPr sz="2800"/>
            </a:lvl1pPr>
            <a:lvl2pPr marL="914400" lvl="1" indent="-320040" algn="l" rtl="0">
              <a:spcBef>
                <a:spcPts val="480"/>
              </a:spcBef>
              <a:spcAft>
                <a:spcPts val="0"/>
              </a:spcAft>
              <a:buSzPts val="1440"/>
              <a:buChar char="❑"/>
              <a:defRPr sz="2400"/>
            </a:lvl2pPr>
            <a:lvl3pPr marL="1371600" lvl="2" indent="-311150" algn="l" rtl="0">
              <a:spcBef>
                <a:spcPts val="400"/>
              </a:spcBef>
              <a:spcAft>
                <a:spcPts val="0"/>
              </a:spcAft>
              <a:buSzPts val="1300"/>
              <a:buChar char="■"/>
              <a:defRPr sz="2000"/>
            </a:lvl3pPr>
            <a:lvl4pPr marL="1828800" lvl="3" indent="-308610" algn="l" rtl="0">
              <a:spcBef>
                <a:spcPts val="360"/>
              </a:spcBef>
              <a:spcAft>
                <a:spcPts val="0"/>
              </a:spcAft>
              <a:buSzPts val="1260"/>
              <a:buChar char="❑"/>
              <a:defRPr sz="1800"/>
            </a:lvl4pPr>
            <a:lvl5pPr marL="2286000" lvl="4" indent="-314325" algn="l" rtl="0">
              <a:spcBef>
                <a:spcPts val="360"/>
              </a:spcBef>
              <a:spcAft>
                <a:spcPts val="0"/>
              </a:spcAft>
              <a:buSzPts val="1350"/>
              <a:buChar char="▪"/>
              <a:defRPr sz="1800"/>
            </a:lvl5pPr>
            <a:lvl6pPr marL="2743200" lvl="5" indent="-314325" algn="l" rtl="0">
              <a:spcBef>
                <a:spcPts val="360"/>
              </a:spcBef>
              <a:spcAft>
                <a:spcPts val="0"/>
              </a:spcAft>
              <a:buSzPts val="1350"/>
              <a:buChar char="▪"/>
              <a:defRPr sz="1800"/>
            </a:lvl6pPr>
            <a:lvl7pPr marL="3200400" lvl="6" indent="-314325" algn="l" rtl="0">
              <a:spcBef>
                <a:spcPts val="360"/>
              </a:spcBef>
              <a:spcAft>
                <a:spcPts val="0"/>
              </a:spcAft>
              <a:buSzPts val="1350"/>
              <a:buChar char="▪"/>
              <a:defRPr sz="1800"/>
            </a:lvl7pPr>
            <a:lvl8pPr marL="3657600" lvl="7" indent="-314325" algn="l" rtl="0">
              <a:spcBef>
                <a:spcPts val="360"/>
              </a:spcBef>
              <a:spcAft>
                <a:spcPts val="0"/>
              </a:spcAft>
              <a:buSzPts val="1350"/>
              <a:buChar char="▪"/>
              <a:defRPr sz="1800"/>
            </a:lvl8pPr>
            <a:lvl9pPr marL="4114800" lvl="8" indent="-314325" algn="l" rtl="0">
              <a:spcBef>
                <a:spcPts val="360"/>
              </a:spcBef>
              <a:spcAft>
                <a:spcPts val="0"/>
              </a:spcAft>
              <a:buSzPts val="1350"/>
              <a:buChar char="▪"/>
              <a:defRPr sz="1800"/>
            </a:lvl9pPr>
          </a:lstStyle>
          <a:p>
            <a:endParaRPr/>
          </a:p>
        </p:txBody>
      </p:sp>
      <p:sp>
        <p:nvSpPr>
          <p:cNvPr id="170" name="Google Shape;170;p28"/>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8"/>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2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1560"/>
              <a:buNone/>
              <a:defRPr sz="2400" b="1"/>
            </a:lvl1pPr>
            <a:lvl2pPr marL="914400" lvl="1" indent="-228600" algn="l" rtl="0">
              <a:spcBef>
                <a:spcPts val="400"/>
              </a:spcBef>
              <a:spcAft>
                <a:spcPts val="0"/>
              </a:spcAft>
              <a:buSzPts val="12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200"/>
              <a:buNone/>
              <a:defRPr sz="1600" b="1"/>
            </a:lvl5pPr>
            <a:lvl6pPr marL="2743200" lvl="5" indent="-228600" algn="l" rtl="0">
              <a:spcBef>
                <a:spcPts val="320"/>
              </a:spcBef>
              <a:spcAft>
                <a:spcPts val="0"/>
              </a:spcAft>
              <a:buSzPts val="1200"/>
              <a:buNone/>
              <a:defRPr sz="1600" b="1"/>
            </a:lvl6pPr>
            <a:lvl7pPr marL="3200400" lvl="6" indent="-228600" algn="l" rtl="0">
              <a:spcBef>
                <a:spcPts val="320"/>
              </a:spcBef>
              <a:spcAft>
                <a:spcPts val="0"/>
              </a:spcAft>
              <a:buSzPts val="1200"/>
              <a:buNone/>
              <a:defRPr sz="1600" b="1"/>
            </a:lvl7pPr>
            <a:lvl8pPr marL="3657600" lvl="7" indent="-228600" algn="l" rtl="0">
              <a:spcBef>
                <a:spcPts val="320"/>
              </a:spcBef>
              <a:spcAft>
                <a:spcPts val="0"/>
              </a:spcAft>
              <a:buSzPts val="1200"/>
              <a:buNone/>
              <a:defRPr sz="1600" b="1"/>
            </a:lvl8pPr>
            <a:lvl9pPr marL="4114800" lvl="8" indent="-228600" algn="l" rtl="0">
              <a:spcBef>
                <a:spcPts val="320"/>
              </a:spcBef>
              <a:spcAft>
                <a:spcPts val="0"/>
              </a:spcAft>
              <a:buSzPts val="1200"/>
              <a:buNone/>
              <a:defRPr sz="1600" b="1"/>
            </a:lvl9pPr>
          </a:lstStyle>
          <a:p>
            <a:endParaRPr/>
          </a:p>
        </p:txBody>
      </p:sp>
      <p:sp>
        <p:nvSpPr>
          <p:cNvPr id="176" name="Google Shape;176;p2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27660" algn="l" rtl="0">
              <a:spcBef>
                <a:spcPts val="480"/>
              </a:spcBef>
              <a:spcAft>
                <a:spcPts val="0"/>
              </a:spcAft>
              <a:buSzPts val="1560"/>
              <a:buChar char="■"/>
              <a:defRPr sz="2400"/>
            </a:lvl1pPr>
            <a:lvl2pPr marL="914400" lvl="1" indent="-304800" algn="l" rtl="0">
              <a:spcBef>
                <a:spcPts val="400"/>
              </a:spcBef>
              <a:spcAft>
                <a:spcPts val="0"/>
              </a:spcAft>
              <a:buSzPts val="1200"/>
              <a:buChar char="❑"/>
              <a:defRPr sz="2000"/>
            </a:lvl2pPr>
            <a:lvl3pPr marL="1371600" lvl="2" indent="-302894" algn="l" rtl="0">
              <a:spcBef>
                <a:spcPts val="360"/>
              </a:spcBef>
              <a:spcAft>
                <a:spcPts val="0"/>
              </a:spcAft>
              <a:buSzPts val="1170"/>
              <a:buChar char="■"/>
              <a:defRPr sz="1800"/>
            </a:lvl3pPr>
            <a:lvl4pPr marL="1828800" lvl="3" indent="-299719" algn="l" rtl="0">
              <a:spcBef>
                <a:spcPts val="320"/>
              </a:spcBef>
              <a:spcAft>
                <a:spcPts val="0"/>
              </a:spcAft>
              <a:buSzPts val="1120"/>
              <a:buChar char="❑"/>
              <a:defRPr sz="1600"/>
            </a:lvl4pPr>
            <a:lvl5pPr marL="2286000" lvl="4" indent="-304800" algn="l" rtl="0">
              <a:spcBef>
                <a:spcPts val="320"/>
              </a:spcBef>
              <a:spcAft>
                <a:spcPts val="0"/>
              </a:spcAft>
              <a:buSzPts val="1200"/>
              <a:buChar char="▪"/>
              <a:defRPr sz="1600"/>
            </a:lvl5pPr>
            <a:lvl6pPr marL="2743200" lvl="5" indent="-304800" algn="l" rtl="0">
              <a:spcBef>
                <a:spcPts val="320"/>
              </a:spcBef>
              <a:spcAft>
                <a:spcPts val="0"/>
              </a:spcAft>
              <a:buSzPts val="1200"/>
              <a:buChar char="▪"/>
              <a:defRPr sz="1600"/>
            </a:lvl6pPr>
            <a:lvl7pPr marL="3200400" lvl="6" indent="-304800" algn="l" rtl="0">
              <a:spcBef>
                <a:spcPts val="320"/>
              </a:spcBef>
              <a:spcAft>
                <a:spcPts val="0"/>
              </a:spcAft>
              <a:buSzPts val="1200"/>
              <a:buChar char="▪"/>
              <a:defRPr sz="1600"/>
            </a:lvl7pPr>
            <a:lvl8pPr marL="3657600" lvl="7" indent="-304800" algn="l" rtl="0">
              <a:spcBef>
                <a:spcPts val="320"/>
              </a:spcBef>
              <a:spcAft>
                <a:spcPts val="0"/>
              </a:spcAft>
              <a:buSzPts val="1200"/>
              <a:buChar char="▪"/>
              <a:defRPr sz="1600"/>
            </a:lvl8pPr>
            <a:lvl9pPr marL="4114800" lvl="8" indent="-304800" algn="l" rtl="0">
              <a:spcBef>
                <a:spcPts val="320"/>
              </a:spcBef>
              <a:spcAft>
                <a:spcPts val="0"/>
              </a:spcAft>
              <a:buSzPts val="1200"/>
              <a:buChar char="▪"/>
              <a:defRPr sz="1600"/>
            </a:lvl9pPr>
          </a:lstStyle>
          <a:p>
            <a:endParaRPr/>
          </a:p>
        </p:txBody>
      </p:sp>
      <p:sp>
        <p:nvSpPr>
          <p:cNvPr id="177" name="Google Shape;177;p2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1560"/>
              <a:buNone/>
              <a:defRPr sz="2400" b="1"/>
            </a:lvl1pPr>
            <a:lvl2pPr marL="914400" lvl="1" indent="-228600" algn="l" rtl="0">
              <a:spcBef>
                <a:spcPts val="400"/>
              </a:spcBef>
              <a:spcAft>
                <a:spcPts val="0"/>
              </a:spcAft>
              <a:buSzPts val="1200"/>
              <a:buNone/>
              <a:defRPr sz="2000" b="1"/>
            </a:lvl2pPr>
            <a:lvl3pPr marL="1371600" lvl="2" indent="-228600" algn="l" rtl="0">
              <a:spcBef>
                <a:spcPts val="360"/>
              </a:spcBef>
              <a:spcAft>
                <a:spcPts val="0"/>
              </a:spcAft>
              <a:buSzPts val="1170"/>
              <a:buNone/>
              <a:defRPr sz="1800" b="1"/>
            </a:lvl3pPr>
            <a:lvl4pPr marL="1828800" lvl="3" indent="-228600" algn="l" rtl="0">
              <a:spcBef>
                <a:spcPts val="320"/>
              </a:spcBef>
              <a:spcAft>
                <a:spcPts val="0"/>
              </a:spcAft>
              <a:buSzPts val="1120"/>
              <a:buNone/>
              <a:defRPr sz="1600" b="1"/>
            </a:lvl4pPr>
            <a:lvl5pPr marL="2286000" lvl="4" indent="-228600" algn="l" rtl="0">
              <a:spcBef>
                <a:spcPts val="320"/>
              </a:spcBef>
              <a:spcAft>
                <a:spcPts val="0"/>
              </a:spcAft>
              <a:buSzPts val="1200"/>
              <a:buNone/>
              <a:defRPr sz="1600" b="1"/>
            </a:lvl5pPr>
            <a:lvl6pPr marL="2743200" lvl="5" indent="-228600" algn="l" rtl="0">
              <a:spcBef>
                <a:spcPts val="320"/>
              </a:spcBef>
              <a:spcAft>
                <a:spcPts val="0"/>
              </a:spcAft>
              <a:buSzPts val="1200"/>
              <a:buNone/>
              <a:defRPr sz="1600" b="1"/>
            </a:lvl6pPr>
            <a:lvl7pPr marL="3200400" lvl="6" indent="-228600" algn="l" rtl="0">
              <a:spcBef>
                <a:spcPts val="320"/>
              </a:spcBef>
              <a:spcAft>
                <a:spcPts val="0"/>
              </a:spcAft>
              <a:buSzPts val="1200"/>
              <a:buNone/>
              <a:defRPr sz="1600" b="1"/>
            </a:lvl7pPr>
            <a:lvl8pPr marL="3657600" lvl="7" indent="-228600" algn="l" rtl="0">
              <a:spcBef>
                <a:spcPts val="320"/>
              </a:spcBef>
              <a:spcAft>
                <a:spcPts val="0"/>
              </a:spcAft>
              <a:buSzPts val="1200"/>
              <a:buNone/>
              <a:defRPr sz="1600" b="1"/>
            </a:lvl8pPr>
            <a:lvl9pPr marL="4114800" lvl="8" indent="-228600" algn="l" rtl="0">
              <a:spcBef>
                <a:spcPts val="320"/>
              </a:spcBef>
              <a:spcAft>
                <a:spcPts val="0"/>
              </a:spcAft>
              <a:buSzPts val="1200"/>
              <a:buNone/>
              <a:defRPr sz="1600" b="1"/>
            </a:lvl9pPr>
          </a:lstStyle>
          <a:p>
            <a:endParaRPr/>
          </a:p>
        </p:txBody>
      </p:sp>
      <p:sp>
        <p:nvSpPr>
          <p:cNvPr id="178" name="Google Shape;178;p2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27660" algn="l" rtl="0">
              <a:spcBef>
                <a:spcPts val="480"/>
              </a:spcBef>
              <a:spcAft>
                <a:spcPts val="0"/>
              </a:spcAft>
              <a:buSzPts val="1560"/>
              <a:buChar char="■"/>
              <a:defRPr sz="2400"/>
            </a:lvl1pPr>
            <a:lvl2pPr marL="914400" lvl="1" indent="-304800" algn="l" rtl="0">
              <a:spcBef>
                <a:spcPts val="400"/>
              </a:spcBef>
              <a:spcAft>
                <a:spcPts val="0"/>
              </a:spcAft>
              <a:buSzPts val="1200"/>
              <a:buChar char="❑"/>
              <a:defRPr sz="2000"/>
            </a:lvl2pPr>
            <a:lvl3pPr marL="1371600" lvl="2" indent="-302894" algn="l" rtl="0">
              <a:spcBef>
                <a:spcPts val="360"/>
              </a:spcBef>
              <a:spcAft>
                <a:spcPts val="0"/>
              </a:spcAft>
              <a:buSzPts val="1170"/>
              <a:buChar char="■"/>
              <a:defRPr sz="1800"/>
            </a:lvl3pPr>
            <a:lvl4pPr marL="1828800" lvl="3" indent="-299719" algn="l" rtl="0">
              <a:spcBef>
                <a:spcPts val="320"/>
              </a:spcBef>
              <a:spcAft>
                <a:spcPts val="0"/>
              </a:spcAft>
              <a:buSzPts val="1120"/>
              <a:buChar char="❑"/>
              <a:defRPr sz="1600"/>
            </a:lvl4pPr>
            <a:lvl5pPr marL="2286000" lvl="4" indent="-304800" algn="l" rtl="0">
              <a:spcBef>
                <a:spcPts val="320"/>
              </a:spcBef>
              <a:spcAft>
                <a:spcPts val="0"/>
              </a:spcAft>
              <a:buSzPts val="1200"/>
              <a:buChar char="▪"/>
              <a:defRPr sz="1600"/>
            </a:lvl5pPr>
            <a:lvl6pPr marL="2743200" lvl="5" indent="-304800" algn="l" rtl="0">
              <a:spcBef>
                <a:spcPts val="320"/>
              </a:spcBef>
              <a:spcAft>
                <a:spcPts val="0"/>
              </a:spcAft>
              <a:buSzPts val="1200"/>
              <a:buChar char="▪"/>
              <a:defRPr sz="1600"/>
            </a:lvl6pPr>
            <a:lvl7pPr marL="3200400" lvl="6" indent="-304800" algn="l" rtl="0">
              <a:spcBef>
                <a:spcPts val="320"/>
              </a:spcBef>
              <a:spcAft>
                <a:spcPts val="0"/>
              </a:spcAft>
              <a:buSzPts val="1200"/>
              <a:buChar char="▪"/>
              <a:defRPr sz="1600"/>
            </a:lvl7pPr>
            <a:lvl8pPr marL="3657600" lvl="7" indent="-304800" algn="l" rtl="0">
              <a:spcBef>
                <a:spcPts val="320"/>
              </a:spcBef>
              <a:spcAft>
                <a:spcPts val="0"/>
              </a:spcAft>
              <a:buSzPts val="1200"/>
              <a:buChar char="▪"/>
              <a:defRPr sz="1600"/>
            </a:lvl8pPr>
            <a:lvl9pPr marL="4114800" lvl="8" indent="-304800" algn="l" rtl="0">
              <a:spcBef>
                <a:spcPts val="320"/>
              </a:spcBef>
              <a:spcAft>
                <a:spcPts val="0"/>
              </a:spcAft>
              <a:buSzPts val="1200"/>
              <a:buChar char="▪"/>
              <a:defRPr sz="1600"/>
            </a:lvl9pPr>
          </a:lstStyle>
          <a:p>
            <a:endParaRPr/>
          </a:p>
        </p:txBody>
      </p:sp>
      <p:sp>
        <p:nvSpPr>
          <p:cNvPr id="179" name="Google Shape;179;p29"/>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29"/>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30"/>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360680" algn="l" rtl="0">
              <a:spcBef>
                <a:spcPts val="640"/>
              </a:spcBef>
              <a:spcAft>
                <a:spcPts val="0"/>
              </a:spcAft>
              <a:buSzPts val="2080"/>
              <a:buChar char="■"/>
              <a:defRPr sz="3200"/>
            </a:lvl1pPr>
            <a:lvl2pPr marL="914400" lvl="1" indent="-335280" algn="l" rtl="0">
              <a:spcBef>
                <a:spcPts val="560"/>
              </a:spcBef>
              <a:spcAft>
                <a:spcPts val="0"/>
              </a:spcAft>
              <a:buSzPts val="1680"/>
              <a:buChar char="❑"/>
              <a:defRPr sz="2800"/>
            </a:lvl2pPr>
            <a:lvl3pPr marL="1371600" lvl="2" indent="-327660" algn="l" rtl="0">
              <a:spcBef>
                <a:spcPts val="480"/>
              </a:spcBef>
              <a:spcAft>
                <a:spcPts val="0"/>
              </a:spcAft>
              <a:buSzPts val="1560"/>
              <a:buChar char="■"/>
              <a:defRPr sz="2400"/>
            </a:lvl3pPr>
            <a:lvl4pPr marL="1828800" lvl="3" indent="-317500" algn="l" rtl="0">
              <a:spcBef>
                <a:spcPts val="400"/>
              </a:spcBef>
              <a:spcAft>
                <a:spcPts val="0"/>
              </a:spcAft>
              <a:buSzPts val="1400"/>
              <a:buChar char="❑"/>
              <a:defRPr sz="2000"/>
            </a:lvl4pPr>
            <a:lvl5pPr marL="2286000" lvl="4" indent="-323850" algn="l" rtl="0">
              <a:spcBef>
                <a:spcPts val="400"/>
              </a:spcBef>
              <a:spcAft>
                <a:spcPts val="0"/>
              </a:spcAft>
              <a:buSzPts val="1500"/>
              <a:buChar char="▪"/>
              <a:defRPr sz="2000"/>
            </a:lvl5pPr>
            <a:lvl6pPr marL="2743200" lvl="5" indent="-323850" algn="l" rtl="0">
              <a:spcBef>
                <a:spcPts val="400"/>
              </a:spcBef>
              <a:spcAft>
                <a:spcPts val="0"/>
              </a:spcAft>
              <a:buSzPts val="1500"/>
              <a:buChar char="▪"/>
              <a:defRPr sz="2000"/>
            </a:lvl6pPr>
            <a:lvl7pPr marL="3200400" lvl="6" indent="-323850" algn="l" rtl="0">
              <a:spcBef>
                <a:spcPts val="400"/>
              </a:spcBef>
              <a:spcAft>
                <a:spcPts val="0"/>
              </a:spcAft>
              <a:buSzPts val="1500"/>
              <a:buChar char="▪"/>
              <a:defRPr sz="2000"/>
            </a:lvl7pPr>
            <a:lvl8pPr marL="3657600" lvl="7" indent="-323850" algn="l" rtl="0">
              <a:spcBef>
                <a:spcPts val="400"/>
              </a:spcBef>
              <a:spcAft>
                <a:spcPts val="0"/>
              </a:spcAft>
              <a:buSzPts val="1500"/>
              <a:buChar char="▪"/>
              <a:defRPr sz="2000"/>
            </a:lvl8pPr>
            <a:lvl9pPr marL="4114800" lvl="8" indent="-323850" algn="l" rtl="0">
              <a:spcBef>
                <a:spcPts val="400"/>
              </a:spcBef>
              <a:spcAft>
                <a:spcPts val="0"/>
              </a:spcAft>
              <a:buSzPts val="1500"/>
              <a:buChar char="▪"/>
              <a:defRPr sz="2000"/>
            </a:lvl9pPr>
          </a:lstStyle>
          <a:p>
            <a:endParaRPr/>
          </a:p>
        </p:txBody>
      </p:sp>
      <p:sp>
        <p:nvSpPr>
          <p:cNvPr id="190" name="Google Shape;190;p3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72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75"/>
              <a:buNone/>
              <a:defRPr sz="900"/>
            </a:lvl5pPr>
            <a:lvl6pPr marL="2743200" lvl="5" indent="-228600" algn="l" rtl="0">
              <a:spcBef>
                <a:spcPts val="180"/>
              </a:spcBef>
              <a:spcAft>
                <a:spcPts val="0"/>
              </a:spcAft>
              <a:buSzPts val="675"/>
              <a:buNone/>
              <a:defRPr sz="900"/>
            </a:lvl6pPr>
            <a:lvl7pPr marL="3200400" lvl="6" indent="-228600" algn="l" rtl="0">
              <a:spcBef>
                <a:spcPts val="180"/>
              </a:spcBef>
              <a:spcAft>
                <a:spcPts val="0"/>
              </a:spcAft>
              <a:buSzPts val="675"/>
              <a:buNone/>
              <a:defRPr sz="900"/>
            </a:lvl7pPr>
            <a:lvl8pPr marL="3657600" lvl="7" indent="-228600" algn="l" rtl="0">
              <a:spcBef>
                <a:spcPts val="180"/>
              </a:spcBef>
              <a:spcAft>
                <a:spcPts val="0"/>
              </a:spcAft>
              <a:buSzPts val="675"/>
              <a:buNone/>
              <a:defRPr sz="900"/>
            </a:lvl8pPr>
            <a:lvl9pPr marL="4114800" lvl="8" indent="-228600" algn="l" rtl="0">
              <a:spcBef>
                <a:spcPts val="180"/>
              </a:spcBef>
              <a:spcAft>
                <a:spcPts val="0"/>
              </a:spcAft>
              <a:buSzPts val="675"/>
              <a:buNone/>
              <a:defRPr sz="900"/>
            </a:lvl9pPr>
          </a:lstStyle>
          <a:p>
            <a:endParaRPr/>
          </a:p>
        </p:txBody>
      </p:sp>
      <p:sp>
        <p:nvSpPr>
          <p:cNvPr id="191" name="Google Shape;191;p31"/>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08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2"/>
              </a:buClr>
              <a:buSzPts val="168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15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97" name="Google Shape;197;p3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SzPts val="910"/>
              <a:buNone/>
              <a:defRPr sz="1400"/>
            </a:lvl1pPr>
            <a:lvl2pPr marL="914400" lvl="1" indent="-228600" algn="l" rtl="0">
              <a:spcBef>
                <a:spcPts val="240"/>
              </a:spcBef>
              <a:spcAft>
                <a:spcPts val="0"/>
              </a:spcAft>
              <a:buSzPts val="720"/>
              <a:buNone/>
              <a:defRPr sz="1200"/>
            </a:lvl2pPr>
            <a:lvl3pPr marL="1371600" lvl="2" indent="-228600" algn="l" rtl="0">
              <a:spcBef>
                <a:spcPts val="200"/>
              </a:spcBef>
              <a:spcAft>
                <a:spcPts val="0"/>
              </a:spcAft>
              <a:buSzPts val="650"/>
              <a:buNone/>
              <a:defRPr sz="1000"/>
            </a:lvl3pPr>
            <a:lvl4pPr marL="1828800" lvl="3" indent="-228600" algn="l" rtl="0">
              <a:spcBef>
                <a:spcPts val="180"/>
              </a:spcBef>
              <a:spcAft>
                <a:spcPts val="0"/>
              </a:spcAft>
              <a:buSzPts val="630"/>
              <a:buNone/>
              <a:defRPr sz="900"/>
            </a:lvl4pPr>
            <a:lvl5pPr marL="2286000" lvl="4" indent="-228600" algn="l" rtl="0">
              <a:spcBef>
                <a:spcPts val="180"/>
              </a:spcBef>
              <a:spcAft>
                <a:spcPts val="0"/>
              </a:spcAft>
              <a:buSzPts val="675"/>
              <a:buNone/>
              <a:defRPr sz="900"/>
            </a:lvl5pPr>
            <a:lvl6pPr marL="2743200" lvl="5" indent="-228600" algn="l" rtl="0">
              <a:spcBef>
                <a:spcPts val="180"/>
              </a:spcBef>
              <a:spcAft>
                <a:spcPts val="0"/>
              </a:spcAft>
              <a:buSzPts val="675"/>
              <a:buNone/>
              <a:defRPr sz="900"/>
            </a:lvl6pPr>
            <a:lvl7pPr marL="3200400" lvl="6" indent="-228600" algn="l" rtl="0">
              <a:spcBef>
                <a:spcPts val="180"/>
              </a:spcBef>
              <a:spcAft>
                <a:spcPts val="0"/>
              </a:spcAft>
              <a:buSzPts val="675"/>
              <a:buNone/>
              <a:defRPr sz="900"/>
            </a:lvl7pPr>
            <a:lvl8pPr marL="3657600" lvl="7" indent="-228600" algn="l" rtl="0">
              <a:spcBef>
                <a:spcPts val="180"/>
              </a:spcBef>
              <a:spcAft>
                <a:spcPts val="0"/>
              </a:spcAft>
              <a:buSzPts val="675"/>
              <a:buNone/>
              <a:defRPr sz="900"/>
            </a:lvl8pPr>
            <a:lvl9pPr marL="4114800" lvl="8" indent="-228600" algn="l" rtl="0">
              <a:spcBef>
                <a:spcPts val="180"/>
              </a:spcBef>
              <a:spcAft>
                <a:spcPts val="0"/>
              </a:spcAft>
              <a:buSzPts val="675"/>
              <a:buNone/>
              <a:defRPr sz="900"/>
            </a:lvl9pPr>
          </a:lstStyle>
          <a:p>
            <a:endParaRPr/>
          </a:p>
        </p:txBody>
      </p:sp>
      <p:sp>
        <p:nvSpPr>
          <p:cNvPr id="198" name="Google Shape;198;p32"/>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32"/>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3" name="Google Shape;203;p33"/>
          <p:cNvSpPr txBox="1">
            <a:spLocks noGrp="1"/>
          </p:cNvSpPr>
          <p:nvPr>
            <p:ph type="body" idx="1"/>
          </p:nvPr>
        </p:nvSpPr>
        <p:spPr>
          <a:xfrm rot="5400000">
            <a:off x="2306700" y="-249300"/>
            <a:ext cx="4530600" cy="8229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04" name="Google Shape;204;p33"/>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6" name="Google Shape;206;p33"/>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rot="5400000">
            <a:off x="4731600" y="2175613"/>
            <a:ext cx="5853000" cy="20574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34"/>
          <p:cNvSpPr txBox="1">
            <a:spLocks noGrp="1"/>
          </p:cNvSpPr>
          <p:nvPr>
            <p:ph type="body" idx="1"/>
          </p:nvPr>
        </p:nvSpPr>
        <p:spPr>
          <a:xfrm rot="5400000">
            <a:off x="540600" y="194413"/>
            <a:ext cx="5853000" cy="60198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10" name="Google Shape;210;p34"/>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 name="Google Shape;212;p34"/>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04"/>
        <p:cNvGrpSpPr/>
        <p:nvPr/>
      </p:nvGrpSpPr>
      <p:grpSpPr>
        <a:xfrm>
          <a:off x="0" y="0"/>
          <a:ext cx="0" cy="0"/>
          <a:chOff x="0" y="0"/>
          <a:chExt cx="0" cy="0"/>
        </a:xfrm>
      </p:grpSpPr>
      <p:cxnSp>
        <p:nvCxnSpPr>
          <p:cNvPr id="105" name="Google Shape;105;p16"/>
          <p:cNvCxnSpPr/>
          <p:nvPr/>
        </p:nvCxnSpPr>
        <p:spPr>
          <a:xfrm>
            <a:off x="0" y="3997533"/>
            <a:ext cx="9144000" cy="0"/>
          </a:xfrm>
          <a:prstGeom prst="straightConnector1">
            <a:avLst/>
          </a:prstGeom>
          <a:noFill/>
          <a:ln w="19050" cap="flat" cmpd="sng">
            <a:solidFill>
              <a:schemeClr val="lt2"/>
            </a:solidFill>
            <a:prstDash val="solid"/>
            <a:round/>
            <a:headEnd type="none" w="sm" len="sm"/>
            <a:tailEnd type="none" w="sm" len="sm"/>
          </a:ln>
        </p:spPr>
      </p:cxnSp>
      <p:sp>
        <p:nvSpPr>
          <p:cNvPr id="106" name="Google Shape;106;p16"/>
          <p:cNvSpPr txBox="1">
            <a:spLocks noGrp="1"/>
          </p:cNvSpPr>
          <p:nvPr>
            <p:ph type="title"/>
          </p:nvPr>
        </p:nvSpPr>
        <p:spPr>
          <a:xfrm>
            <a:off x="510450" y="2743200"/>
            <a:ext cx="8123100" cy="103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7" name="Google Shape;107;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şlık, Metin ve İçerik" type="txAndObj">
  <p:cSld name="TEXT_AND_OBJECT">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35"/>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16" name="Google Shape;216;p35"/>
          <p:cNvSpPr txBox="1">
            <a:spLocks noGrp="1"/>
          </p:cNvSpPr>
          <p:nvPr>
            <p:ph type="body" idx="2"/>
          </p:nvPr>
        </p:nvSpPr>
        <p:spPr>
          <a:xfrm>
            <a:off x="4648200" y="1600200"/>
            <a:ext cx="4038600" cy="4530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217" name="Google Shape;217;p3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9" name="Google Shape;219;p3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7"/>
          <p:cNvSpPr/>
          <p:nvPr/>
        </p:nvSpPr>
        <p:spPr>
          <a:xfrm>
            <a:off x="0" y="6727600"/>
            <a:ext cx="9144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txBox="1">
            <a:spLocks noGrp="1"/>
          </p:cNvSpPr>
          <p:nvPr>
            <p:ph type="title"/>
          </p:nvPr>
        </p:nvSpPr>
        <p:spPr>
          <a:xfrm>
            <a:off x="311700" y="593367"/>
            <a:ext cx="8520600" cy="763500"/>
          </a:xfrm>
          <a:prstGeom prst="rect">
            <a:avLst/>
          </a:prstGeom>
          <a:solidFill>
            <a:srgbClr val="FFFFFF"/>
          </a:solid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2800"/>
              <a:buNone/>
              <a:defRPr sz="3000" b="1">
                <a:solidFill>
                  <a:srgbClr val="980000"/>
                </a:solidFill>
                <a:latin typeface="Bree Serif"/>
                <a:ea typeface="Bree Serif"/>
                <a:cs typeface="Bree Serif"/>
                <a:sym typeface="Bree Serif"/>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2" name="Google Shape;112;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8"/>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6" name="Google Shape;116;p18"/>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7" name="Google Shape;117;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20"/>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4" name="Google Shape;124;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90250" y="701800"/>
            <a:ext cx="57975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7" name="Google Shape;127;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3"/>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lvl="0" indent="-302895" algn="l" rtl="0">
              <a:spcBef>
                <a:spcPts val="360"/>
              </a:spcBef>
              <a:spcAft>
                <a:spcPts val="0"/>
              </a:spcAft>
              <a:buSzPts val="1170"/>
              <a:buChar char="■"/>
              <a:defRPr/>
            </a:lvl1pPr>
            <a:lvl2pPr marL="914400" lvl="1" indent="-297180" algn="l" rtl="0">
              <a:spcBef>
                <a:spcPts val="360"/>
              </a:spcBef>
              <a:spcAft>
                <a:spcPts val="0"/>
              </a:spcAft>
              <a:buSzPts val="1080"/>
              <a:buChar char="❑"/>
              <a:defRPr/>
            </a:lvl2pPr>
            <a:lvl3pPr marL="1371600" lvl="2" indent="-302894" algn="l" rtl="0">
              <a:spcBef>
                <a:spcPts val="360"/>
              </a:spcBef>
              <a:spcAft>
                <a:spcPts val="0"/>
              </a:spcAft>
              <a:buSzPts val="1170"/>
              <a:buChar char="■"/>
              <a:defRPr/>
            </a:lvl3pPr>
            <a:lvl4pPr marL="1828800" lvl="3" indent="-308610" algn="l" rtl="0">
              <a:spcBef>
                <a:spcPts val="360"/>
              </a:spcBef>
              <a:spcAft>
                <a:spcPts val="0"/>
              </a:spcAft>
              <a:buSzPts val="1260"/>
              <a:buChar char="❑"/>
              <a:defRPr/>
            </a:lvl4pPr>
            <a:lvl5pPr marL="2286000" lvl="4" indent="-314325" algn="l" rtl="0">
              <a:spcBef>
                <a:spcPts val="360"/>
              </a:spcBef>
              <a:spcAft>
                <a:spcPts val="0"/>
              </a:spcAft>
              <a:buSzPts val="1350"/>
              <a:buChar char="▪"/>
              <a:defRPr/>
            </a:lvl5pPr>
            <a:lvl6pPr marL="2743200" lvl="5" indent="-314325" algn="l" rtl="0">
              <a:spcBef>
                <a:spcPts val="360"/>
              </a:spcBef>
              <a:spcAft>
                <a:spcPts val="0"/>
              </a:spcAft>
              <a:buSzPts val="1350"/>
              <a:buChar char="▪"/>
              <a:defRPr/>
            </a:lvl6pPr>
            <a:lvl7pPr marL="3200400" lvl="6" indent="-314325" algn="l" rtl="0">
              <a:spcBef>
                <a:spcPts val="360"/>
              </a:spcBef>
              <a:spcAft>
                <a:spcPts val="0"/>
              </a:spcAft>
              <a:buSzPts val="1350"/>
              <a:buChar char="▪"/>
              <a:defRPr/>
            </a:lvl7pPr>
            <a:lvl8pPr marL="3657600" lvl="7" indent="-314325" algn="l" rtl="0">
              <a:spcBef>
                <a:spcPts val="360"/>
              </a:spcBef>
              <a:spcAft>
                <a:spcPts val="0"/>
              </a:spcAft>
              <a:buSzPts val="1350"/>
              <a:buChar char="▪"/>
              <a:defRPr/>
            </a:lvl8pPr>
            <a:lvl9pPr marL="4114800" lvl="8" indent="-314325" algn="l" rtl="0">
              <a:spcBef>
                <a:spcPts val="360"/>
              </a:spcBef>
              <a:spcAft>
                <a:spcPts val="0"/>
              </a:spcAft>
              <a:buSzPts val="1350"/>
              <a:buChar char="▪"/>
              <a:defRPr/>
            </a:lvl9pPr>
          </a:lstStyle>
          <a:p>
            <a:endParaRPr/>
          </a:p>
        </p:txBody>
      </p:sp>
      <p:sp>
        <p:nvSpPr>
          <p:cNvPr id="139" name="Google Shape;139;p23"/>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3"/>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aşlık Slaydı" type="title">
  <p:cSld name="TITLE">
    <p:spTree>
      <p:nvGrpSpPr>
        <p:cNvPr id="1" name="Shape 142"/>
        <p:cNvGrpSpPr/>
        <p:nvPr/>
      </p:nvGrpSpPr>
      <p:grpSpPr>
        <a:xfrm>
          <a:off x="0" y="0"/>
          <a:ext cx="0" cy="0"/>
          <a:chOff x="0" y="0"/>
          <a:chExt cx="0" cy="0"/>
        </a:xfrm>
      </p:grpSpPr>
      <p:sp>
        <p:nvSpPr>
          <p:cNvPr id="143" name="Google Shape;143;p2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00"/>
              </a:spcBef>
              <a:spcAft>
                <a:spcPts val="0"/>
              </a:spcAft>
              <a:buSzPts val="1950"/>
              <a:buNone/>
              <a:defRPr/>
            </a:lvl1pPr>
            <a:lvl2pPr lvl="1" algn="ctr" rtl="0">
              <a:spcBef>
                <a:spcPts val="520"/>
              </a:spcBef>
              <a:spcAft>
                <a:spcPts val="0"/>
              </a:spcAft>
              <a:buSzPts val="1560"/>
              <a:buNone/>
              <a:defRPr/>
            </a:lvl2pPr>
            <a:lvl3pPr lvl="2" algn="ctr" rtl="0">
              <a:spcBef>
                <a:spcPts val="440"/>
              </a:spcBef>
              <a:spcAft>
                <a:spcPts val="0"/>
              </a:spcAft>
              <a:buSzPts val="1430"/>
              <a:buNone/>
              <a:defRPr/>
            </a:lvl3pPr>
            <a:lvl4pPr lvl="3" algn="ctr" rtl="0">
              <a:spcBef>
                <a:spcPts val="400"/>
              </a:spcBef>
              <a:spcAft>
                <a:spcPts val="0"/>
              </a:spcAft>
              <a:buSzPts val="1400"/>
              <a:buNone/>
              <a:defRPr/>
            </a:lvl4pPr>
            <a:lvl5pPr lvl="4" algn="ctr" rtl="0">
              <a:spcBef>
                <a:spcPts val="400"/>
              </a:spcBef>
              <a:spcAft>
                <a:spcPts val="0"/>
              </a:spcAft>
              <a:buSzPts val="1500"/>
              <a:buNone/>
              <a:defRPr/>
            </a:lvl5pPr>
            <a:lvl6pPr lvl="5" algn="ctr" rtl="0">
              <a:spcBef>
                <a:spcPts val="400"/>
              </a:spcBef>
              <a:spcAft>
                <a:spcPts val="0"/>
              </a:spcAft>
              <a:buSzPts val="1500"/>
              <a:buNone/>
              <a:defRPr/>
            </a:lvl6pPr>
            <a:lvl7pPr lvl="6" algn="ctr" rtl="0">
              <a:spcBef>
                <a:spcPts val="400"/>
              </a:spcBef>
              <a:spcAft>
                <a:spcPts val="0"/>
              </a:spcAft>
              <a:buSzPts val="1500"/>
              <a:buNone/>
              <a:defRPr/>
            </a:lvl7pPr>
            <a:lvl8pPr lvl="7" algn="ctr" rtl="0">
              <a:spcBef>
                <a:spcPts val="400"/>
              </a:spcBef>
              <a:spcAft>
                <a:spcPts val="0"/>
              </a:spcAft>
              <a:buSzPts val="1500"/>
              <a:buNone/>
              <a:defRPr/>
            </a:lvl8pPr>
            <a:lvl9pPr lvl="8" algn="ctr" rtl="0">
              <a:spcBef>
                <a:spcPts val="400"/>
              </a:spcBef>
              <a:spcAft>
                <a:spcPts val="0"/>
              </a:spcAft>
              <a:buSzPts val="1500"/>
              <a:buNone/>
              <a:defRPr/>
            </a:lvl9pPr>
          </a:lstStyle>
          <a:p>
            <a:endParaRPr/>
          </a:p>
        </p:txBody>
      </p:sp>
      <p:sp>
        <p:nvSpPr>
          <p:cNvPr id="145" name="Google Shape;145;p24"/>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4"/>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chemeClr val="dk1"/>
                </a:solidFill>
                <a:latin typeface="Garamond"/>
                <a:ea typeface="Garamond"/>
                <a:cs typeface="Garamond"/>
                <a:sym typeface="Garamond"/>
              </a:defRPr>
            </a:lvl1pPr>
            <a:lvl2pPr marL="0" marR="0" lvl="1" indent="0" algn="r" rtl="0">
              <a:spcBef>
                <a:spcPts val="0"/>
              </a:spcBef>
              <a:spcAft>
                <a:spcPts val="0"/>
              </a:spcAft>
              <a:buNone/>
              <a:defRPr sz="1200">
                <a:solidFill>
                  <a:schemeClr val="dk1"/>
                </a:solidFill>
                <a:latin typeface="Garamond"/>
                <a:ea typeface="Garamond"/>
                <a:cs typeface="Garamond"/>
                <a:sym typeface="Garamond"/>
              </a:defRPr>
            </a:lvl2pPr>
            <a:lvl3pPr marL="0" marR="0" lvl="2" indent="0" algn="r" rtl="0">
              <a:spcBef>
                <a:spcPts val="0"/>
              </a:spcBef>
              <a:spcAft>
                <a:spcPts val="0"/>
              </a:spcAft>
              <a:buNone/>
              <a:defRPr sz="1200">
                <a:solidFill>
                  <a:schemeClr val="dk1"/>
                </a:solidFill>
                <a:latin typeface="Garamond"/>
                <a:ea typeface="Garamond"/>
                <a:cs typeface="Garamond"/>
                <a:sym typeface="Garamond"/>
              </a:defRPr>
            </a:lvl3pPr>
            <a:lvl4pPr marL="0" marR="0" lvl="3" indent="0" algn="r" rtl="0">
              <a:spcBef>
                <a:spcPts val="0"/>
              </a:spcBef>
              <a:spcAft>
                <a:spcPts val="0"/>
              </a:spcAft>
              <a:buNone/>
              <a:defRPr sz="1200">
                <a:solidFill>
                  <a:schemeClr val="dk1"/>
                </a:solidFill>
                <a:latin typeface="Garamond"/>
                <a:ea typeface="Garamond"/>
                <a:cs typeface="Garamond"/>
                <a:sym typeface="Garamond"/>
              </a:defRPr>
            </a:lvl4pPr>
            <a:lvl5pPr marL="0" marR="0" lvl="4" indent="0" algn="r" rtl="0">
              <a:spcBef>
                <a:spcPts val="0"/>
              </a:spcBef>
              <a:spcAft>
                <a:spcPts val="0"/>
              </a:spcAft>
              <a:buNone/>
              <a:defRPr sz="1200">
                <a:solidFill>
                  <a:schemeClr val="dk1"/>
                </a:solidFill>
                <a:latin typeface="Garamond"/>
                <a:ea typeface="Garamond"/>
                <a:cs typeface="Garamond"/>
                <a:sym typeface="Garamond"/>
              </a:defRPr>
            </a:lvl5pPr>
            <a:lvl6pPr marL="0" marR="0" lvl="5" indent="0" algn="r" rtl="0">
              <a:spcBef>
                <a:spcPts val="0"/>
              </a:spcBef>
              <a:spcAft>
                <a:spcPts val="0"/>
              </a:spcAft>
              <a:buNone/>
              <a:defRPr sz="1200">
                <a:solidFill>
                  <a:schemeClr val="dk1"/>
                </a:solidFill>
                <a:latin typeface="Garamond"/>
                <a:ea typeface="Garamond"/>
                <a:cs typeface="Garamond"/>
                <a:sym typeface="Garamond"/>
              </a:defRPr>
            </a:lvl6pPr>
            <a:lvl7pPr marL="0" marR="0" lvl="6" indent="0" algn="r" rtl="0">
              <a:spcBef>
                <a:spcPts val="0"/>
              </a:spcBef>
              <a:spcAft>
                <a:spcPts val="0"/>
              </a:spcAft>
              <a:buNone/>
              <a:defRPr sz="1200">
                <a:solidFill>
                  <a:schemeClr val="dk1"/>
                </a:solidFill>
                <a:latin typeface="Garamond"/>
                <a:ea typeface="Garamond"/>
                <a:cs typeface="Garamond"/>
                <a:sym typeface="Garamond"/>
              </a:defRPr>
            </a:lvl7pPr>
            <a:lvl8pPr marL="0" marR="0" lvl="7" indent="0" algn="r" rtl="0">
              <a:spcBef>
                <a:spcPts val="0"/>
              </a:spcBef>
              <a:spcAft>
                <a:spcPts val="0"/>
              </a:spcAft>
              <a:buNone/>
              <a:defRPr sz="1200">
                <a:solidFill>
                  <a:schemeClr val="dk1"/>
                </a:solidFill>
                <a:latin typeface="Garamond"/>
                <a:ea typeface="Garamond"/>
                <a:cs typeface="Garamond"/>
                <a:sym typeface="Garamond"/>
              </a:defRPr>
            </a:lvl8pPr>
            <a:lvl9pPr marL="0" marR="0" lvl="8" indent="0" algn="r" rtl="0">
              <a:spcBef>
                <a:spcPts val="0"/>
              </a:spcBef>
              <a:spcAft>
                <a:spcPts val="0"/>
              </a:spcAft>
              <a:buNone/>
              <a:defRPr sz="1200">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97" name="Google Shape;97;p1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98" name="Google Shape;98;p1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200" b="0" i="0" u="none" strike="noStrike" cap="none">
                <a:solidFill>
                  <a:schemeClr val="dk2"/>
                </a:solidFill>
                <a:latin typeface="Garamond"/>
                <a:ea typeface="Garamond"/>
                <a:cs typeface="Garamond"/>
                <a:sym typeface="Garamond"/>
              </a:defRPr>
            </a:lvl9pPr>
          </a:lstStyle>
          <a:p>
            <a:endParaRPr/>
          </a:p>
        </p:txBody>
      </p:sp>
      <p:sp>
        <p:nvSpPr>
          <p:cNvPr id="130" name="Google Shape;130;p22"/>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chemeClr val="accent1"/>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chemeClr val="accent2"/>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chemeClr val="accent1"/>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22"/>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22"/>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tr-TR"/>
              <a:t>‹#›</a:t>
            </a:fld>
            <a:endParaRPr/>
          </a:p>
        </p:txBody>
      </p:sp>
      <p:sp>
        <p:nvSpPr>
          <p:cNvPr id="134" name="Google Shape;134;p22"/>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chemeClr val="accent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135" name="Google Shape;135;p22"/>
          <p:cNvCxnSpPr/>
          <p:nvPr/>
        </p:nvCxnSpPr>
        <p:spPr>
          <a:xfrm>
            <a:off x="457200" y="6172200"/>
            <a:ext cx="8229600" cy="0"/>
          </a:xfrm>
          <a:prstGeom prst="straightConnector1">
            <a:avLst/>
          </a:prstGeom>
          <a:noFill/>
          <a:ln w="19050"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4EA7"/>
        </a:solidFill>
        <a:effectLst/>
      </p:bgPr>
    </p:bg>
    <p:spTree>
      <p:nvGrpSpPr>
        <p:cNvPr id="1" name="Shape 223"/>
        <p:cNvGrpSpPr/>
        <p:nvPr/>
      </p:nvGrpSpPr>
      <p:grpSpPr>
        <a:xfrm>
          <a:off x="0" y="0"/>
          <a:ext cx="0" cy="0"/>
          <a:chOff x="0" y="0"/>
          <a:chExt cx="0" cy="0"/>
        </a:xfrm>
      </p:grpSpPr>
      <p:sp>
        <p:nvSpPr>
          <p:cNvPr id="224" name="Google Shape;224;p36"/>
          <p:cNvSpPr txBox="1"/>
          <p:nvPr/>
        </p:nvSpPr>
        <p:spPr>
          <a:xfrm>
            <a:off x="2578000" y="4978400"/>
            <a:ext cx="5797500" cy="867600"/>
          </a:xfrm>
          <a:prstGeom prst="rect">
            <a:avLst/>
          </a:prstGeom>
          <a:solidFill>
            <a:srgbClr val="EAD1D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2400" i="1">
                <a:solidFill>
                  <a:srgbClr val="A61C00"/>
                </a:solidFill>
                <a:latin typeface="Lobster"/>
                <a:ea typeface="Lobster"/>
                <a:cs typeface="Lobster"/>
                <a:sym typeface="Lobster"/>
              </a:rPr>
              <a:t>Demir Çelik Teknolojisi</a:t>
            </a:r>
            <a:endParaRPr sz="2400" i="1">
              <a:solidFill>
                <a:srgbClr val="A61C00"/>
              </a:solidFill>
              <a:latin typeface="Lobster"/>
              <a:ea typeface="Lobster"/>
              <a:cs typeface="Lobster"/>
              <a:sym typeface="Lobster"/>
            </a:endParaRPr>
          </a:p>
        </p:txBody>
      </p:sp>
      <p:sp>
        <p:nvSpPr>
          <p:cNvPr id="225" name="Google Shape;225;p36"/>
          <p:cNvSpPr txBox="1">
            <a:spLocks noGrp="1"/>
          </p:cNvSpPr>
          <p:nvPr>
            <p:ph type="title"/>
          </p:nvPr>
        </p:nvSpPr>
        <p:spPr>
          <a:xfrm>
            <a:off x="3155550" y="701800"/>
            <a:ext cx="5797500" cy="5454300"/>
          </a:xfrm>
          <a:prstGeom prst="rect">
            <a:avLst/>
          </a:prstGeom>
          <a:ln w="9525" cap="flat" cmpd="sng">
            <a:solidFill>
              <a:srgbClr val="EAD1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sz="3600" dirty="0">
                <a:solidFill>
                  <a:srgbClr val="F3F3F3"/>
                </a:solidFill>
              </a:rPr>
              <a:t>Elektrik Ark Ocağında </a:t>
            </a:r>
            <a:br>
              <a:rPr lang="tr-TR" sz="3600" dirty="0">
                <a:solidFill>
                  <a:srgbClr val="F3F3F3"/>
                </a:solidFill>
              </a:rPr>
            </a:br>
            <a:r>
              <a:rPr lang="tr-TR" sz="3600" dirty="0">
                <a:solidFill>
                  <a:srgbClr val="F3F3F3"/>
                </a:solidFill>
              </a:rPr>
              <a:t>Çelik </a:t>
            </a:r>
            <a:r>
              <a:rPr lang="tr-TR" sz="3600">
                <a:solidFill>
                  <a:srgbClr val="F3F3F3"/>
                </a:solidFill>
              </a:rPr>
              <a:t>Üretim Yöntemi</a:t>
            </a:r>
            <a:endParaRPr sz="3600" dirty="0">
              <a:solidFill>
                <a:srgbClr val="F3F3F3"/>
              </a:solidFill>
            </a:endParaRPr>
          </a:p>
        </p:txBody>
      </p:sp>
      <p:sp>
        <p:nvSpPr>
          <p:cNvPr id="226" name="Google Shape;226;p36"/>
          <p:cNvSpPr txBox="1"/>
          <p:nvPr/>
        </p:nvSpPr>
        <p:spPr>
          <a:xfrm>
            <a:off x="134250" y="1727700"/>
            <a:ext cx="2868900" cy="7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solidFill>
                  <a:srgbClr val="FFE599"/>
                </a:solidFill>
                <a:latin typeface="Alegreya"/>
                <a:ea typeface="Alegreya"/>
                <a:cs typeface="Alegreya"/>
                <a:sym typeface="Alegreya"/>
              </a:rPr>
              <a:t>Dr. Öğr. Üyesi Yunus Emre Benkli</a:t>
            </a:r>
            <a:endParaRPr>
              <a:solidFill>
                <a:srgbClr val="FFE599"/>
              </a:solidFill>
              <a:latin typeface="Alegreya"/>
              <a:ea typeface="Alegreya"/>
              <a:cs typeface="Alegreya"/>
              <a:sym typeface="Alegreya"/>
            </a:endParaRPr>
          </a:p>
        </p:txBody>
      </p:sp>
      <p:sp>
        <p:nvSpPr>
          <p:cNvPr id="227" name="Google Shape;227;p36"/>
          <p:cNvSpPr txBox="1"/>
          <p:nvPr/>
        </p:nvSpPr>
        <p:spPr>
          <a:xfrm>
            <a:off x="3563250" y="6096500"/>
            <a:ext cx="5144700" cy="7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a:solidFill>
                  <a:srgbClr val="D9EAD3"/>
                </a:solidFill>
                <a:latin typeface="Alegreya"/>
                <a:ea typeface="Alegreya"/>
                <a:cs typeface="Alegreya"/>
                <a:sym typeface="Alegreya"/>
              </a:rPr>
              <a:t>Atatürk Üniversitesi Metalurji ve Malzeme Mühendisliği Bölümü</a:t>
            </a:r>
            <a:endParaRPr>
              <a:solidFill>
                <a:srgbClr val="D9EAD3"/>
              </a:solidFill>
              <a:latin typeface="Alegreya"/>
              <a:ea typeface="Alegreya"/>
              <a:cs typeface="Alegreya"/>
              <a:sym typeface="Alegreya"/>
            </a:endParaRPr>
          </a:p>
        </p:txBody>
      </p:sp>
      <p:pic>
        <p:nvPicPr>
          <p:cNvPr id="228" name="Google Shape;228;p36"/>
          <p:cNvPicPr preferRelativeResize="0"/>
          <p:nvPr/>
        </p:nvPicPr>
        <p:blipFill>
          <a:blip r:embed="rId3">
            <a:alphaModFix/>
          </a:blip>
          <a:stretch>
            <a:fillRect/>
          </a:stretch>
        </p:blipFill>
        <p:spPr>
          <a:xfrm>
            <a:off x="381000" y="2632900"/>
            <a:ext cx="2273200" cy="2259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62"/>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820"/>
              <a:buChar char="■"/>
            </a:pPr>
            <a:r>
              <a:rPr lang="tr-TR" sz="2800"/>
              <a:t>Ergitme işlemi esnasında elde edilecek çelikte gerekli kimyasal kompozisyonu sağlayacak şekilde diğer demir esaslı metaller (ferro-alaşımlar) ilave edilir. </a:t>
            </a:r>
            <a:endParaRPr/>
          </a:p>
          <a:p>
            <a:pPr marL="342900" lvl="0" indent="-227330" algn="just" rtl="0">
              <a:spcBef>
                <a:spcPts val="560"/>
              </a:spcBef>
              <a:spcAft>
                <a:spcPts val="0"/>
              </a:spcAft>
              <a:buSzPts val="1820"/>
              <a:buNone/>
            </a:pPr>
            <a:endParaRPr sz="2800"/>
          </a:p>
          <a:p>
            <a:pPr marL="342900" lvl="0" indent="-342900" algn="just" rtl="0">
              <a:spcBef>
                <a:spcPts val="560"/>
              </a:spcBef>
              <a:spcAft>
                <a:spcPts val="0"/>
              </a:spcAft>
              <a:buSzPts val="1820"/>
              <a:buChar char="■"/>
            </a:pPr>
            <a:r>
              <a:rPr lang="tr-TR" sz="2800"/>
              <a:t>Ayrıca yapıdaki demir dışı atıkları bağlayarak cüruf oluşturacak katkı maddeleri (flakslar) ilave edilir.</a:t>
            </a:r>
            <a:endParaRPr/>
          </a:p>
          <a:p>
            <a:pPr marL="342900" lvl="0" indent="-227330" algn="l" rtl="0">
              <a:spcBef>
                <a:spcPts val="560"/>
              </a:spcBef>
              <a:spcAft>
                <a:spcPts val="0"/>
              </a:spcAft>
              <a:buSzPts val="1820"/>
              <a:buNone/>
            </a:pPr>
            <a:endParaRPr sz="2800"/>
          </a:p>
          <a:p>
            <a:pPr marL="342900" lvl="0" indent="-342900" algn="just" rtl="0">
              <a:spcBef>
                <a:spcPts val="560"/>
              </a:spcBef>
              <a:spcAft>
                <a:spcPts val="0"/>
              </a:spcAft>
              <a:buSzPts val="1820"/>
              <a:buChar char="■"/>
            </a:pPr>
            <a:r>
              <a:rPr lang="tr-TR" sz="2800"/>
              <a:t>Kimyasal kompozisyonun kontrolü için örnekler alındıktan sonra ark ocağı yana yatırılıp (18°)  erimiş çeliğin üzerinde yüzen cüruf dökülür.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63"/>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495"/>
              <a:buChar char="■"/>
            </a:pPr>
            <a:r>
              <a:rPr lang="tr-TR" sz="2300"/>
              <a:t>Hemen sonra ark ocağı diğer yana yatırılıp (45°) erimiş çelik bir potaya aktarılır. </a:t>
            </a:r>
            <a:endParaRPr/>
          </a:p>
          <a:p>
            <a:pPr marL="342900" lvl="0" indent="-247967" algn="just" rtl="0">
              <a:lnSpc>
                <a:spcPct val="90000"/>
              </a:lnSpc>
              <a:spcBef>
                <a:spcPts val="460"/>
              </a:spcBef>
              <a:spcAft>
                <a:spcPts val="0"/>
              </a:spcAft>
              <a:buSzPts val="1495"/>
              <a:buNone/>
            </a:pPr>
            <a:endParaRPr sz="2300"/>
          </a:p>
          <a:p>
            <a:pPr marL="342900" lvl="0" indent="-342900" algn="just" rtl="0">
              <a:lnSpc>
                <a:spcPct val="90000"/>
              </a:lnSpc>
              <a:spcBef>
                <a:spcPts val="460"/>
              </a:spcBef>
              <a:spcAft>
                <a:spcPts val="0"/>
              </a:spcAft>
              <a:buSzPts val="1495"/>
              <a:buChar char="■"/>
            </a:pPr>
            <a:r>
              <a:rPr lang="tr-TR" sz="2300"/>
              <a:t>Buradan çelik ya pota metalurjisi işlemine tabii tutulur yada sürekli döküm ünitesine gönderilir.</a:t>
            </a:r>
            <a:endParaRPr/>
          </a:p>
          <a:p>
            <a:pPr marL="342900" lvl="0" indent="-247967" algn="just" rtl="0">
              <a:lnSpc>
                <a:spcPct val="90000"/>
              </a:lnSpc>
              <a:spcBef>
                <a:spcPts val="460"/>
              </a:spcBef>
              <a:spcAft>
                <a:spcPts val="0"/>
              </a:spcAft>
              <a:buSzPts val="1495"/>
              <a:buNone/>
            </a:pPr>
            <a:endParaRPr sz="2300"/>
          </a:p>
          <a:p>
            <a:pPr marL="342900" lvl="0" indent="-342900" algn="just" rtl="0">
              <a:lnSpc>
                <a:spcPct val="90000"/>
              </a:lnSpc>
              <a:spcBef>
                <a:spcPts val="460"/>
              </a:spcBef>
              <a:spcAft>
                <a:spcPts val="0"/>
              </a:spcAft>
              <a:buSzPts val="1495"/>
              <a:buChar char="■"/>
            </a:pPr>
            <a:r>
              <a:rPr lang="tr-TR" sz="2300"/>
              <a:t>Bu gün modern elektrik ark ocaklarında her ergitmede 200 tonlara varan çelik üretilebilirken bu işlem için gerekli süre yaklaşık 40-55 dakika kadardır. </a:t>
            </a:r>
            <a:endParaRPr/>
          </a:p>
          <a:p>
            <a:pPr marL="342900" lvl="0" indent="-247967" algn="just" rtl="0">
              <a:lnSpc>
                <a:spcPct val="90000"/>
              </a:lnSpc>
              <a:spcBef>
                <a:spcPts val="460"/>
              </a:spcBef>
              <a:spcAft>
                <a:spcPts val="0"/>
              </a:spcAft>
              <a:buSzPts val="1495"/>
              <a:buNone/>
            </a:pPr>
            <a:endParaRPr sz="2300"/>
          </a:p>
          <a:p>
            <a:pPr marL="342900" lvl="0" indent="-342900" algn="just" rtl="0">
              <a:lnSpc>
                <a:spcPct val="90000"/>
              </a:lnSpc>
              <a:spcBef>
                <a:spcPts val="460"/>
              </a:spcBef>
              <a:spcAft>
                <a:spcPts val="0"/>
              </a:spcAft>
              <a:buSzPts val="1495"/>
              <a:buChar char="■"/>
            </a:pPr>
            <a:r>
              <a:rPr lang="tr-TR" sz="2300"/>
              <a:t>Bu metot elektriğin ucuz ve bol olduğu ülkelerde daha fazla tercih edilen bir metottur. </a:t>
            </a:r>
            <a:endParaRPr/>
          </a:p>
          <a:p>
            <a:pPr marL="342900" lvl="0" indent="-247967" algn="just" rtl="0">
              <a:lnSpc>
                <a:spcPct val="90000"/>
              </a:lnSpc>
              <a:spcBef>
                <a:spcPts val="460"/>
              </a:spcBef>
              <a:spcAft>
                <a:spcPts val="0"/>
              </a:spcAft>
              <a:buSzPts val="1495"/>
              <a:buNone/>
            </a:pPr>
            <a:endParaRPr sz="2300"/>
          </a:p>
          <a:p>
            <a:pPr marL="342900" lvl="0" indent="-342900" algn="just" rtl="0">
              <a:lnSpc>
                <a:spcPct val="90000"/>
              </a:lnSpc>
              <a:spcBef>
                <a:spcPts val="460"/>
              </a:spcBef>
              <a:spcAft>
                <a:spcPts val="0"/>
              </a:spcAft>
              <a:buSzPts val="1495"/>
              <a:buChar char="■"/>
            </a:pPr>
            <a:r>
              <a:rPr lang="tr-TR" sz="2300"/>
              <a:t>Ülkemizde elektrik pahalı olmasına rağmen, çelik üretimimizin %70’i ark ocaklarında gerçekleştirilmektedir.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pic>
        <p:nvPicPr>
          <p:cNvPr id="1115" name="Google Shape;1115;p164"/>
          <p:cNvPicPr preferRelativeResize="0">
            <a:picLocks noGrp="1"/>
          </p:cNvPicPr>
          <p:nvPr>
            <p:ph type="body" idx="1"/>
          </p:nvPr>
        </p:nvPicPr>
        <p:blipFill rotWithShape="1">
          <a:blip r:embed="rId3">
            <a:alphaModFix/>
          </a:blip>
          <a:srcRect/>
          <a:stretch/>
        </p:blipFill>
        <p:spPr>
          <a:xfrm>
            <a:off x="395288" y="260350"/>
            <a:ext cx="8497800" cy="5837100"/>
          </a:xfrm>
          <a:prstGeom prst="rect">
            <a:avLst/>
          </a:prstGeom>
          <a:noFill/>
          <a:ln>
            <a:noFill/>
          </a:ln>
        </p:spPr>
      </p:pic>
      <p:sp>
        <p:nvSpPr>
          <p:cNvPr id="1116" name="Google Shape;1116;p164"/>
          <p:cNvSpPr txBox="1"/>
          <p:nvPr/>
        </p:nvSpPr>
        <p:spPr>
          <a:xfrm>
            <a:off x="539750" y="2058988"/>
            <a:ext cx="18717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a:solidFill>
                  <a:schemeClr val="dk1"/>
                </a:solidFill>
                <a:latin typeface="Arial"/>
                <a:ea typeface="Arial"/>
                <a:cs typeface="Arial"/>
                <a:sym typeface="Arial"/>
              </a:rPr>
              <a:t>DC üst elektrot</a:t>
            </a:r>
            <a:endParaRPr/>
          </a:p>
          <a:p>
            <a:pPr marL="0" marR="0" lvl="0" indent="0" algn="ctr" rtl="0">
              <a:spcBef>
                <a:spcPts val="0"/>
              </a:spcBef>
              <a:spcAft>
                <a:spcPts val="0"/>
              </a:spcAft>
              <a:buNone/>
            </a:pPr>
            <a:r>
              <a:rPr lang="tr-TR" sz="1800">
                <a:solidFill>
                  <a:schemeClr val="dk1"/>
                </a:solidFill>
                <a:latin typeface="Arial"/>
                <a:ea typeface="Arial"/>
                <a:cs typeface="Arial"/>
                <a:sym typeface="Arial"/>
              </a:rPr>
              <a:t>(Katot)</a:t>
            </a:r>
            <a:endParaRPr sz="1800">
              <a:solidFill>
                <a:schemeClr val="dk1"/>
              </a:solidFill>
              <a:latin typeface="Arial"/>
              <a:ea typeface="Arial"/>
              <a:cs typeface="Arial"/>
              <a:sym typeface="Arial"/>
            </a:endParaRPr>
          </a:p>
        </p:txBody>
      </p:sp>
      <p:sp>
        <p:nvSpPr>
          <p:cNvPr id="1117" name="Google Shape;1117;p164"/>
          <p:cNvSpPr txBox="1"/>
          <p:nvPr/>
        </p:nvSpPr>
        <p:spPr>
          <a:xfrm>
            <a:off x="6372225" y="1268413"/>
            <a:ext cx="18717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a:solidFill>
                  <a:schemeClr val="dk1"/>
                </a:solidFill>
                <a:latin typeface="Arial"/>
                <a:ea typeface="Arial"/>
                <a:cs typeface="Arial"/>
                <a:sym typeface="Arial"/>
              </a:rPr>
              <a:t>Su soğutmalı kapak</a:t>
            </a:r>
            <a:endParaRPr sz="1800">
              <a:solidFill>
                <a:schemeClr val="dk1"/>
              </a:solidFill>
              <a:latin typeface="Arial"/>
              <a:ea typeface="Arial"/>
              <a:cs typeface="Arial"/>
              <a:sym typeface="Arial"/>
            </a:endParaRPr>
          </a:p>
        </p:txBody>
      </p:sp>
      <p:sp>
        <p:nvSpPr>
          <p:cNvPr id="1118" name="Google Shape;1118;p164"/>
          <p:cNvSpPr txBox="1"/>
          <p:nvPr/>
        </p:nvSpPr>
        <p:spPr>
          <a:xfrm>
            <a:off x="6389688" y="2058988"/>
            <a:ext cx="18732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a:solidFill>
                  <a:schemeClr val="dk1"/>
                </a:solidFill>
                <a:latin typeface="Arial"/>
                <a:ea typeface="Arial"/>
                <a:cs typeface="Arial"/>
                <a:sym typeface="Arial"/>
              </a:rPr>
              <a:t>Su soğutmalı paneller</a:t>
            </a:r>
            <a:endParaRPr sz="1800">
              <a:solidFill>
                <a:schemeClr val="dk1"/>
              </a:solidFill>
              <a:latin typeface="Arial"/>
              <a:ea typeface="Arial"/>
              <a:cs typeface="Arial"/>
              <a:sym typeface="Arial"/>
            </a:endParaRPr>
          </a:p>
        </p:txBody>
      </p:sp>
      <p:sp>
        <p:nvSpPr>
          <p:cNvPr id="1119" name="Google Shape;1119;p164"/>
          <p:cNvSpPr txBox="1"/>
          <p:nvPr/>
        </p:nvSpPr>
        <p:spPr>
          <a:xfrm>
            <a:off x="6372225" y="4221163"/>
            <a:ext cx="23766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a:solidFill>
                  <a:schemeClr val="dk1"/>
                </a:solidFill>
                <a:latin typeface="Arial"/>
                <a:ea typeface="Arial"/>
                <a:cs typeface="Arial"/>
                <a:sym typeface="Arial"/>
              </a:rPr>
              <a:t>Eksantrik alt döküm ağzı</a:t>
            </a:r>
            <a:endParaRPr sz="1800">
              <a:solidFill>
                <a:schemeClr val="dk1"/>
              </a:solidFill>
              <a:latin typeface="Arial"/>
              <a:ea typeface="Arial"/>
              <a:cs typeface="Arial"/>
              <a:sym typeface="Arial"/>
            </a:endParaRPr>
          </a:p>
        </p:txBody>
      </p:sp>
      <p:sp>
        <p:nvSpPr>
          <p:cNvPr id="1120" name="Google Shape;1120;p164"/>
          <p:cNvSpPr txBox="1"/>
          <p:nvPr/>
        </p:nvSpPr>
        <p:spPr>
          <a:xfrm>
            <a:off x="500063" y="4530725"/>
            <a:ext cx="20337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a:solidFill>
                  <a:schemeClr val="dk1"/>
                </a:solidFill>
                <a:latin typeface="Arial"/>
                <a:ea typeface="Arial"/>
                <a:cs typeface="Arial"/>
                <a:sym typeface="Arial"/>
              </a:rPr>
              <a:t>DC alt elektrot</a:t>
            </a:r>
            <a:endParaRPr/>
          </a:p>
          <a:p>
            <a:pPr marL="0" marR="0" lvl="0" indent="0" algn="ctr" rtl="0">
              <a:spcBef>
                <a:spcPts val="0"/>
              </a:spcBef>
              <a:spcAft>
                <a:spcPts val="0"/>
              </a:spcAft>
              <a:buNone/>
            </a:pPr>
            <a:r>
              <a:rPr lang="tr-TR" sz="1800">
                <a:solidFill>
                  <a:schemeClr val="dk1"/>
                </a:solidFill>
                <a:latin typeface="Arial"/>
                <a:ea typeface="Arial"/>
                <a:cs typeface="Arial"/>
                <a:sym typeface="Arial"/>
              </a:rPr>
              <a:t>(anot)</a:t>
            </a:r>
            <a:endParaRPr sz="1800">
              <a:solidFill>
                <a:schemeClr val="dk1"/>
              </a:solidFill>
              <a:latin typeface="Arial"/>
              <a:ea typeface="Arial"/>
              <a:cs typeface="Arial"/>
              <a:sym typeface="Arial"/>
            </a:endParaRPr>
          </a:p>
        </p:txBody>
      </p:sp>
      <p:sp>
        <p:nvSpPr>
          <p:cNvPr id="1121" name="Google Shape;1121;p164"/>
          <p:cNvSpPr txBox="1"/>
          <p:nvPr/>
        </p:nvSpPr>
        <p:spPr>
          <a:xfrm>
            <a:off x="661988" y="5373688"/>
            <a:ext cx="1871700" cy="6462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800">
                <a:solidFill>
                  <a:schemeClr val="dk1"/>
                </a:solidFill>
                <a:latin typeface="Arial"/>
                <a:ea typeface="Arial"/>
                <a:cs typeface="Arial"/>
                <a:sym typeface="Arial"/>
              </a:rPr>
              <a:t>Yatırma mekanizması</a:t>
            </a:r>
            <a:endParaRPr sz="1800">
              <a:solidFill>
                <a:schemeClr val="dk1"/>
              </a:solidFill>
              <a:latin typeface="Arial"/>
              <a:ea typeface="Arial"/>
              <a:cs typeface="Arial"/>
              <a:sym typeface="Arial"/>
            </a:endParaRPr>
          </a:p>
        </p:txBody>
      </p:sp>
      <p:cxnSp>
        <p:nvCxnSpPr>
          <p:cNvPr id="1122" name="Google Shape;1122;p164"/>
          <p:cNvCxnSpPr/>
          <p:nvPr/>
        </p:nvCxnSpPr>
        <p:spPr>
          <a:xfrm rot="10800000" flipH="1">
            <a:off x="2124075" y="4867163"/>
            <a:ext cx="409500" cy="43350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1127" name="Google Shape;1127;p165"/>
          <p:cNvPicPr preferRelativeResize="0">
            <a:picLocks noGrp="1"/>
          </p:cNvPicPr>
          <p:nvPr>
            <p:ph type="body" idx="1"/>
          </p:nvPr>
        </p:nvPicPr>
        <p:blipFill rotWithShape="1">
          <a:blip r:embed="rId3">
            <a:alphaModFix/>
          </a:blip>
          <a:srcRect/>
          <a:stretch/>
        </p:blipFill>
        <p:spPr>
          <a:xfrm>
            <a:off x="0" y="333375"/>
            <a:ext cx="9144000" cy="550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66"/>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b="1" i="1" u="sng">
                <a:solidFill>
                  <a:srgbClr val="3333CC"/>
                </a:solidFill>
              </a:rPr>
              <a:t>Özel Kalite Çelikler:</a:t>
            </a:r>
            <a:r>
              <a:rPr lang="tr-TR" b="1"/>
              <a:t> </a:t>
            </a:r>
            <a:r>
              <a:rPr lang="tr-TR"/>
              <a:t>Pek çok alaşımlı ve özel kalite çelik alaşım elementlerinin çeliğe ilave edilmesiyle elektrik ark ocaklarında üretilmektedir.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 çeliklerin en yaygın olarak bilinenleri paslanmaz çelikler ve takım çelikleridir.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Örneğin paslanmaz çeliklerde korozyon direnci oluşturmak için çelik içerisine belli oranlarda krom ve nikel ilavesi yapılmaktadır.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67"/>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690"/>
              <a:buChar char="■"/>
            </a:pPr>
            <a:r>
              <a:rPr lang="tr-TR" sz="2600" b="1">
                <a:solidFill>
                  <a:srgbClr val="3333CC"/>
                </a:solidFill>
              </a:rPr>
              <a:t>Elektrik ark fırınlarının çelik üretiminde kullanılmasını sağlayan faktörler:</a:t>
            </a:r>
            <a:endParaRPr/>
          </a:p>
          <a:p>
            <a:pPr marL="342900" lvl="0" indent="-342900" algn="just" rtl="0">
              <a:lnSpc>
                <a:spcPct val="80000"/>
              </a:lnSpc>
              <a:spcBef>
                <a:spcPts val="520"/>
              </a:spcBef>
              <a:spcAft>
                <a:spcPts val="0"/>
              </a:spcAft>
              <a:buSzPts val="1690"/>
              <a:buFont typeface="Noto Sans Symbols"/>
              <a:buNone/>
            </a:pPr>
            <a:endParaRPr sz="2600" b="1">
              <a:solidFill>
                <a:srgbClr val="3333CC"/>
              </a:solidFill>
            </a:endParaRPr>
          </a:p>
          <a:p>
            <a:pPr marL="342900" lvl="0" indent="-342900" algn="just" rtl="0">
              <a:lnSpc>
                <a:spcPct val="110000"/>
              </a:lnSpc>
              <a:spcBef>
                <a:spcPts val="520"/>
              </a:spcBef>
              <a:spcAft>
                <a:spcPts val="0"/>
              </a:spcAft>
              <a:buSzPts val="1690"/>
              <a:buChar char="■"/>
            </a:pPr>
            <a:r>
              <a:rPr lang="tr-TR" sz="2600"/>
              <a:t>Elektrik enerjisi üretim ve temin olanaklarının artması,</a:t>
            </a:r>
            <a:endParaRPr/>
          </a:p>
          <a:p>
            <a:pPr marL="342900" lvl="0" indent="-342900" algn="just" rtl="0">
              <a:lnSpc>
                <a:spcPct val="110000"/>
              </a:lnSpc>
              <a:spcBef>
                <a:spcPts val="520"/>
              </a:spcBef>
              <a:spcAft>
                <a:spcPts val="0"/>
              </a:spcAft>
              <a:buSzPts val="1690"/>
              <a:buChar char="■"/>
            </a:pPr>
            <a:r>
              <a:rPr lang="tr-TR" sz="2600"/>
              <a:t>Elektrot üretim ve kalitelerinin geliştirilmesi,</a:t>
            </a:r>
            <a:endParaRPr/>
          </a:p>
          <a:p>
            <a:pPr marL="342900" lvl="0" indent="-342900" algn="just" rtl="0">
              <a:lnSpc>
                <a:spcPct val="110000"/>
              </a:lnSpc>
              <a:spcBef>
                <a:spcPts val="520"/>
              </a:spcBef>
              <a:spcAft>
                <a:spcPts val="0"/>
              </a:spcAft>
              <a:buSzPts val="1690"/>
              <a:buChar char="■"/>
            </a:pPr>
            <a:r>
              <a:rPr lang="tr-TR" sz="2600"/>
              <a:t>Elektrik kontrol sistemlerindeki gelişmeler,</a:t>
            </a:r>
            <a:endParaRPr/>
          </a:p>
          <a:p>
            <a:pPr marL="342900" lvl="0" indent="-342900" algn="just" rtl="0">
              <a:lnSpc>
                <a:spcPct val="110000"/>
              </a:lnSpc>
              <a:spcBef>
                <a:spcPts val="520"/>
              </a:spcBef>
              <a:spcAft>
                <a:spcPts val="0"/>
              </a:spcAft>
              <a:buSzPts val="1690"/>
              <a:buChar char="■"/>
            </a:pPr>
            <a:r>
              <a:rPr lang="tr-TR" sz="2600"/>
              <a:t>Refrakter malzemelerinin cins ve kalitelerindeki gelişmeler,</a:t>
            </a:r>
            <a:endParaRPr/>
          </a:p>
          <a:p>
            <a:pPr marL="342900" lvl="0" indent="-342900" algn="just" rtl="0">
              <a:lnSpc>
                <a:spcPct val="110000"/>
              </a:lnSpc>
              <a:spcBef>
                <a:spcPts val="520"/>
              </a:spcBef>
              <a:spcAft>
                <a:spcPts val="0"/>
              </a:spcAft>
              <a:buSzPts val="1690"/>
              <a:buChar char="■"/>
            </a:pPr>
            <a:r>
              <a:rPr lang="tr-TR" sz="2600"/>
              <a:t>Mekanik, hidrolik, elektronik konularındaki endüstriyel gelişmeler olarak </a:t>
            </a:r>
            <a:endParaRPr/>
          </a:p>
          <a:p>
            <a:pPr marL="342900" lvl="0" indent="-342900" algn="just" rtl="0">
              <a:lnSpc>
                <a:spcPct val="80000"/>
              </a:lnSpc>
              <a:spcBef>
                <a:spcPts val="520"/>
              </a:spcBef>
              <a:spcAft>
                <a:spcPts val="0"/>
              </a:spcAft>
              <a:buSzPts val="1690"/>
              <a:buFont typeface="Noto Sans Symbols"/>
              <a:buNone/>
            </a:pPr>
            <a:endParaRPr sz="2600"/>
          </a:p>
          <a:p>
            <a:pPr marL="342900" lvl="0" indent="-342900" algn="just" rtl="0">
              <a:lnSpc>
                <a:spcPct val="80000"/>
              </a:lnSpc>
              <a:spcBef>
                <a:spcPts val="520"/>
              </a:spcBef>
              <a:spcAft>
                <a:spcPts val="0"/>
              </a:spcAft>
              <a:buSzPts val="1690"/>
              <a:buFont typeface="Noto Sans Symbols"/>
              <a:buNone/>
            </a:pPr>
            <a:r>
              <a:rPr lang="tr-TR" sz="2600"/>
              <a:t>sıralanabilir.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68"/>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b="1">
                <a:solidFill>
                  <a:srgbClr val="FF0000"/>
                </a:solidFill>
              </a:rPr>
              <a:t>ASİDİK VEYA BAZİK ELEKTRİK ARK OCAKLARI</a:t>
            </a:r>
            <a:endParaRPr/>
          </a:p>
        </p:txBody>
      </p:sp>
      <p:sp>
        <p:nvSpPr>
          <p:cNvPr id="1143" name="Google Shape;1143;p168"/>
          <p:cNvSpPr txBox="1">
            <a:spLocks noGrp="1"/>
          </p:cNvSpPr>
          <p:nvPr>
            <p:ph type="body" idx="1"/>
          </p:nvPr>
        </p:nvSpPr>
        <p:spPr>
          <a:xfrm>
            <a:off x="323850" y="1916113"/>
            <a:ext cx="8517000" cy="43926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755"/>
              <a:buChar char="■"/>
            </a:pPr>
            <a:r>
              <a:rPr lang="tr-TR" sz="2700"/>
              <a:t>Elektrik ark fırınları geleneksel astarlama pratiğine göre asit ve bazik olmak üzere ikiye ayrılabilir.</a:t>
            </a:r>
            <a:endParaRPr/>
          </a:p>
          <a:p>
            <a:pPr marL="342900" lvl="0" indent="-231457" algn="just" rtl="0">
              <a:lnSpc>
                <a:spcPct val="80000"/>
              </a:lnSpc>
              <a:spcBef>
                <a:spcPts val="540"/>
              </a:spcBef>
              <a:spcAft>
                <a:spcPts val="0"/>
              </a:spcAft>
              <a:buSzPts val="1755"/>
              <a:buNone/>
            </a:pPr>
            <a:endParaRPr sz="2700"/>
          </a:p>
          <a:p>
            <a:pPr marL="342900" lvl="0" indent="-342900" algn="just" rtl="0">
              <a:lnSpc>
                <a:spcPct val="80000"/>
              </a:lnSpc>
              <a:spcBef>
                <a:spcPts val="540"/>
              </a:spcBef>
              <a:spcAft>
                <a:spcPts val="0"/>
              </a:spcAft>
              <a:buSzPts val="1755"/>
              <a:buChar char="■"/>
            </a:pPr>
            <a:r>
              <a:rPr lang="tr-TR" sz="2700" b="1">
                <a:solidFill>
                  <a:srgbClr val="3333CC"/>
                </a:solidFill>
              </a:rPr>
              <a:t>Asit elektrik ark fırınlarında</a:t>
            </a:r>
            <a:r>
              <a:rPr lang="tr-TR" sz="2700"/>
              <a:t> asit cürufla çalışılarak tam ve kısmi oksidasyon yöntemleri ile çelik üretimi yapılabilir. </a:t>
            </a:r>
            <a:endParaRPr/>
          </a:p>
          <a:p>
            <a:pPr marL="342900" lvl="0" indent="-231457" algn="just" rtl="0">
              <a:lnSpc>
                <a:spcPct val="80000"/>
              </a:lnSpc>
              <a:spcBef>
                <a:spcPts val="540"/>
              </a:spcBef>
              <a:spcAft>
                <a:spcPts val="0"/>
              </a:spcAft>
              <a:buSzPts val="1755"/>
              <a:buNone/>
            </a:pPr>
            <a:endParaRPr sz="2700"/>
          </a:p>
          <a:p>
            <a:pPr marL="342900" lvl="0" indent="-342900" algn="just" rtl="0">
              <a:lnSpc>
                <a:spcPct val="80000"/>
              </a:lnSpc>
              <a:spcBef>
                <a:spcPts val="540"/>
              </a:spcBef>
              <a:spcAft>
                <a:spcPts val="0"/>
              </a:spcAft>
              <a:buSzPts val="1755"/>
              <a:buChar char="■"/>
            </a:pPr>
            <a:r>
              <a:rPr lang="tr-TR" sz="2700"/>
              <a:t>Bu tip fırınlarda cüruf tipi dolayısı ile </a:t>
            </a:r>
            <a:r>
              <a:rPr lang="tr-TR" sz="2700" b="1">
                <a:solidFill>
                  <a:srgbClr val="00FF00"/>
                </a:solidFill>
              </a:rPr>
              <a:t>fosfor ve kükürt gidermek mümkün olmadığından</a:t>
            </a:r>
            <a:r>
              <a:rPr lang="tr-TR" sz="2700"/>
              <a:t> hammaddelerin seçilmiş olarak kullanılması zorunluluğu vardır.</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69"/>
          <p:cNvSpPr txBox="1">
            <a:spLocks noGrp="1"/>
          </p:cNvSpPr>
          <p:nvPr>
            <p:ph type="body" idx="1"/>
          </p:nvPr>
        </p:nvSpPr>
        <p:spPr>
          <a:xfrm>
            <a:off x="250825" y="260350"/>
            <a:ext cx="8569200" cy="60483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690"/>
              <a:buChar char="■"/>
            </a:pPr>
            <a:r>
              <a:rPr lang="tr-TR" sz="2600" b="1">
                <a:solidFill>
                  <a:srgbClr val="3333CC"/>
                </a:solidFill>
              </a:rPr>
              <a:t>Bazik astarlanmış fırınlarda</a:t>
            </a:r>
            <a:r>
              <a:rPr lang="tr-TR" sz="2600"/>
              <a:t> bazik cüruflarla çalışıldığından, özellikle elektrik ark fırınlarında </a:t>
            </a:r>
            <a:r>
              <a:rPr lang="tr-TR" sz="2600" b="1">
                <a:solidFill>
                  <a:srgbClr val="009999"/>
                </a:solidFill>
              </a:rPr>
              <a:t>oksitleyici ve redükleyici çift cüruf uygulaması</a:t>
            </a:r>
            <a:r>
              <a:rPr lang="tr-TR" sz="2600"/>
              <a:t> rahatlıkla yapılabilir.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Böylece P ve S giderilmesi mümkündür.</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Çift cüruf yönteminde </a:t>
            </a:r>
            <a:r>
              <a:rPr lang="tr-TR" sz="2600" b="1">
                <a:solidFill>
                  <a:srgbClr val="FF0000"/>
                </a:solidFill>
              </a:rPr>
              <a:t>ergitme </a:t>
            </a:r>
            <a:r>
              <a:rPr lang="tr-TR" sz="2600"/>
              <a:t>ve </a:t>
            </a:r>
            <a:r>
              <a:rPr lang="tr-TR" sz="2600" b="1">
                <a:solidFill>
                  <a:srgbClr val="FF0000"/>
                </a:solidFill>
              </a:rPr>
              <a:t>arıtma</a:t>
            </a:r>
            <a:r>
              <a:rPr lang="tr-TR" sz="2600"/>
              <a:t> olarak iki kademe vardır.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b="1" i="1" u="sng">
                <a:solidFill>
                  <a:srgbClr val="FFCC00"/>
                </a:solidFill>
              </a:rPr>
              <a:t>Ergitme kademesinde</a:t>
            </a:r>
            <a:r>
              <a:rPr lang="tr-TR" sz="2600"/>
              <a:t> şarjı kolayca ergitebilmek için şarja oksijen üflenir.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Bu kademede yüksek güçle çalışılır.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Ergitmenin tamamlanmasıyla güç düşürülür.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70"/>
          <p:cNvSpPr txBox="1">
            <a:spLocks noGrp="1"/>
          </p:cNvSpPr>
          <p:nvPr>
            <p:ph type="body" idx="1"/>
          </p:nvPr>
        </p:nvSpPr>
        <p:spPr>
          <a:xfrm>
            <a:off x="457200" y="188913"/>
            <a:ext cx="8363100" cy="5942100"/>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2340"/>
              <a:buChar char="■"/>
            </a:pPr>
            <a:r>
              <a:rPr lang="tr-TR" sz="3600" b="1" i="1" u="sng">
                <a:solidFill>
                  <a:srgbClr val="FFCC00"/>
                </a:solidFill>
              </a:rPr>
              <a:t>Arıtma kademesinde</a:t>
            </a:r>
            <a:r>
              <a:rPr lang="tr-TR" sz="3600"/>
              <a:t> ise iki ayrı periyot vardır: oksidasyon ve redüksiyon periyotları. </a:t>
            </a:r>
            <a:endParaRPr/>
          </a:p>
          <a:p>
            <a:pPr marL="342900" lvl="0" indent="-194310" algn="just" rtl="0">
              <a:lnSpc>
                <a:spcPct val="120000"/>
              </a:lnSpc>
              <a:spcBef>
                <a:spcPts val="720"/>
              </a:spcBef>
              <a:spcAft>
                <a:spcPts val="0"/>
              </a:spcAft>
              <a:buSzPts val="2340"/>
              <a:buNone/>
            </a:pPr>
            <a:endParaRPr sz="3600"/>
          </a:p>
          <a:p>
            <a:pPr marL="342900" lvl="0" indent="-342900" algn="just" rtl="0">
              <a:lnSpc>
                <a:spcPct val="120000"/>
              </a:lnSpc>
              <a:spcBef>
                <a:spcPts val="720"/>
              </a:spcBef>
              <a:spcAft>
                <a:spcPts val="0"/>
              </a:spcAft>
              <a:buSzPts val="2340"/>
              <a:buChar char="■"/>
            </a:pPr>
            <a:r>
              <a:rPr lang="tr-TR" sz="3600" i="1">
                <a:solidFill>
                  <a:srgbClr val="FF0000"/>
                </a:solidFill>
              </a:rPr>
              <a:t>Oksidasyon periyodunda</a:t>
            </a:r>
            <a:r>
              <a:rPr lang="tr-TR" sz="3600"/>
              <a:t> çelik banyosu içinde istenmeyen bazı elementler oksit halinde cürufa geçirilerek </a:t>
            </a:r>
            <a:r>
              <a:rPr lang="tr-TR" sz="3400"/>
              <a:t>banyo arıtılır.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71"/>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2340"/>
              <a:buChar char="■"/>
            </a:pPr>
            <a:r>
              <a:rPr lang="tr-TR" sz="3600"/>
              <a:t>Bu arada silisyum, mangan, fosfor ve demir gibi bazı elementlerde kısmen oksidasyona uğrarlar ve banyodaki karbonda biraz azalır. </a:t>
            </a:r>
            <a:endParaRPr/>
          </a:p>
          <a:p>
            <a:pPr marL="342900" lvl="0" indent="-194310" algn="just" rtl="0">
              <a:lnSpc>
                <a:spcPct val="120000"/>
              </a:lnSpc>
              <a:spcBef>
                <a:spcPts val="720"/>
              </a:spcBef>
              <a:spcAft>
                <a:spcPts val="0"/>
              </a:spcAft>
              <a:buSzPts val="2340"/>
              <a:buNone/>
            </a:pPr>
            <a:endParaRPr sz="3600"/>
          </a:p>
          <a:p>
            <a:pPr marL="342900" lvl="0" indent="-342900" algn="just" rtl="0">
              <a:lnSpc>
                <a:spcPct val="120000"/>
              </a:lnSpc>
              <a:spcBef>
                <a:spcPts val="720"/>
              </a:spcBef>
              <a:spcAft>
                <a:spcPts val="0"/>
              </a:spcAft>
              <a:buSzPts val="2340"/>
              <a:buChar char="■"/>
            </a:pPr>
            <a:r>
              <a:rPr lang="tr-TR" sz="3600"/>
              <a:t>Sıvı metal banyosu oluşur oluşmaz cüruf çekilerek fosfor tasfiyesi yapılır. </a:t>
            </a:r>
            <a:endParaRPr/>
          </a:p>
          <a:p>
            <a:pPr marL="342900" lvl="0" indent="-194310" algn="just" rtl="0">
              <a:spcBef>
                <a:spcPts val="720"/>
              </a:spcBef>
              <a:spcAft>
                <a:spcPts val="0"/>
              </a:spcAft>
              <a:buSzPts val="2340"/>
              <a:buNone/>
            </a:pP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54"/>
          <p:cNvSpPr txBox="1">
            <a:spLocks noGrp="1"/>
          </p:cNvSpPr>
          <p:nvPr>
            <p:ph type="title"/>
          </p:nvPr>
        </p:nvSpPr>
        <p:spPr>
          <a:xfrm>
            <a:off x="457200" y="277813"/>
            <a:ext cx="8229600" cy="7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3600" b="1">
                <a:solidFill>
                  <a:srgbClr val="FF0000"/>
                </a:solidFill>
              </a:rPr>
              <a:t>Elektrik ark ocaklarında çelik üretimi</a:t>
            </a:r>
            <a:endParaRPr sz="3600"/>
          </a:p>
        </p:txBody>
      </p:sp>
      <p:sp>
        <p:nvSpPr>
          <p:cNvPr id="1048" name="Google Shape;1048;p154"/>
          <p:cNvSpPr txBox="1">
            <a:spLocks noGrp="1"/>
          </p:cNvSpPr>
          <p:nvPr>
            <p:ph type="body" idx="1"/>
          </p:nvPr>
        </p:nvSpPr>
        <p:spPr>
          <a:xfrm>
            <a:off x="395288" y="1125538"/>
            <a:ext cx="8353500" cy="50055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560"/>
              <a:buChar char="■"/>
            </a:pPr>
            <a:r>
              <a:rPr lang="tr-TR" sz="2400"/>
              <a:t>Günümüzde çelik üretiminde kullanılmakta olan iki farklı modern yöntemden biri entegre demir çelik tesislerinde BOF’larında ve diğeri yarı entegre demir çelik üretimi olan elektrik ark ocaklarında çelik üretimidir. </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Elektrik ark ocağı demir çelik üretiminde bir alternatiftir. </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Elektrik ark ocakları özel kalite çeliklerin (alaşımlı) ve sade karbonlu (örneğin inşaat sanayiinde kullanılan yapısal ürünler) çeliklerin üretiminde kullanılmaktadır. </a:t>
            </a:r>
            <a:endParaRPr/>
          </a:p>
          <a:p>
            <a:pPr marL="342900" lvl="0" indent="-243840" algn="just" rtl="0">
              <a:lnSpc>
                <a:spcPct val="90000"/>
              </a:lnSpc>
              <a:spcBef>
                <a:spcPts val="480"/>
              </a:spcBef>
              <a:spcAft>
                <a:spcPts val="0"/>
              </a:spcAft>
              <a:buSzPts val="1560"/>
              <a:buNone/>
            </a:pPr>
            <a:endParaRPr sz="2400"/>
          </a:p>
          <a:p>
            <a:pPr marL="342900" lvl="0" indent="-342900" algn="just" rtl="0">
              <a:lnSpc>
                <a:spcPct val="90000"/>
              </a:lnSpc>
              <a:spcBef>
                <a:spcPts val="480"/>
              </a:spcBef>
              <a:spcAft>
                <a:spcPts val="0"/>
              </a:spcAft>
              <a:buSzPts val="1560"/>
              <a:buChar char="■"/>
            </a:pPr>
            <a:r>
              <a:rPr lang="tr-TR" sz="2400"/>
              <a:t>Bazik oksijen fırınlarından farklı olarak, Elektrik ark ocaklarında sıvı pik metal yerine hurda kullanılır.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172"/>
          <p:cNvSpPr txBox="1">
            <a:spLocks noGrp="1"/>
          </p:cNvSpPr>
          <p:nvPr>
            <p:ph type="body" idx="1"/>
          </p:nvPr>
        </p:nvSpPr>
        <p:spPr>
          <a:xfrm>
            <a:off x="250825" y="260350"/>
            <a:ext cx="84360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2015"/>
              <a:buChar char="■"/>
            </a:pPr>
            <a:r>
              <a:rPr lang="tr-TR" sz="3100" i="1">
                <a:solidFill>
                  <a:srgbClr val="FF0000"/>
                </a:solidFill>
              </a:rPr>
              <a:t>Redüksiyon periyodunda</a:t>
            </a:r>
            <a:r>
              <a:rPr lang="tr-TR" sz="3100"/>
              <a:t> ise metal banyo sıcaklığı artırılır ve kükürt tasfiyesi yapılarak, gerekli ilavelerle (yanmış kireç (CaO)), çelik istenen bileşime getirilir.</a:t>
            </a:r>
            <a:endParaRPr/>
          </a:p>
          <a:p>
            <a:pPr marL="342900" lvl="0" indent="-214947" algn="just" rtl="0">
              <a:lnSpc>
                <a:spcPct val="90000"/>
              </a:lnSpc>
              <a:spcBef>
                <a:spcPts val="620"/>
              </a:spcBef>
              <a:spcAft>
                <a:spcPts val="0"/>
              </a:spcAft>
              <a:buSzPts val="2015"/>
              <a:buNone/>
            </a:pPr>
            <a:endParaRPr sz="3100"/>
          </a:p>
          <a:p>
            <a:pPr marL="342900" lvl="0" indent="-342900" algn="just" rtl="0">
              <a:lnSpc>
                <a:spcPct val="90000"/>
              </a:lnSpc>
              <a:spcBef>
                <a:spcPts val="620"/>
              </a:spcBef>
              <a:spcAft>
                <a:spcPts val="0"/>
              </a:spcAft>
              <a:buSzPts val="2015"/>
              <a:buChar char="■"/>
            </a:pPr>
            <a:r>
              <a:rPr lang="tr-TR" sz="3100"/>
              <a:t>En iyi kükürt tasfiyesi ve cürufun akışkanlığının maksimum olabilmesi için bu baziklik oranı (CaO/SiO</a:t>
            </a:r>
            <a:r>
              <a:rPr lang="tr-TR" sz="3100" baseline="-25000"/>
              <a:t>2</a:t>
            </a:r>
            <a:r>
              <a:rPr lang="tr-TR" sz="3100"/>
              <a:t>) 2,5 olmalıdır. </a:t>
            </a:r>
            <a:endParaRPr/>
          </a:p>
          <a:p>
            <a:pPr marL="342900" lvl="0" indent="-214947" algn="just" rtl="0">
              <a:lnSpc>
                <a:spcPct val="90000"/>
              </a:lnSpc>
              <a:spcBef>
                <a:spcPts val="620"/>
              </a:spcBef>
              <a:spcAft>
                <a:spcPts val="0"/>
              </a:spcAft>
              <a:buSzPts val="2015"/>
              <a:buNone/>
            </a:pPr>
            <a:endParaRPr sz="3100"/>
          </a:p>
          <a:p>
            <a:pPr marL="342900" lvl="0" indent="-342900" algn="just" rtl="0">
              <a:lnSpc>
                <a:spcPct val="90000"/>
              </a:lnSpc>
              <a:spcBef>
                <a:spcPts val="620"/>
              </a:spcBef>
              <a:spcAft>
                <a:spcPts val="0"/>
              </a:spcAft>
              <a:buSzPts val="2015"/>
              <a:buChar char="■"/>
            </a:pPr>
            <a:r>
              <a:rPr lang="tr-TR" sz="3100"/>
              <a:t>Bu nedenle bu periyotta bol miktarda kireç kullanılarak hem baziklik oranı arttırılır, hem de daha iyi kükürt tasfiyesi sağlanır.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73"/>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15"/>
              <a:buChar char="■"/>
            </a:pPr>
            <a:r>
              <a:rPr lang="tr-TR" sz="3100"/>
              <a:t>Böylece cürufta kükürtlü bileşikler halinde toplanan kükürt, periyot sonunda cüruf çekme işlemi ile banyodan uzaklaştırılır. </a:t>
            </a:r>
            <a:endParaRPr/>
          </a:p>
          <a:p>
            <a:pPr marL="342900" lvl="0" indent="-214947" algn="just" rtl="0">
              <a:spcBef>
                <a:spcPts val="620"/>
              </a:spcBef>
              <a:spcAft>
                <a:spcPts val="0"/>
              </a:spcAft>
              <a:buSzPts val="2015"/>
              <a:buNone/>
            </a:pPr>
            <a:endParaRPr sz="3100"/>
          </a:p>
          <a:p>
            <a:pPr marL="342900" lvl="0" indent="-342900" algn="just" rtl="0">
              <a:spcBef>
                <a:spcPts val="620"/>
              </a:spcBef>
              <a:spcAft>
                <a:spcPts val="0"/>
              </a:spcAft>
              <a:buSzPts val="2015"/>
              <a:buChar char="■"/>
            </a:pPr>
            <a:r>
              <a:rPr lang="tr-TR" sz="3100"/>
              <a:t>Bu kademede sık sık sıcaklık ölçümü yapılır ve ocaktan numune alınarak bileşim kontrol altında tutulur. </a:t>
            </a:r>
            <a:endParaRPr/>
          </a:p>
          <a:p>
            <a:pPr marL="342900" lvl="0" indent="-214947" algn="just" rtl="0">
              <a:spcBef>
                <a:spcPts val="620"/>
              </a:spcBef>
              <a:spcAft>
                <a:spcPts val="0"/>
              </a:spcAft>
              <a:buSzPts val="2015"/>
              <a:buNone/>
            </a:pPr>
            <a:endParaRPr sz="3100"/>
          </a:p>
          <a:p>
            <a:pPr marL="342900" lvl="0" indent="-342900" algn="just" rtl="0">
              <a:spcBef>
                <a:spcPts val="620"/>
              </a:spcBef>
              <a:spcAft>
                <a:spcPts val="0"/>
              </a:spcAft>
              <a:buSzPts val="2015"/>
              <a:buChar char="■"/>
            </a:pPr>
            <a:r>
              <a:rPr lang="tr-TR" sz="3100"/>
              <a:t>Eksik olan element ilave edilir, fazla olan elementlerin ise tasfiyesine çalışır. </a:t>
            </a:r>
            <a:endParaRPr/>
          </a:p>
          <a:p>
            <a:pPr marL="342900" lvl="0" indent="-219075" algn="l" rtl="0">
              <a:spcBef>
                <a:spcPts val="600"/>
              </a:spcBef>
              <a:spcAft>
                <a:spcPts val="0"/>
              </a:spcAft>
              <a:buSzPts val="195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74"/>
          <p:cNvSpPr txBox="1">
            <a:spLocks noGrp="1"/>
          </p:cNvSpPr>
          <p:nvPr>
            <p:ph type="body" idx="1"/>
          </p:nvPr>
        </p:nvSpPr>
        <p:spPr>
          <a:xfrm>
            <a:off x="457200" y="333375"/>
            <a:ext cx="8229600" cy="57975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80"/>
              <a:buChar char="■"/>
            </a:pPr>
            <a:r>
              <a:rPr lang="tr-TR" sz="3200" b="1">
                <a:solidFill>
                  <a:srgbClr val="009999"/>
                </a:solidFill>
              </a:rPr>
              <a:t>Bazik astarlanmış ocaklarda</a:t>
            </a:r>
            <a:r>
              <a:rPr lang="tr-TR" sz="3200"/>
              <a:t>; kapakta krom-magnezit veya silika tuğla (son yıllarda yüksek alüminalı tuğlada kullanılmaya başlanmıştır), tabanda ise yüksek kaliteli şamot tuğla ve magnezit tuğla döşenir, üstüne ise </a:t>
            </a:r>
            <a:r>
              <a:rPr lang="tr-TR" sz="3200">
                <a:solidFill>
                  <a:srgbClr val="FF0000"/>
                </a:solidFill>
              </a:rPr>
              <a:t>dolomitle</a:t>
            </a:r>
            <a:r>
              <a:rPr lang="tr-TR" sz="3200"/>
              <a:t> astarlama yapılır. </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Cüruf seviyesinin üzerinde ise krom -magnezit veya silika tuğla döşenir.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75"/>
          <p:cNvSpPr txBox="1">
            <a:spLocks noGrp="1"/>
          </p:cNvSpPr>
          <p:nvPr>
            <p:ph type="body" idx="1"/>
          </p:nvPr>
        </p:nvSpPr>
        <p:spPr>
          <a:xfrm>
            <a:off x="179388" y="260350"/>
            <a:ext cx="87138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80"/>
              <a:buChar char="■"/>
            </a:pPr>
            <a:r>
              <a:rPr lang="tr-TR" sz="3200"/>
              <a:t>Fırının iç kısmı refrakter tuğla ile örülmüştür.</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Ergimiş metale temas eden kısımlar toz refrakter malzemenin su ile karıştırılarak elde edilen çamurla, gerekli form sağlandıktan sonra pişirilmesi ile astar şeklinde sıvanır. </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Aşınma sadece refrakter astarda olur, belirli sayıda eritme işleminden sonra yenilenir.</a:t>
            </a:r>
            <a:endParaRPr/>
          </a:p>
          <a:p>
            <a:pPr marL="342900" lvl="0" indent="-210820" algn="just" rtl="0">
              <a:spcBef>
                <a:spcPts val="640"/>
              </a:spcBef>
              <a:spcAft>
                <a:spcPts val="0"/>
              </a:spcAft>
              <a:buSzPts val="2080"/>
              <a:buNone/>
            </a:pPr>
            <a:endParaRPr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76"/>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b="1">
                <a:solidFill>
                  <a:srgbClr val="FF0000"/>
                </a:solidFill>
              </a:rPr>
              <a:t>EAO’da Hammaddeler</a:t>
            </a:r>
            <a:endParaRPr/>
          </a:p>
        </p:txBody>
      </p:sp>
      <p:sp>
        <p:nvSpPr>
          <p:cNvPr id="1184" name="Google Shape;1184;p176"/>
          <p:cNvSpPr txBox="1">
            <a:spLocks noGrp="1"/>
          </p:cNvSpPr>
          <p:nvPr>
            <p:ph type="body" idx="1"/>
          </p:nvPr>
        </p:nvSpPr>
        <p:spPr>
          <a:xfrm>
            <a:off x="323850" y="1196975"/>
            <a:ext cx="8436000" cy="49338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Font typeface="Noto Sans Symbols"/>
              <a:buNone/>
            </a:pPr>
            <a:r>
              <a:rPr lang="tr-TR" sz="2600" b="1">
                <a:solidFill>
                  <a:srgbClr val="3333CC"/>
                </a:solidFill>
              </a:rPr>
              <a:t>Hurda </a:t>
            </a:r>
            <a:r>
              <a:rPr lang="tr-TR" sz="2600"/>
              <a:t>        </a:t>
            </a:r>
            <a:endParaRPr/>
          </a:p>
          <a:p>
            <a:pPr marL="342900" lvl="0" indent="-342900" algn="just" rtl="0">
              <a:lnSpc>
                <a:spcPct val="90000"/>
              </a:lnSpc>
              <a:spcBef>
                <a:spcPts val="520"/>
              </a:spcBef>
              <a:spcAft>
                <a:spcPts val="0"/>
              </a:spcAft>
              <a:buSzPts val="1690"/>
              <a:buFont typeface="Noto Sans Symbols"/>
              <a:buNone/>
            </a:pPr>
            <a:r>
              <a:rPr lang="tr-TR" sz="2600"/>
              <a:t>         </a:t>
            </a:r>
            <a:endParaRPr/>
          </a:p>
          <a:p>
            <a:pPr marL="342900" lvl="0" indent="-342900" algn="just" rtl="0">
              <a:lnSpc>
                <a:spcPct val="90000"/>
              </a:lnSpc>
              <a:spcBef>
                <a:spcPts val="520"/>
              </a:spcBef>
              <a:spcAft>
                <a:spcPts val="0"/>
              </a:spcAft>
              <a:buSzPts val="1690"/>
              <a:buChar char="■"/>
            </a:pPr>
            <a:r>
              <a:rPr lang="tr-TR" sz="2600"/>
              <a:t>Temel hammaddedir.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Kirden, pastan ve yağdan arındırılmış olmalıdır.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Yanıcı ve patlayıcı malzeme bulundurmamalıdır.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Kimyasal bileşimi üretilecek çeliğe uygun olmalıdır.</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Mümkünse hurda sınıflandırılmalıdır.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77"/>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10000"/>
              </a:lnSpc>
              <a:spcBef>
                <a:spcPts val="0"/>
              </a:spcBef>
              <a:spcAft>
                <a:spcPts val="0"/>
              </a:spcAft>
              <a:buSzPts val="2340"/>
              <a:buChar char="■"/>
            </a:pPr>
            <a:r>
              <a:rPr lang="tr-TR" sz="3600" b="1" i="1" u="sng">
                <a:solidFill>
                  <a:srgbClr val="007456"/>
                </a:solidFill>
              </a:rPr>
              <a:t>Dönen hurda</a:t>
            </a:r>
            <a:r>
              <a:rPr lang="tr-TR" sz="3600"/>
              <a:t>; kimyasal analizi çok iyi bilinen çelikhane, dökümhane, haddehane gibi birimlerden gelen yüksek kaliteli hurdalardır.</a:t>
            </a:r>
            <a:endParaRPr/>
          </a:p>
          <a:p>
            <a:pPr marL="342900" lvl="0" indent="-342900" algn="just" rtl="0">
              <a:lnSpc>
                <a:spcPct val="110000"/>
              </a:lnSpc>
              <a:spcBef>
                <a:spcPts val="720"/>
              </a:spcBef>
              <a:spcAft>
                <a:spcPts val="0"/>
              </a:spcAft>
              <a:buSzPts val="2340"/>
              <a:buFont typeface="Noto Sans Symbols"/>
              <a:buNone/>
            </a:pPr>
            <a:endParaRPr sz="3600"/>
          </a:p>
          <a:p>
            <a:pPr marL="342900" lvl="0" indent="-342900" algn="just" rtl="0">
              <a:lnSpc>
                <a:spcPct val="110000"/>
              </a:lnSpc>
              <a:spcBef>
                <a:spcPts val="720"/>
              </a:spcBef>
              <a:spcAft>
                <a:spcPts val="0"/>
              </a:spcAft>
              <a:buSzPts val="2340"/>
              <a:buChar char="■"/>
            </a:pPr>
            <a:r>
              <a:rPr lang="tr-TR" sz="3600" b="1" i="1" u="sng">
                <a:solidFill>
                  <a:srgbClr val="007456"/>
                </a:solidFill>
              </a:rPr>
              <a:t>Piyasa hurdası</a:t>
            </a:r>
            <a:r>
              <a:rPr lang="tr-TR" sz="3600"/>
              <a:t> ise; çok az kükürt ve fosfor içeriği olan ve özellikle otomobil kaportalarından gelen hurdalardır.</a:t>
            </a:r>
            <a:br>
              <a:rPr lang="tr-TR"/>
            </a:b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78"/>
          <p:cNvSpPr txBox="1">
            <a:spLocks noGrp="1"/>
          </p:cNvSpPr>
          <p:nvPr>
            <p:ph type="body" idx="1"/>
          </p:nvPr>
        </p:nvSpPr>
        <p:spPr>
          <a:xfrm>
            <a:off x="250825" y="260350"/>
            <a:ext cx="86424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820"/>
              <a:buChar char="■"/>
            </a:pPr>
            <a:r>
              <a:rPr lang="tr-TR" sz="2800"/>
              <a:t>Cu, Pb, Sn, Cd, Zn istenmeyen metallerdir.</a:t>
            </a:r>
            <a:endParaRPr/>
          </a:p>
          <a:p>
            <a:pPr marL="342900" lvl="0" indent="-227330" algn="just" rtl="0">
              <a:lnSpc>
                <a:spcPct val="90000"/>
              </a:lnSpc>
              <a:spcBef>
                <a:spcPts val="560"/>
              </a:spcBef>
              <a:spcAft>
                <a:spcPts val="0"/>
              </a:spcAft>
              <a:buSzPts val="1820"/>
              <a:buNone/>
            </a:pPr>
            <a:endParaRPr sz="2800"/>
          </a:p>
          <a:p>
            <a:pPr marL="342900" lvl="0" indent="-342900" algn="just" rtl="0">
              <a:lnSpc>
                <a:spcPct val="90000"/>
              </a:lnSpc>
              <a:spcBef>
                <a:spcPts val="560"/>
              </a:spcBef>
              <a:spcAft>
                <a:spcPts val="0"/>
              </a:spcAft>
              <a:buSzPts val="1820"/>
              <a:buChar char="■"/>
            </a:pPr>
            <a:r>
              <a:rPr lang="tr-TR" sz="2800"/>
              <a:t>Bunlardan özellikle dikkat edilmesi gerekenler bakır ve kalaydır.</a:t>
            </a:r>
            <a:endParaRPr/>
          </a:p>
          <a:p>
            <a:pPr marL="342900" lvl="0" indent="-227330" algn="just" rtl="0">
              <a:lnSpc>
                <a:spcPct val="90000"/>
              </a:lnSpc>
              <a:spcBef>
                <a:spcPts val="560"/>
              </a:spcBef>
              <a:spcAft>
                <a:spcPts val="0"/>
              </a:spcAft>
              <a:buSzPts val="1820"/>
              <a:buNone/>
            </a:pPr>
            <a:endParaRPr sz="2800"/>
          </a:p>
          <a:p>
            <a:pPr marL="342900" lvl="0" indent="-342900" algn="just" rtl="0">
              <a:lnSpc>
                <a:spcPct val="90000"/>
              </a:lnSpc>
              <a:spcBef>
                <a:spcPts val="560"/>
              </a:spcBef>
              <a:spcAft>
                <a:spcPts val="0"/>
              </a:spcAft>
              <a:buSzPts val="1820"/>
              <a:buChar char="■"/>
            </a:pPr>
            <a:r>
              <a:rPr lang="tr-TR" sz="2800"/>
              <a:t>Pb gaz fazına geçerken Cu ve Sn çelikte kalır.</a:t>
            </a:r>
            <a:endParaRPr/>
          </a:p>
          <a:p>
            <a:pPr marL="342900" lvl="0" indent="-223202" algn="just" rtl="0">
              <a:lnSpc>
                <a:spcPct val="90000"/>
              </a:lnSpc>
              <a:spcBef>
                <a:spcPts val="580"/>
              </a:spcBef>
              <a:spcAft>
                <a:spcPts val="0"/>
              </a:spcAft>
              <a:buSzPts val="1885"/>
              <a:buNone/>
            </a:pPr>
            <a:endParaRPr sz="2900"/>
          </a:p>
          <a:p>
            <a:pPr marL="342900" lvl="0" indent="-342900" algn="just" rtl="0">
              <a:lnSpc>
                <a:spcPct val="90000"/>
              </a:lnSpc>
              <a:spcBef>
                <a:spcPts val="580"/>
              </a:spcBef>
              <a:spcAft>
                <a:spcPts val="0"/>
              </a:spcAft>
              <a:buSzPts val="1885"/>
              <a:buChar char="■"/>
            </a:pPr>
            <a:r>
              <a:rPr lang="tr-TR" sz="2900"/>
              <a:t>Cu tane sınırlarına yerleşerek çeliğe zarar verir.</a:t>
            </a:r>
            <a:endParaRPr/>
          </a:p>
          <a:p>
            <a:pPr marL="342900" lvl="0" indent="-223202" algn="just" rtl="0">
              <a:lnSpc>
                <a:spcPct val="90000"/>
              </a:lnSpc>
              <a:spcBef>
                <a:spcPts val="580"/>
              </a:spcBef>
              <a:spcAft>
                <a:spcPts val="0"/>
              </a:spcAft>
              <a:buSzPts val="1885"/>
              <a:buNone/>
            </a:pPr>
            <a:endParaRPr sz="2900"/>
          </a:p>
          <a:p>
            <a:pPr marL="342900" lvl="0" indent="-342900" algn="just" rtl="0">
              <a:lnSpc>
                <a:spcPct val="90000"/>
              </a:lnSpc>
              <a:spcBef>
                <a:spcPts val="580"/>
              </a:spcBef>
              <a:spcAft>
                <a:spcPts val="0"/>
              </a:spcAft>
              <a:buSzPts val="1885"/>
              <a:buChar char="■"/>
            </a:pPr>
            <a:r>
              <a:rPr lang="tr-TR" sz="2900"/>
              <a:t>Pb’nin bir kısmı  oksitlenebilir. </a:t>
            </a:r>
            <a:endParaRPr/>
          </a:p>
          <a:p>
            <a:pPr marL="342900" lvl="0" indent="-223202" algn="just" rtl="0">
              <a:lnSpc>
                <a:spcPct val="90000"/>
              </a:lnSpc>
              <a:spcBef>
                <a:spcPts val="580"/>
              </a:spcBef>
              <a:spcAft>
                <a:spcPts val="0"/>
              </a:spcAft>
              <a:buSzPts val="1885"/>
              <a:buNone/>
            </a:pPr>
            <a:endParaRPr sz="2900"/>
          </a:p>
          <a:p>
            <a:pPr marL="342900" lvl="0" indent="-342900" algn="just" rtl="0">
              <a:lnSpc>
                <a:spcPct val="90000"/>
              </a:lnSpc>
              <a:spcBef>
                <a:spcPts val="580"/>
              </a:spcBef>
              <a:spcAft>
                <a:spcPts val="0"/>
              </a:spcAft>
              <a:buSzPts val="1885"/>
              <a:buChar char="■"/>
            </a:pPr>
            <a:r>
              <a:rPr lang="tr-TR" sz="2900"/>
              <a:t>Zn ve Cd buharlaşır.</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79"/>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1560"/>
              <a:buChar char="■"/>
            </a:pPr>
            <a:r>
              <a:rPr lang="tr-TR" sz="2400"/>
              <a:t>CaO ilavesiyle bu bileşiklerin çoğu cürufa çekilir.</a:t>
            </a:r>
            <a:endParaRPr/>
          </a:p>
          <a:p>
            <a:pPr marL="342900" lvl="0" indent="-243840" algn="just" rtl="0">
              <a:lnSpc>
                <a:spcPct val="120000"/>
              </a:lnSpc>
              <a:spcBef>
                <a:spcPts val="480"/>
              </a:spcBef>
              <a:spcAft>
                <a:spcPts val="0"/>
              </a:spcAft>
              <a:buSzPts val="1560"/>
              <a:buNone/>
            </a:pPr>
            <a:endParaRPr sz="2400"/>
          </a:p>
          <a:p>
            <a:pPr marL="342900" lvl="0" indent="-342900" algn="just" rtl="0">
              <a:lnSpc>
                <a:spcPct val="120000"/>
              </a:lnSpc>
              <a:spcBef>
                <a:spcPts val="480"/>
              </a:spcBef>
              <a:spcAft>
                <a:spcPts val="0"/>
              </a:spcAft>
              <a:buSzPts val="1560"/>
              <a:buChar char="■"/>
            </a:pPr>
            <a:r>
              <a:rPr lang="tr-TR" sz="2400"/>
              <a:t>S istenerek katılan çelikler vardır (otomat çelikleri).</a:t>
            </a:r>
            <a:endParaRPr/>
          </a:p>
          <a:p>
            <a:pPr marL="342900" lvl="0" indent="-243840" algn="just" rtl="0">
              <a:lnSpc>
                <a:spcPct val="120000"/>
              </a:lnSpc>
              <a:spcBef>
                <a:spcPts val="480"/>
              </a:spcBef>
              <a:spcAft>
                <a:spcPts val="0"/>
              </a:spcAft>
              <a:buSzPts val="1560"/>
              <a:buNone/>
            </a:pPr>
            <a:endParaRPr sz="2400"/>
          </a:p>
          <a:p>
            <a:pPr marL="342900" lvl="0" indent="-342900" algn="just" rtl="0">
              <a:lnSpc>
                <a:spcPct val="120000"/>
              </a:lnSpc>
              <a:spcBef>
                <a:spcPts val="480"/>
              </a:spcBef>
              <a:spcAft>
                <a:spcPts val="0"/>
              </a:spcAft>
              <a:buSzPts val="1560"/>
              <a:buChar char="■"/>
            </a:pPr>
            <a:r>
              <a:rPr lang="tr-TR" sz="2400"/>
              <a:t>En çok S, plastik malzemeden gelir.</a:t>
            </a:r>
            <a:endParaRPr/>
          </a:p>
          <a:p>
            <a:pPr marL="342900" lvl="0" indent="-243840" algn="just" rtl="0">
              <a:lnSpc>
                <a:spcPct val="120000"/>
              </a:lnSpc>
              <a:spcBef>
                <a:spcPts val="480"/>
              </a:spcBef>
              <a:spcAft>
                <a:spcPts val="0"/>
              </a:spcAft>
              <a:buSzPts val="1560"/>
              <a:buNone/>
            </a:pPr>
            <a:endParaRPr sz="2400"/>
          </a:p>
          <a:p>
            <a:pPr marL="342900" lvl="0" indent="-342900" algn="just" rtl="0">
              <a:lnSpc>
                <a:spcPct val="120000"/>
              </a:lnSpc>
              <a:spcBef>
                <a:spcPts val="480"/>
              </a:spcBef>
              <a:spcAft>
                <a:spcPts val="0"/>
              </a:spcAft>
              <a:buSzPts val="1560"/>
              <a:buChar char="■"/>
            </a:pPr>
            <a:r>
              <a:rPr lang="tr-TR" sz="2400"/>
              <a:t>Hurda demir dışı metallerden ne kadar iyi ayrılırsa o kadar iyi çelik üretilir.</a:t>
            </a:r>
            <a:endParaRPr/>
          </a:p>
          <a:p>
            <a:pPr marL="342900" lvl="0" indent="-243840" algn="just" rtl="0">
              <a:lnSpc>
                <a:spcPct val="120000"/>
              </a:lnSpc>
              <a:spcBef>
                <a:spcPts val="480"/>
              </a:spcBef>
              <a:spcAft>
                <a:spcPts val="0"/>
              </a:spcAft>
              <a:buSzPts val="1560"/>
              <a:buNone/>
            </a:pPr>
            <a:endParaRPr sz="2400"/>
          </a:p>
          <a:p>
            <a:pPr marL="342900" lvl="0" indent="-342900" algn="just" rtl="0">
              <a:lnSpc>
                <a:spcPct val="120000"/>
              </a:lnSpc>
              <a:spcBef>
                <a:spcPts val="480"/>
              </a:spcBef>
              <a:spcAft>
                <a:spcPts val="0"/>
              </a:spcAft>
              <a:buSzPts val="1560"/>
              <a:buChar char="■"/>
            </a:pPr>
            <a:r>
              <a:rPr lang="tr-TR" sz="2400"/>
              <a:t>Eğer üretilecek çelik alaşımlı çelik ise hurda bileşiminin üretilecek çelik cinsine benzemesine dikkat edilir.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80"/>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b="1">
                <a:solidFill>
                  <a:srgbClr val="3333CC"/>
                </a:solidFill>
              </a:rPr>
              <a:t>Diğer hammaddeler ise</a:t>
            </a:r>
            <a:r>
              <a:rPr lang="tr-TR"/>
              <a:t>;</a:t>
            </a:r>
            <a:endParaRPr/>
          </a:p>
          <a:p>
            <a:pPr marL="342900" lvl="0" indent="-342900" algn="l" rtl="0">
              <a:spcBef>
                <a:spcPts val="600"/>
              </a:spcBef>
              <a:spcAft>
                <a:spcPts val="0"/>
              </a:spcAft>
              <a:buSzPts val="1950"/>
              <a:buFont typeface="Noto Sans Symbols"/>
              <a:buNone/>
            </a:pPr>
            <a:br>
              <a:rPr lang="tr-TR"/>
            </a:br>
            <a:r>
              <a:rPr lang="tr-TR"/>
              <a:t>– </a:t>
            </a:r>
            <a:r>
              <a:rPr lang="tr-TR" b="1">
                <a:solidFill>
                  <a:srgbClr val="009999"/>
                </a:solidFill>
              </a:rPr>
              <a:t>Cüruflaştırıcı</a:t>
            </a:r>
            <a:r>
              <a:rPr lang="tr-TR"/>
              <a:t>: kireçtaşı ve fluşpat</a:t>
            </a:r>
            <a:br>
              <a:rPr lang="tr-TR"/>
            </a:br>
            <a:r>
              <a:rPr lang="tr-TR"/>
              <a:t>– </a:t>
            </a:r>
            <a:r>
              <a:rPr lang="tr-TR" b="1">
                <a:solidFill>
                  <a:srgbClr val="009999"/>
                </a:solidFill>
              </a:rPr>
              <a:t>Tamir malzemesi</a:t>
            </a:r>
            <a:r>
              <a:rPr lang="tr-TR"/>
              <a:t>: Dolomit ve magnezit,</a:t>
            </a:r>
            <a:br>
              <a:rPr lang="tr-TR"/>
            </a:br>
            <a:r>
              <a:rPr lang="tr-TR"/>
              <a:t>– </a:t>
            </a:r>
            <a:r>
              <a:rPr lang="tr-TR" b="1">
                <a:solidFill>
                  <a:srgbClr val="009999"/>
                </a:solidFill>
              </a:rPr>
              <a:t>Alaşımlama ve deoksidasyon</a:t>
            </a:r>
            <a:r>
              <a:rPr lang="tr-TR"/>
              <a:t>: Fe-Mn, Fe-Si, Fe-Cr, Al, Ca-Si vb.</a:t>
            </a:r>
            <a:endParaRPr/>
          </a:p>
          <a:p>
            <a:pPr marL="342900" lvl="0" indent="-342900" algn="just" rtl="0">
              <a:spcBef>
                <a:spcPts val="600"/>
              </a:spcBef>
              <a:spcAft>
                <a:spcPts val="0"/>
              </a:spcAft>
              <a:buSzPts val="1950"/>
              <a:buFont typeface="Noto Sans Symbols"/>
              <a:buNone/>
            </a:pPr>
            <a:br>
              <a:rPr lang="tr-TR"/>
            </a:br>
            <a:r>
              <a:rPr lang="tr-TR"/>
              <a:t>– </a:t>
            </a:r>
            <a:r>
              <a:rPr lang="tr-TR" b="1">
                <a:solidFill>
                  <a:srgbClr val="009999"/>
                </a:solidFill>
              </a:rPr>
              <a:t>İlave malzemeler</a:t>
            </a:r>
            <a:r>
              <a:rPr lang="tr-TR"/>
              <a:t>: Karbon vermek için kok kömür tozu, ergitmeyi hızlandırmak için sıvı</a:t>
            </a:r>
            <a:br>
              <a:rPr lang="tr-TR"/>
            </a:br>
            <a:r>
              <a:rPr lang="tr-TR"/>
              <a:t>oksijen, ayrıca karbon tasfiyesi için demir cevheri (hematit) kullanılır.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81"/>
          <p:cNvSpPr txBox="1">
            <a:spLocks noGrp="1"/>
          </p:cNvSpPr>
          <p:nvPr>
            <p:ph type="body" idx="1"/>
          </p:nvPr>
        </p:nvSpPr>
        <p:spPr>
          <a:xfrm>
            <a:off x="323850" y="260350"/>
            <a:ext cx="84963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2340"/>
              <a:buChar char="■"/>
            </a:pPr>
            <a:r>
              <a:rPr lang="tr-TR" sz="3600"/>
              <a:t>Çeliğin bileşimi istenen sınırlara gelmiş ise sıvı çelik banyosundaki oksitleri almak ve oksijen seviyesini minimuma indirmek için banyoya, deoksidanlar ilave edilerek deoksidasyon yapılır. </a:t>
            </a:r>
            <a:endParaRPr/>
          </a:p>
          <a:p>
            <a:pPr marL="342900" lvl="0" indent="-194310" algn="just" rtl="0">
              <a:lnSpc>
                <a:spcPct val="120000"/>
              </a:lnSpc>
              <a:spcBef>
                <a:spcPts val="720"/>
              </a:spcBef>
              <a:spcAft>
                <a:spcPts val="0"/>
              </a:spcAft>
              <a:buSzPts val="2340"/>
              <a:buNone/>
            </a:pPr>
            <a:endParaRPr sz="3600"/>
          </a:p>
          <a:p>
            <a:pPr marL="342900" lvl="0" indent="-342900" algn="just" rtl="0">
              <a:lnSpc>
                <a:spcPct val="120000"/>
              </a:lnSpc>
              <a:spcBef>
                <a:spcPts val="720"/>
              </a:spcBef>
              <a:spcAft>
                <a:spcPts val="0"/>
              </a:spcAft>
              <a:buSzPts val="2340"/>
              <a:buChar char="■"/>
            </a:pPr>
            <a:r>
              <a:rPr lang="tr-TR" sz="3600"/>
              <a:t>Al en ucuz ve bol olduğu için tercih edilir.</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grpSp>
        <p:nvGrpSpPr>
          <p:cNvPr id="1053" name="Google Shape;1053;p155"/>
          <p:cNvGrpSpPr/>
          <p:nvPr/>
        </p:nvGrpSpPr>
        <p:grpSpPr>
          <a:xfrm>
            <a:off x="609600" y="568325"/>
            <a:ext cx="8455819" cy="5283363"/>
            <a:chOff x="384" y="358"/>
            <a:chExt cx="5327" cy="3328"/>
          </a:xfrm>
        </p:grpSpPr>
        <p:sp>
          <p:nvSpPr>
            <p:cNvPr id="1054" name="Google Shape;1054;p155"/>
            <p:cNvSpPr txBox="1"/>
            <p:nvPr/>
          </p:nvSpPr>
          <p:spPr>
            <a:xfrm>
              <a:off x="4764" y="1820"/>
              <a:ext cx="900" cy="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400" b="0" i="0" u="none" strike="noStrike" cap="none">
                  <a:solidFill>
                    <a:srgbClr val="000000"/>
                  </a:solidFill>
                  <a:latin typeface="Arial"/>
                  <a:ea typeface="Arial"/>
                  <a:cs typeface="Arial"/>
                  <a:sym typeface="Arial"/>
                </a:rPr>
                <a:t>Çeliği dökmek için eğme yönü</a:t>
              </a:r>
              <a:endParaRPr/>
            </a:p>
          </p:txBody>
        </p:sp>
        <p:pic>
          <p:nvPicPr>
            <p:cNvPr id="1055" name="Google Shape;1055;p155" descr="w0063c"/>
            <p:cNvPicPr preferRelativeResize="0"/>
            <p:nvPr/>
          </p:nvPicPr>
          <p:blipFill rotWithShape="1">
            <a:blip r:embed="rId3">
              <a:alphaModFix/>
            </a:blip>
            <a:srcRect/>
            <a:stretch/>
          </p:blipFill>
          <p:spPr>
            <a:xfrm>
              <a:off x="912" y="358"/>
              <a:ext cx="4799" cy="3328"/>
            </a:xfrm>
            <a:prstGeom prst="rect">
              <a:avLst/>
            </a:prstGeom>
            <a:noFill/>
            <a:ln>
              <a:noFill/>
            </a:ln>
          </p:spPr>
        </p:pic>
        <p:sp>
          <p:nvSpPr>
            <p:cNvPr id="1056" name="Google Shape;1056;p155"/>
            <p:cNvSpPr txBox="1"/>
            <p:nvPr/>
          </p:nvSpPr>
          <p:spPr>
            <a:xfrm>
              <a:off x="3876" y="358"/>
              <a:ext cx="900" cy="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b="0" i="0" u="none" strike="noStrike" cap="none">
                  <a:solidFill>
                    <a:srgbClr val="000000"/>
                  </a:solidFill>
                  <a:latin typeface="Arial"/>
                  <a:ea typeface="Arial"/>
                  <a:cs typeface="Arial"/>
                  <a:sym typeface="Arial"/>
                </a:rPr>
                <a:t>Elektrotlar</a:t>
              </a:r>
              <a:endParaRPr/>
            </a:p>
          </p:txBody>
        </p:sp>
        <p:sp>
          <p:nvSpPr>
            <p:cNvPr id="1057" name="Google Shape;1057;p155"/>
            <p:cNvSpPr txBox="1"/>
            <p:nvPr/>
          </p:nvSpPr>
          <p:spPr>
            <a:xfrm>
              <a:off x="4260" y="930"/>
              <a:ext cx="1200" cy="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b="0" i="0" u="none" strike="noStrike" cap="none">
                  <a:solidFill>
                    <a:srgbClr val="000000"/>
                  </a:solidFill>
                  <a:latin typeface="Arial"/>
                  <a:ea typeface="Arial"/>
                  <a:cs typeface="Arial"/>
                  <a:sym typeface="Arial"/>
                </a:rPr>
                <a:t>Çatı (kaldırılabilir)</a:t>
              </a:r>
              <a:endParaRPr/>
            </a:p>
          </p:txBody>
        </p:sp>
        <p:sp>
          <p:nvSpPr>
            <p:cNvPr id="1058" name="Google Shape;1058;p155"/>
            <p:cNvSpPr txBox="1"/>
            <p:nvPr/>
          </p:nvSpPr>
          <p:spPr>
            <a:xfrm>
              <a:off x="4770" y="1558"/>
              <a:ext cx="900" cy="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b="0" i="0" u="none" strike="noStrike" cap="none">
                  <a:solidFill>
                    <a:srgbClr val="000000"/>
                  </a:solidFill>
                  <a:latin typeface="Arial"/>
                  <a:ea typeface="Arial"/>
                  <a:cs typeface="Arial"/>
                  <a:sym typeface="Arial"/>
                </a:rPr>
                <a:t>Dökme ağzı</a:t>
              </a:r>
              <a:endParaRPr/>
            </a:p>
          </p:txBody>
        </p:sp>
        <p:sp>
          <p:nvSpPr>
            <p:cNvPr id="1059" name="Google Shape;1059;p155"/>
            <p:cNvSpPr txBox="1"/>
            <p:nvPr/>
          </p:nvSpPr>
          <p:spPr>
            <a:xfrm>
              <a:off x="1008" y="1740"/>
              <a:ext cx="1200" cy="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b="0" i="0" u="none" strike="noStrike" cap="none">
                  <a:solidFill>
                    <a:srgbClr val="000000"/>
                  </a:solidFill>
                  <a:latin typeface="Arial"/>
                  <a:ea typeface="Arial"/>
                  <a:cs typeface="Arial"/>
                  <a:sym typeface="Arial"/>
                </a:rPr>
                <a:t>Refrakter kaplama</a:t>
              </a:r>
              <a:endParaRPr/>
            </a:p>
          </p:txBody>
        </p:sp>
        <p:sp>
          <p:nvSpPr>
            <p:cNvPr id="1060" name="Google Shape;1060;p155"/>
            <p:cNvSpPr txBox="1"/>
            <p:nvPr/>
          </p:nvSpPr>
          <p:spPr>
            <a:xfrm>
              <a:off x="1002" y="2028"/>
              <a:ext cx="900" cy="300"/>
            </a:xfrm>
            <a:prstGeom prst="rect">
              <a:avLst/>
            </a:prstGeom>
            <a:solidFill>
              <a:srgbClr val="FFFFFF"/>
            </a:solidFill>
            <a:ln>
              <a:noFill/>
            </a:ln>
          </p:spPr>
          <p:txBody>
            <a:bodyPr spcFirstLastPara="1" wrap="square" lIns="0" tIns="0" rIns="0" bIns="0" anchor="t" anchorCtr="0">
              <a:noAutofit/>
            </a:bodyPr>
            <a:lstStyle/>
            <a:p>
              <a:pPr marL="0" marR="0" lvl="0" indent="0" algn="r" rtl="0">
                <a:spcBef>
                  <a:spcPts val="0"/>
                </a:spcBef>
                <a:spcAft>
                  <a:spcPts val="0"/>
                </a:spcAft>
                <a:buNone/>
              </a:pPr>
              <a:r>
                <a:rPr lang="tr-TR" sz="1800" b="0" i="0" u="none" strike="noStrike" cap="none">
                  <a:solidFill>
                    <a:srgbClr val="000000"/>
                  </a:solidFill>
                  <a:latin typeface="Arial"/>
                  <a:ea typeface="Arial"/>
                  <a:cs typeface="Arial"/>
                  <a:sym typeface="Arial"/>
                </a:rPr>
                <a:t>Cüruf deliği</a:t>
              </a:r>
              <a:endParaRPr/>
            </a:p>
          </p:txBody>
        </p:sp>
        <p:sp>
          <p:nvSpPr>
            <p:cNvPr id="1061" name="Google Shape;1061;p155"/>
            <p:cNvSpPr txBox="1"/>
            <p:nvPr/>
          </p:nvSpPr>
          <p:spPr>
            <a:xfrm>
              <a:off x="1092" y="2286"/>
              <a:ext cx="900" cy="300"/>
            </a:xfrm>
            <a:prstGeom prst="rect">
              <a:avLst/>
            </a:prstGeom>
            <a:solidFill>
              <a:srgbClr val="FFFFFF"/>
            </a:solidFill>
            <a:ln>
              <a:noFill/>
            </a:ln>
          </p:spPr>
          <p:txBody>
            <a:bodyPr spcFirstLastPara="1" wrap="square" lIns="0" tIns="0" rIns="0" bIns="0" anchor="t" anchorCtr="0">
              <a:noAutofit/>
            </a:bodyPr>
            <a:lstStyle/>
            <a:p>
              <a:pPr marL="0" marR="0" lvl="0" indent="0" algn="r" rtl="0">
                <a:spcBef>
                  <a:spcPts val="0"/>
                </a:spcBef>
                <a:spcAft>
                  <a:spcPts val="0"/>
                </a:spcAft>
                <a:buNone/>
              </a:pPr>
              <a:r>
                <a:rPr lang="tr-TR" sz="1800" b="0" i="0" u="none" strike="noStrike" cap="none">
                  <a:solidFill>
                    <a:srgbClr val="000000"/>
                  </a:solidFill>
                  <a:latin typeface="Arial"/>
                  <a:ea typeface="Arial"/>
                  <a:cs typeface="Arial"/>
                  <a:sym typeface="Arial"/>
                </a:rPr>
                <a:t>Erimiş çelik</a:t>
              </a:r>
              <a:endParaRPr/>
            </a:p>
          </p:txBody>
        </p:sp>
        <p:sp>
          <p:nvSpPr>
            <p:cNvPr id="1062" name="Google Shape;1062;p155"/>
            <p:cNvSpPr txBox="1"/>
            <p:nvPr/>
          </p:nvSpPr>
          <p:spPr>
            <a:xfrm>
              <a:off x="384" y="2640"/>
              <a:ext cx="1500" cy="300"/>
            </a:xfrm>
            <a:prstGeom prst="rect">
              <a:avLst/>
            </a:prstGeom>
            <a:solidFill>
              <a:srgbClr val="FFFFFF"/>
            </a:solidFill>
            <a:ln>
              <a:noFill/>
            </a:ln>
          </p:spPr>
          <p:txBody>
            <a:bodyPr spcFirstLastPara="1" wrap="square" lIns="0" tIns="0" rIns="0" bIns="0" anchor="t" anchorCtr="0">
              <a:noAutofit/>
            </a:bodyPr>
            <a:lstStyle/>
            <a:p>
              <a:pPr marL="0" marR="0" lvl="0" indent="0" algn="r" rtl="0">
                <a:spcBef>
                  <a:spcPts val="0"/>
                </a:spcBef>
                <a:spcAft>
                  <a:spcPts val="0"/>
                </a:spcAft>
                <a:buNone/>
              </a:pPr>
              <a:r>
                <a:rPr lang="tr-TR" sz="1800" b="0" i="0" u="none" strike="noStrike" cap="none">
                  <a:solidFill>
                    <a:srgbClr val="000000"/>
                  </a:solidFill>
                  <a:latin typeface="Arial"/>
                  <a:ea typeface="Arial"/>
                  <a:cs typeface="Arial"/>
                  <a:sym typeface="Arial"/>
                </a:rPr>
                <a:t>Devirme mekanizması</a:t>
              </a:r>
              <a:endParaRPr/>
            </a:p>
          </p:txBody>
        </p:sp>
        <p:sp>
          <p:nvSpPr>
            <p:cNvPr id="1063" name="Google Shape;1063;p155"/>
            <p:cNvSpPr txBox="1"/>
            <p:nvPr/>
          </p:nvSpPr>
          <p:spPr>
            <a:xfrm>
              <a:off x="4770" y="1824"/>
              <a:ext cx="900" cy="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b="0" i="0" u="none" strike="noStrike" cap="none">
                  <a:solidFill>
                    <a:srgbClr val="000000"/>
                  </a:solidFill>
                  <a:latin typeface="Arial"/>
                  <a:ea typeface="Arial"/>
                  <a:cs typeface="Arial"/>
                  <a:sym typeface="Arial"/>
                </a:rPr>
                <a:t>Metali dökmek için eğme yönü</a:t>
              </a:r>
              <a:endParaRPr/>
            </a:p>
          </p:txBody>
        </p:sp>
      </p:grpSp>
      <p:sp>
        <p:nvSpPr>
          <p:cNvPr id="1064" name="Google Shape;1064;p155"/>
          <p:cNvSpPr/>
          <p:nvPr/>
        </p:nvSpPr>
        <p:spPr>
          <a:xfrm>
            <a:off x="1692275" y="5445125"/>
            <a:ext cx="39435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800" b="1" i="0" u="none" strike="noStrike" cap="none">
                <a:solidFill>
                  <a:srgbClr val="3333CC"/>
                </a:solidFill>
                <a:latin typeface="Arial"/>
                <a:ea typeface="Arial"/>
                <a:cs typeface="Arial"/>
                <a:sym typeface="Arial"/>
              </a:rPr>
              <a:t>Çelik üretimi için elektrik ark ocağı</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82"/>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80"/>
              <a:buChar char="■"/>
            </a:pPr>
            <a:r>
              <a:rPr lang="tr-TR" sz="3200"/>
              <a:t>Son olarak sıcaklık ve bileşim kontrolü yapıldıktan sonra güç düşürülür ve gerekirse bazı ilaveler yapıldıktan sonra, yeterli sıcaklığa ulaşılmışsa döküm alınır. </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Döküm alma sıcaklığı çelik kalitesine ve karbon miktarına bağlıdır. </a:t>
            </a:r>
            <a:endParaRPr/>
          </a:p>
          <a:p>
            <a:pPr marL="342900" lvl="0" indent="-210820" algn="just" rtl="0">
              <a:spcBef>
                <a:spcPts val="640"/>
              </a:spcBef>
              <a:spcAft>
                <a:spcPts val="0"/>
              </a:spcAft>
              <a:buSzPts val="2080"/>
              <a:buNone/>
            </a:pPr>
            <a:endParaRPr sz="3200"/>
          </a:p>
          <a:p>
            <a:pPr marL="342900" lvl="0" indent="-342900" algn="just" rtl="0">
              <a:spcBef>
                <a:spcPts val="640"/>
              </a:spcBef>
              <a:spcAft>
                <a:spcPts val="0"/>
              </a:spcAft>
              <a:buSzPts val="2080"/>
              <a:buChar char="■"/>
            </a:pPr>
            <a:r>
              <a:rPr lang="tr-TR" sz="3200"/>
              <a:t>Genel kural olarak çeliğin ergime sıcaklığının 100</a:t>
            </a:r>
            <a:r>
              <a:rPr lang="tr-TR" sz="3200" baseline="30000"/>
              <a:t>o</a:t>
            </a:r>
            <a:r>
              <a:rPr lang="tr-TR" sz="3200"/>
              <a:t>C üzerinde bir sıcaklıkta döküm alınır.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83"/>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690"/>
              <a:buChar char="■"/>
            </a:pPr>
            <a:r>
              <a:rPr lang="tr-TR" sz="2600" b="1">
                <a:solidFill>
                  <a:srgbClr val="3333CC"/>
                </a:solidFill>
              </a:rPr>
              <a:t>BAZİK PROSES</a:t>
            </a:r>
            <a:endParaRPr/>
          </a:p>
          <a:p>
            <a:pPr marL="342900" lvl="0" indent="-342900" algn="just" rtl="0">
              <a:lnSpc>
                <a:spcPct val="80000"/>
              </a:lnSpc>
              <a:spcBef>
                <a:spcPts val="520"/>
              </a:spcBef>
              <a:spcAft>
                <a:spcPts val="0"/>
              </a:spcAft>
              <a:buSzPts val="1690"/>
              <a:buFont typeface="Noto Sans Symbols"/>
              <a:buNone/>
            </a:pPr>
            <a:endParaRPr sz="2600">
              <a:solidFill>
                <a:srgbClr val="3333CC"/>
              </a:solidFill>
            </a:endParaRPr>
          </a:p>
          <a:p>
            <a:pPr marL="342900" lvl="0" indent="-342900" algn="just" rtl="0">
              <a:lnSpc>
                <a:spcPct val="80000"/>
              </a:lnSpc>
              <a:spcBef>
                <a:spcPts val="520"/>
              </a:spcBef>
              <a:spcAft>
                <a:spcPts val="0"/>
              </a:spcAft>
              <a:buSzPts val="1690"/>
              <a:buChar char="■"/>
            </a:pPr>
            <a:r>
              <a:rPr lang="tr-TR" sz="2600"/>
              <a:t>Bazik cürufun esası kireç atılarak oluşturulan kalsiyum silikatlar ve silisyumun oksitlenmesiyle oluşan veya şarjdan gelen SiO</a:t>
            </a:r>
            <a:r>
              <a:rPr lang="tr-TR" sz="2600" baseline="-25000"/>
              <a:t>2</a:t>
            </a:r>
            <a:r>
              <a:rPr lang="tr-TR" sz="2600"/>
              <a:t>’dir.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 CaO/% SiO</a:t>
            </a:r>
            <a:r>
              <a:rPr lang="tr-TR" sz="2600" baseline="-25000"/>
              <a:t>2</a:t>
            </a:r>
            <a:r>
              <a:rPr lang="tr-TR" sz="2600"/>
              <a:t> oranı genellikle 2,5-4,5 arasındadır.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Oksitleyici cüruf %10-45 civarında FeO ile az miktarda MnO ve şarjdan gelen diğer oksitlenebilir elementleri içerir.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Redükleyici elemanlar oksit cüruf (1. cüruf) alındıktan sonraki yeni cüruf karışımına ilave edilir (çift cüruf sistemi).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84"/>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080"/>
              <a:buChar char="■"/>
            </a:pPr>
            <a:r>
              <a:rPr lang="tr-TR" sz="3200" i="1" u="sng">
                <a:solidFill>
                  <a:srgbClr val="3333CC"/>
                </a:solidFill>
              </a:rPr>
              <a:t>Bazik Oksitleyici Cüruflar</a:t>
            </a:r>
            <a:endParaRPr/>
          </a:p>
          <a:p>
            <a:pPr marL="342900" lvl="0" indent="-342900" algn="just" rtl="0">
              <a:spcBef>
                <a:spcPts val="640"/>
              </a:spcBef>
              <a:spcAft>
                <a:spcPts val="0"/>
              </a:spcAft>
              <a:buSzPts val="2080"/>
              <a:buFont typeface="Noto Sans Symbols"/>
              <a:buNone/>
            </a:pPr>
            <a:endParaRPr sz="3200" i="1" u="sng">
              <a:solidFill>
                <a:srgbClr val="3333CC"/>
              </a:solidFill>
            </a:endParaRPr>
          </a:p>
          <a:p>
            <a:pPr marL="342900" lvl="0" indent="-342900" algn="just" rtl="0">
              <a:spcBef>
                <a:spcPts val="640"/>
              </a:spcBef>
              <a:spcAft>
                <a:spcPts val="0"/>
              </a:spcAft>
              <a:buSzPts val="2080"/>
              <a:buChar char="■"/>
            </a:pPr>
            <a:r>
              <a:rPr lang="tr-TR" sz="3200"/>
              <a:t>Ergime sırasında sıvı banyo içine oksijen enjekte edilmekte ve bu sırada silisyum, mangan gibi elementlerin yanında demirde oksitlenmektedir.</a:t>
            </a:r>
            <a:br>
              <a:rPr lang="tr-TR" sz="3200"/>
            </a:br>
            <a:endParaRPr sz="3200"/>
          </a:p>
          <a:p>
            <a:pPr marL="342900" lvl="0" indent="-342900" algn="just" rtl="0">
              <a:spcBef>
                <a:spcPts val="640"/>
              </a:spcBef>
              <a:spcAft>
                <a:spcPts val="0"/>
              </a:spcAft>
              <a:buSzPts val="2080"/>
              <a:buChar char="■"/>
            </a:pPr>
            <a:r>
              <a:rPr lang="tr-TR" sz="3200"/>
              <a:t>Eğer bazik cüruf içinde %FeO&gt; %10 ise bu cürufa oksitleyici cüruf denilmektedir.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Font typeface="Noto Sans Symbols"/>
              <a:buNone/>
            </a:pPr>
            <a:endParaRPr sz="2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185"/>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Bu tür cürufla çalışılan proseslerde ferro-alaşım ilave edilirse silisyum ve manganez gibi elementler önce cüruf içindeki oksijen eğilimi daha zayıf olan FeO ile reaksiyona girmekte ve bunun sonucunda da sıvı banyo içinde çözünen Si ve Mn miktarı daha az olmaktadır.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cüruflar alüminyum ve ferro alaşımları oksitlediği için oksitleyici cüruf denilmektedir.</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Fosfor rafinasyonunda bazik oksitleyici cüruf kullanılmaktadır.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86"/>
          <p:cNvSpPr txBox="1">
            <a:spLocks noGrp="1"/>
          </p:cNvSpPr>
          <p:nvPr>
            <p:ph type="body" idx="1"/>
          </p:nvPr>
        </p:nvSpPr>
        <p:spPr>
          <a:xfrm>
            <a:off x="323850" y="260350"/>
            <a:ext cx="83631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b="1" i="1" u="sng">
                <a:solidFill>
                  <a:srgbClr val="3333CC"/>
                </a:solidFill>
              </a:rPr>
              <a:t>Bazik İndirgeyici Cüruflar</a:t>
            </a:r>
            <a:endParaRPr/>
          </a:p>
          <a:p>
            <a:pPr marL="342900" lvl="0" indent="-342900" algn="just" rtl="0">
              <a:spcBef>
                <a:spcPts val="600"/>
              </a:spcBef>
              <a:spcAft>
                <a:spcPts val="0"/>
              </a:spcAft>
              <a:buSzPts val="1950"/>
              <a:buFont typeface="Noto Sans Symbols"/>
              <a:buNone/>
            </a:pPr>
            <a:endParaRPr b="1" i="1" u="sng">
              <a:solidFill>
                <a:srgbClr val="3333CC"/>
              </a:solidFill>
            </a:endParaRPr>
          </a:p>
          <a:p>
            <a:pPr marL="342900" lvl="0" indent="-342900" algn="just" rtl="0">
              <a:spcBef>
                <a:spcPts val="600"/>
              </a:spcBef>
              <a:spcAft>
                <a:spcPts val="0"/>
              </a:spcAft>
              <a:buSzPts val="1950"/>
              <a:buChar char="■"/>
            </a:pPr>
            <a:r>
              <a:rPr lang="tr-TR"/>
              <a:t>Bazik cüruf içinde %FeO + %MnO &lt; %5 ise bu tür cüruflara indirgeyici cüruf denilmektedir.</a:t>
            </a:r>
            <a:br>
              <a:rPr lang="tr-TR"/>
            </a:br>
            <a:endParaRPr/>
          </a:p>
          <a:p>
            <a:pPr marL="342900" lvl="0" indent="-342900" algn="just" rtl="0">
              <a:spcBef>
                <a:spcPts val="600"/>
              </a:spcBef>
              <a:spcAft>
                <a:spcPts val="0"/>
              </a:spcAft>
              <a:buSzPts val="1950"/>
              <a:buChar char="■"/>
            </a:pPr>
            <a:r>
              <a:rPr lang="tr-TR"/>
              <a:t>Fosfor rafinasyonundan sonra E.A.F.’dan cüruf çekilmesi, ferro alaşım ve yeni kireç ilavesinden sonra oluşturulan cüruf, bazik indirgeyici cürufa iyi bir örnektir.</a:t>
            </a:r>
            <a:endParaRPr/>
          </a:p>
          <a:p>
            <a:pPr marL="342900" lvl="0" indent="-219075" algn="just" rtl="0">
              <a:spcBef>
                <a:spcPts val="600"/>
              </a:spcBef>
              <a:spcAft>
                <a:spcPts val="0"/>
              </a:spcAft>
              <a:buSzPts val="195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87"/>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b="1">
                <a:solidFill>
                  <a:srgbClr val="3333CC"/>
                </a:solidFill>
              </a:rPr>
              <a:t>Fosfor rafinasyonu</a:t>
            </a:r>
            <a:endParaRPr/>
          </a:p>
          <a:p>
            <a:pPr marL="342900" lvl="0" indent="-235584" algn="just" rtl="0">
              <a:spcBef>
                <a:spcPts val="520"/>
              </a:spcBef>
              <a:spcAft>
                <a:spcPts val="0"/>
              </a:spcAft>
              <a:buSzPts val="1690"/>
              <a:buNone/>
            </a:pPr>
            <a:endParaRPr sz="2600" b="1">
              <a:solidFill>
                <a:srgbClr val="3333CC"/>
              </a:solidFill>
            </a:endParaRPr>
          </a:p>
          <a:p>
            <a:pPr marL="342900" lvl="0" indent="-342900" algn="just" rtl="0">
              <a:spcBef>
                <a:spcPts val="520"/>
              </a:spcBef>
              <a:spcAft>
                <a:spcPts val="0"/>
              </a:spcAft>
              <a:buSzPts val="1690"/>
              <a:buChar char="■"/>
            </a:pPr>
            <a:r>
              <a:rPr lang="tr-TR" sz="2600"/>
              <a:t>Çelik içinde bulunan fosfor, çeliğin uzama, darbe mukavemeti gibi fiziksel özelliklerini olumsuz yönde etkiler, soğuk çekilebilirliği azaltır. </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Bu nedenle istenmeyen bir elementtir ve çelik içindeki miktarı çeşitli çelik cinslerinde değişmekle birlikte %0,05 ile sınırlanmıştır. </a:t>
            </a:r>
            <a:endParaRPr/>
          </a:p>
          <a:p>
            <a:pPr marL="342900" lvl="0" indent="-235584" algn="just" rtl="0">
              <a:spcBef>
                <a:spcPts val="520"/>
              </a:spcBef>
              <a:spcAft>
                <a:spcPts val="0"/>
              </a:spcAft>
              <a:buSzPts val="1690"/>
              <a:buNone/>
            </a:pPr>
            <a:endParaRPr sz="2600"/>
          </a:p>
          <a:p>
            <a:pPr marL="342900" lvl="0" indent="-342900" algn="l" rtl="0">
              <a:spcBef>
                <a:spcPts val="520"/>
              </a:spcBef>
              <a:spcAft>
                <a:spcPts val="0"/>
              </a:spcAft>
              <a:buSzPts val="1690"/>
              <a:buChar char="■"/>
            </a:pPr>
            <a:r>
              <a:rPr lang="tr-TR" sz="2600"/>
              <a:t>Bazı kaliteli çelik cinslerinde ise en fazla % 0,015 olmalıdır.</a:t>
            </a:r>
            <a:br>
              <a:rPr lang="tr-TR" sz="2600"/>
            </a:br>
            <a:endParaRPr sz="2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88"/>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Ancak hurda içinde daha fazla fosfor bulunmaktadır ve fosforun oksijen eğilimi demirden daha fazladır.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nedenle ergitme sırasında oksijen ile rafine edilir ve kireç ile de cürufa bağlanır. </a:t>
            </a:r>
            <a:endParaRPr/>
          </a:p>
          <a:p>
            <a:pPr marL="342900" lvl="0" indent="-219075" algn="just" rtl="0">
              <a:lnSpc>
                <a:spcPct val="90000"/>
              </a:lnSpc>
              <a:spcBef>
                <a:spcPts val="600"/>
              </a:spcBef>
              <a:spcAft>
                <a:spcPts val="0"/>
              </a:spcAft>
              <a:buSzPts val="1950"/>
              <a:buNone/>
            </a:pPr>
            <a:endParaRPr/>
          </a:p>
          <a:p>
            <a:pPr marL="342900" lvl="0" indent="-342900" algn="l" rtl="0">
              <a:lnSpc>
                <a:spcPct val="90000"/>
              </a:lnSpc>
              <a:spcBef>
                <a:spcPts val="600"/>
              </a:spcBef>
              <a:spcAft>
                <a:spcPts val="0"/>
              </a:spcAft>
              <a:buSzPts val="1950"/>
              <a:buChar char="■"/>
            </a:pPr>
            <a:r>
              <a:rPr lang="tr-TR"/>
              <a:t>Temel olarak fosfor rafinasyonu;</a:t>
            </a:r>
            <a:endParaRPr/>
          </a:p>
          <a:p>
            <a:pPr marL="342900" lvl="0" indent="-219075" algn="l" rtl="0">
              <a:lnSpc>
                <a:spcPct val="90000"/>
              </a:lnSpc>
              <a:spcBef>
                <a:spcPts val="600"/>
              </a:spcBef>
              <a:spcAft>
                <a:spcPts val="0"/>
              </a:spcAft>
              <a:buSzPts val="1950"/>
              <a:buNone/>
            </a:pPr>
            <a:endParaRPr/>
          </a:p>
          <a:p>
            <a:pPr marL="342900" lvl="0" indent="-342900" algn="l" rtl="0">
              <a:lnSpc>
                <a:spcPct val="90000"/>
              </a:lnSpc>
              <a:spcBef>
                <a:spcPts val="600"/>
              </a:spcBef>
              <a:spcAft>
                <a:spcPts val="0"/>
              </a:spcAft>
              <a:buSzPts val="1950"/>
              <a:buFont typeface="Noto Sans Symbols"/>
              <a:buNone/>
            </a:pPr>
            <a:r>
              <a:rPr lang="tr-TR"/>
              <a:t>2P + 5O = (P</a:t>
            </a:r>
            <a:r>
              <a:rPr lang="tr-TR" baseline="-25000"/>
              <a:t>2</a:t>
            </a:r>
            <a:r>
              <a:rPr lang="tr-TR"/>
              <a:t>O</a:t>
            </a:r>
            <a:r>
              <a:rPr lang="tr-TR" baseline="-25000"/>
              <a:t>5</a:t>
            </a:r>
            <a:r>
              <a:rPr lang="tr-TR"/>
              <a:t>) + ısı        T&lt; 1570 </a:t>
            </a:r>
            <a:r>
              <a:rPr lang="tr-TR" baseline="30000"/>
              <a:t>o</a:t>
            </a:r>
            <a:r>
              <a:rPr lang="tr-TR"/>
              <a:t>C</a:t>
            </a:r>
            <a:br>
              <a:rPr lang="tr-TR"/>
            </a:br>
            <a:br>
              <a:rPr lang="tr-TR"/>
            </a:br>
            <a:r>
              <a:rPr lang="tr-TR"/>
              <a:t>eşitliği ile sağlanır.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89"/>
          <p:cNvSpPr txBox="1">
            <a:spLocks noGrp="1"/>
          </p:cNvSpPr>
          <p:nvPr>
            <p:ph type="body" idx="1"/>
          </p:nvPr>
        </p:nvSpPr>
        <p:spPr>
          <a:xfrm>
            <a:off x="457200" y="260350"/>
            <a:ext cx="84360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1950"/>
              <a:buChar char="■"/>
            </a:pPr>
            <a:r>
              <a:rPr lang="tr-TR"/>
              <a:t>Ancak cürufa bağlanabilmesi için kirece ihtiyaç vardır ve gerçek rafinasyon reaksiyonu;</a:t>
            </a:r>
            <a:endParaRPr/>
          </a:p>
          <a:p>
            <a:pPr marL="342900" lvl="0" indent="-342900" algn="just" rtl="0">
              <a:lnSpc>
                <a:spcPct val="120000"/>
              </a:lnSpc>
              <a:spcBef>
                <a:spcPts val="600"/>
              </a:spcBef>
              <a:spcAft>
                <a:spcPts val="0"/>
              </a:spcAft>
              <a:buSzPts val="1950"/>
              <a:buFont typeface="Noto Sans Symbols"/>
              <a:buNone/>
            </a:pPr>
            <a:endParaRPr/>
          </a:p>
          <a:p>
            <a:pPr marL="342900" lvl="0" indent="-342900" algn="just" rtl="0">
              <a:lnSpc>
                <a:spcPct val="120000"/>
              </a:lnSpc>
              <a:spcBef>
                <a:spcPts val="480"/>
              </a:spcBef>
              <a:spcAft>
                <a:spcPts val="0"/>
              </a:spcAft>
              <a:buSzPts val="1560"/>
              <a:buFont typeface="Noto Sans Symbols"/>
              <a:buNone/>
            </a:pPr>
            <a:r>
              <a:rPr lang="tr-TR" sz="2400"/>
              <a:t> </a:t>
            </a:r>
            <a:r>
              <a:rPr lang="tr-TR" sz="2400" b="1" u="sng">
                <a:solidFill>
                  <a:srgbClr val="FF0000"/>
                </a:solidFill>
              </a:rPr>
              <a:t>2P + (5FeO) + 3 (CaO) = 3CaO. P</a:t>
            </a:r>
            <a:r>
              <a:rPr lang="tr-TR" sz="2400" b="1" u="sng" baseline="-25000">
                <a:solidFill>
                  <a:srgbClr val="FF0000"/>
                </a:solidFill>
              </a:rPr>
              <a:t>2</a:t>
            </a:r>
            <a:r>
              <a:rPr lang="tr-TR" sz="2400" b="1" u="sng">
                <a:solidFill>
                  <a:srgbClr val="FF0000"/>
                </a:solidFill>
              </a:rPr>
              <a:t>O</a:t>
            </a:r>
            <a:r>
              <a:rPr lang="tr-TR" sz="2400" b="1" u="sng" baseline="-25000">
                <a:solidFill>
                  <a:srgbClr val="FF0000"/>
                </a:solidFill>
              </a:rPr>
              <a:t>5</a:t>
            </a:r>
            <a:r>
              <a:rPr lang="tr-TR" sz="2400" b="1" u="sng">
                <a:solidFill>
                  <a:srgbClr val="FF0000"/>
                </a:solidFill>
              </a:rPr>
              <a:t> + 5Fe + ısı</a:t>
            </a:r>
            <a:endParaRPr/>
          </a:p>
          <a:p>
            <a:pPr marL="342900" lvl="0" indent="-342900" algn="just" rtl="0">
              <a:lnSpc>
                <a:spcPct val="120000"/>
              </a:lnSpc>
              <a:spcBef>
                <a:spcPts val="480"/>
              </a:spcBef>
              <a:spcAft>
                <a:spcPts val="0"/>
              </a:spcAft>
              <a:buSzPts val="1560"/>
              <a:buFont typeface="Noto Sans Symbols"/>
              <a:buNone/>
            </a:pPr>
            <a:endParaRPr sz="2400" b="1">
              <a:solidFill>
                <a:srgbClr val="FF0000"/>
              </a:solidFill>
            </a:endParaRPr>
          </a:p>
          <a:p>
            <a:pPr marL="342900" lvl="0" indent="-342900" algn="just" rtl="0">
              <a:lnSpc>
                <a:spcPct val="120000"/>
              </a:lnSpc>
              <a:spcBef>
                <a:spcPts val="600"/>
              </a:spcBef>
              <a:spcAft>
                <a:spcPts val="0"/>
              </a:spcAft>
              <a:buSzPts val="1950"/>
              <a:buFont typeface="Noto Sans Symbols"/>
              <a:buNone/>
            </a:pPr>
            <a:r>
              <a:rPr lang="tr-TR"/>
              <a:t>şeklindedir. </a:t>
            </a:r>
            <a:endParaRPr/>
          </a:p>
          <a:p>
            <a:pPr marL="342900" lvl="0" indent="-342900" algn="just" rtl="0">
              <a:lnSpc>
                <a:spcPct val="120000"/>
              </a:lnSpc>
              <a:spcBef>
                <a:spcPts val="600"/>
              </a:spcBef>
              <a:spcAft>
                <a:spcPts val="0"/>
              </a:spcAft>
              <a:buSzPts val="1950"/>
              <a:buFont typeface="Noto Sans Symbols"/>
              <a:buNone/>
            </a:pPr>
            <a:endParaRPr/>
          </a:p>
          <a:p>
            <a:pPr marL="342900" lvl="0" indent="-342900" algn="just" rtl="0">
              <a:lnSpc>
                <a:spcPct val="120000"/>
              </a:lnSpc>
              <a:spcBef>
                <a:spcPts val="600"/>
              </a:spcBef>
              <a:spcAft>
                <a:spcPts val="0"/>
              </a:spcAft>
              <a:buSzPts val="1950"/>
              <a:buChar char="■"/>
            </a:pPr>
            <a:r>
              <a:rPr lang="tr-TR"/>
              <a:t>Cüruf içinde bol miktarda FeO ve CaO bulunması reaksiyonu hızlandırmaktadır.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90"/>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885"/>
              <a:buChar char="■"/>
            </a:pPr>
            <a:r>
              <a:rPr lang="tr-TR" sz="2900" b="1" i="1" u="sng">
                <a:solidFill>
                  <a:srgbClr val="FF0000"/>
                </a:solidFill>
              </a:rPr>
              <a:t>Fosfor rafinasyonu için gerekli şartlar özetlenecek olursa:</a:t>
            </a:r>
            <a:endParaRPr/>
          </a:p>
          <a:p>
            <a:pPr marL="342900" lvl="0" indent="-223202" algn="just" rtl="0">
              <a:lnSpc>
                <a:spcPct val="90000"/>
              </a:lnSpc>
              <a:spcBef>
                <a:spcPts val="580"/>
              </a:spcBef>
              <a:spcAft>
                <a:spcPts val="0"/>
              </a:spcAft>
              <a:buSzPts val="1885"/>
              <a:buNone/>
            </a:pPr>
            <a:endParaRPr sz="2900"/>
          </a:p>
          <a:p>
            <a:pPr marL="342900" lvl="0" indent="-342900" algn="just" rtl="0">
              <a:lnSpc>
                <a:spcPct val="90000"/>
              </a:lnSpc>
              <a:spcBef>
                <a:spcPts val="580"/>
              </a:spcBef>
              <a:spcAft>
                <a:spcPts val="0"/>
              </a:spcAft>
              <a:buSzPts val="1885"/>
              <a:buChar char="■"/>
            </a:pPr>
            <a:r>
              <a:rPr lang="tr-TR" sz="2900"/>
              <a:t>Bazik cüruf (CaO/SiO</a:t>
            </a:r>
            <a:r>
              <a:rPr lang="tr-TR" sz="2900" baseline="-25000"/>
              <a:t>2</a:t>
            </a:r>
            <a:r>
              <a:rPr lang="tr-TR" sz="2900"/>
              <a:t>&gt;2,5) gereklidir. </a:t>
            </a:r>
            <a:endParaRPr/>
          </a:p>
          <a:p>
            <a:pPr marL="342900" lvl="0" indent="-223202" algn="just" rtl="0">
              <a:lnSpc>
                <a:spcPct val="90000"/>
              </a:lnSpc>
              <a:spcBef>
                <a:spcPts val="580"/>
              </a:spcBef>
              <a:spcAft>
                <a:spcPts val="0"/>
              </a:spcAft>
              <a:buSzPts val="1885"/>
              <a:buNone/>
            </a:pPr>
            <a:endParaRPr sz="2900"/>
          </a:p>
          <a:p>
            <a:pPr marL="342900" lvl="0" indent="-342900" algn="l" rtl="0">
              <a:lnSpc>
                <a:spcPct val="90000"/>
              </a:lnSpc>
              <a:spcBef>
                <a:spcPts val="580"/>
              </a:spcBef>
              <a:spcAft>
                <a:spcPts val="0"/>
              </a:spcAft>
              <a:buSzPts val="1885"/>
              <a:buChar char="■"/>
            </a:pPr>
            <a:r>
              <a:rPr lang="tr-TR" sz="2900"/>
              <a:t>Bunun için yeterli miktarda kireç veya kireçtaşı verilmelidir.</a:t>
            </a:r>
            <a:br>
              <a:rPr lang="tr-TR" sz="2900"/>
            </a:br>
            <a:endParaRPr sz="2900"/>
          </a:p>
          <a:p>
            <a:pPr marL="342900" lvl="0" indent="-342900" algn="just" rtl="0">
              <a:lnSpc>
                <a:spcPct val="90000"/>
              </a:lnSpc>
              <a:spcBef>
                <a:spcPts val="580"/>
              </a:spcBef>
              <a:spcAft>
                <a:spcPts val="0"/>
              </a:spcAft>
              <a:buSzPts val="1885"/>
              <a:buChar char="■"/>
            </a:pPr>
            <a:r>
              <a:rPr lang="tr-TR" sz="2900"/>
              <a:t>Oksitleyici cüruf (%FeO&gt;15) gereklidir. </a:t>
            </a:r>
            <a:endParaRPr/>
          </a:p>
          <a:p>
            <a:pPr marL="342900" lvl="0" indent="-223202" algn="just" rtl="0">
              <a:lnSpc>
                <a:spcPct val="90000"/>
              </a:lnSpc>
              <a:spcBef>
                <a:spcPts val="580"/>
              </a:spcBef>
              <a:spcAft>
                <a:spcPts val="0"/>
              </a:spcAft>
              <a:buSzPts val="1885"/>
              <a:buNone/>
            </a:pPr>
            <a:endParaRPr sz="2900"/>
          </a:p>
          <a:p>
            <a:pPr marL="342900" lvl="0" indent="-342900" algn="just" rtl="0">
              <a:lnSpc>
                <a:spcPct val="90000"/>
              </a:lnSpc>
              <a:spcBef>
                <a:spcPts val="580"/>
              </a:spcBef>
              <a:spcAft>
                <a:spcPts val="0"/>
              </a:spcAft>
              <a:buSzPts val="1885"/>
              <a:buChar char="■"/>
            </a:pPr>
            <a:r>
              <a:rPr lang="tr-TR" sz="2900"/>
              <a:t>Bu şart oksijen enjeksiyonu ile sağlanır ve banyo karbonu düşürülür.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pic>
        <p:nvPicPr>
          <p:cNvPr id="1259" name="Google Shape;1259;p191"/>
          <p:cNvPicPr preferRelativeResize="0">
            <a:picLocks noGrp="1"/>
          </p:cNvPicPr>
          <p:nvPr>
            <p:ph type="body" idx="1"/>
          </p:nvPr>
        </p:nvPicPr>
        <p:blipFill rotWithShape="1">
          <a:blip r:embed="rId3">
            <a:alphaModFix/>
          </a:blip>
          <a:srcRect/>
          <a:stretch/>
        </p:blipFill>
        <p:spPr>
          <a:xfrm>
            <a:off x="684213" y="246063"/>
            <a:ext cx="7853400" cy="5846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56"/>
          <p:cNvSpPr txBox="1">
            <a:spLocks noGrp="1"/>
          </p:cNvSpPr>
          <p:nvPr>
            <p:ph type="body" idx="1"/>
          </p:nvPr>
        </p:nvSpPr>
        <p:spPr>
          <a:xfrm>
            <a:off x="250825" y="260350"/>
            <a:ext cx="86424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300"/>
              <a:buChar char="■"/>
            </a:pPr>
            <a:r>
              <a:rPr lang="tr-TR" sz="2000"/>
              <a:t>Hurda çelik elektrik ark ocağına üstten vinçle boşaltılır, ardından ocağın kapağı örtülür. </a:t>
            </a:r>
            <a:endParaRPr/>
          </a:p>
          <a:p>
            <a:pPr marL="342900" lvl="0" indent="-260350" algn="just" rtl="0">
              <a:spcBef>
                <a:spcPts val="400"/>
              </a:spcBef>
              <a:spcAft>
                <a:spcPts val="0"/>
              </a:spcAft>
              <a:buSzPts val="1300"/>
              <a:buNone/>
            </a:pPr>
            <a:endParaRPr sz="2000"/>
          </a:p>
          <a:p>
            <a:pPr marL="342900" lvl="0" indent="-342900" algn="just" rtl="0">
              <a:spcBef>
                <a:spcPts val="400"/>
              </a:spcBef>
              <a:spcAft>
                <a:spcPts val="0"/>
              </a:spcAft>
              <a:buSzPts val="1300"/>
              <a:buChar char="■"/>
            </a:pPr>
            <a:r>
              <a:rPr lang="tr-TR" sz="2000"/>
              <a:t>Bu kapak ark ocağına indirilen üç tane elektrot için boşluk içerir. </a:t>
            </a:r>
            <a:endParaRPr/>
          </a:p>
        </p:txBody>
      </p:sp>
      <p:pic>
        <p:nvPicPr>
          <p:cNvPr id="1070" name="Google Shape;1070;p156"/>
          <p:cNvPicPr preferRelativeResize="0"/>
          <p:nvPr/>
        </p:nvPicPr>
        <p:blipFill rotWithShape="1">
          <a:blip r:embed="rId3">
            <a:alphaModFix/>
          </a:blip>
          <a:srcRect/>
          <a:stretch/>
        </p:blipFill>
        <p:spPr>
          <a:xfrm>
            <a:off x="250825" y="1700213"/>
            <a:ext cx="2968625" cy="3960812"/>
          </a:xfrm>
          <a:prstGeom prst="rect">
            <a:avLst/>
          </a:prstGeom>
          <a:noFill/>
          <a:ln>
            <a:noFill/>
          </a:ln>
        </p:spPr>
      </p:pic>
      <p:pic>
        <p:nvPicPr>
          <p:cNvPr id="1071" name="Google Shape;1071;p156"/>
          <p:cNvPicPr preferRelativeResize="0"/>
          <p:nvPr/>
        </p:nvPicPr>
        <p:blipFill rotWithShape="1">
          <a:blip r:embed="rId4">
            <a:alphaModFix/>
          </a:blip>
          <a:srcRect/>
          <a:stretch/>
        </p:blipFill>
        <p:spPr>
          <a:xfrm>
            <a:off x="3419475" y="1700213"/>
            <a:ext cx="2968625" cy="3960812"/>
          </a:xfrm>
          <a:prstGeom prst="rect">
            <a:avLst/>
          </a:prstGeom>
          <a:noFill/>
          <a:ln>
            <a:noFill/>
          </a:ln>
        </p:spPr>
      </p:pic>
      <p:sp>
        <p:nvSpPr>
          <p:cNvPr id="1072" name="Google Shape;1072;p156"/>
          <p:cNvSpPr txBox="1"/>
          <p:nvPr/>
        </p:nvSpPr>
        <p:spPr>
          <a:xfrm>
            <a:off x="971550" y="5805488"/>
            <a:ext cx="7416900" cy="33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1600" b="1">
                <a:solidFill>
                  <a:srgbClr val="3333CC"/>
                </a:solidFill>
                <a:latin typeface="Arial"/>
                <a:ea typeface="Arial"/>
                <a:cs typeface="Arial"/>
                <a:sym typeface="Arial"/>
              </a:rPr>
              <a:t>Vincin hurdayı Ark Ocağı’na şarj etmesi sırasında çekilen fotoğraflar</a:t>
            </a:r>
            <a:endParaRPr/>
          </a:p>
        </p:txBody>
      </p:sp>
      <p:sp>
        <p:nvSpPr>
          <p:cNvPr id="1073" name="Google Shape;1073;p156"/>
          <p:cNvSpPr txBox="1"/>
          <p:nvPr/>
        </p:nvSpPr>
        <p:spPr>
          <a:xfrm>
            <a:off x="6516688" y="1916113"/>
            <a:ext cx="2303400" cy="3933900"/>
          </a:xfrm>
          <a:prstGeom prst="rect">
            <a:avLst/>
          </a:prstGeom>
          <a:noFill/>
          <a:ln>
            <a:noFill/>
          </a:ln>
        </p:spPr>
        <p:txBody>
          <a:bodyPr spcFirstLastPara="1" wrap="square" lIns="91425" tIns="45700" rIns="91425" bIns="45700" anchor="t" anchorCtr="0">
            <a:noAutofit/>
          </a:bodyPr>
          <a:lstStyle/>
          <a:p>
            <a:pPr marL="0" marR="0" lvl="0" indent="-99060" algn="ctr" rtl="0">
              <a:lnSpc>
                <a:spcPct val="130000"/>
              </a:lnSpc>
              <a:spcBef>
                <a:spcPts val="0"/>
              </a:spcBef>
              <a:spcAft>
                <a:spcPts val="0"/>
              </a:spcAft>
              <a:buClr>
                <a:schemeClr val="accent1"/>
              </a:buClr>
              <a:buSzPts val="1560"/>
              <a:buFont typeface="Noto Sans Symbols"/>
              <a:buChar char="■"/>
            </a:pPr>
            <a:r>
              <a:rPr lang="tr-TR" sz="2400">
                <a:solidFill>
                  <a:schemeClr val="dk1"/>
                </a:solidFill>
                <a:latin typeface="Arial"/>
                <a:ea typeface="Arial"/>
                <a:cs typeface="Arial"/>
                <a:sym typeface="Arial"/>
              </a:rPr>
              <a:t> Bu kapak üzerinde bulunan sistemde fırın içerisine inip kalkabilen grafit elektrotlar bulunmaktadır.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pic>
        <p:nvPicPr>
          <p:cNvPr id="1264" name="Google Shape;1264;p192"/>
          <p:cNvPicPr preferRelativeResize="0"/>
          <p:nvPr/>
        </p:nvPicPr>
        <p:blipFill rotWithShape="1">
          <a:blip r:embed="rId3">
            <a:alphaModFix/>
          </a:blip>
          <a:srcRect/>
          <a:stretch/>
        </p:blipFill>
        <p:spPr>
          <a:xfrm>
            <a:off x="387350" y="692150"/>
            <a:ext cx="8216902" cy="3313113"/>
          </a:xfrm>
          <a:prstGeom prst="rect">
            <a:avLst/>
          </a:prstGeom>
          <a:noFill/>
          <a:ln>
            <a:noFill/>
          </a:ln>
        </p:spPr>
      </p:pic>
      <p:sp>
        <p:nvSpPr>
          <p:cNvPr id="1265" name="Google Shape;1265;p192"/>
          <p:cNvSpPr/>
          <p:nvPr/>
        </p:nvSpPr>
        <p:spPr>
          <a:xfrm>
            <a:off x="827088" y="4078288"/>
            <a:ext cx="7777200" cy="15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a:solidFill>
                  <a:schemeClr val="dk1"/>
                </a:solidFill>
                <a:latin typeface="Arial"/>
                <a:ea typeface="Arial"/>
                <a:cs typeface="Arial"/>
                <a:sym typeface="Arial"/>
              </a:rPr>
              <a:t>Lance prior to slag formation and Foamy slag formations during charcoal</a:t>
            </a:r>
            <a:endParaRPr/>
          </a:p>
          <a:p>
            <a:pPr marL="0" marR="0" lvl="0" indent="0" algn="l" rtl="0">
              <a:spcBef>
                <a:spcPts val="0"/>
              </a:spcBef>
              <a:spcAft>
                <a:spcPts val="0"/>
              </a:spcAft>
              <a:buNone/>
            </a:pPr>
            <a:r>
              <a:rPr lang="tr-TR" sz="3200">
                <a:solidFill>
                  <a:schemeClr val="dk1"/>
                </a:solidFill>
                <a:latin typeface="Arial"/>
                <a:ea typeface="Arial"/>
                <a:cs typeface="Arial"/>
                <a:sym typeface="Arial"/>
              </a:rPr>
              <a:t>injection (Courtesy of Sydney steel mill).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pic>
        <p:nvPicPr>
          <p:cNvPr id="1270" name="Google Shape;1270;p193"/>
          <p:cNvPicPr preferRelativeResize="0"/>
          <p:nvPr/>
        </p:nvPicPr>
        <p:blipFill rotWithShape="1">
          <a:blip r:embed="rId3">
            <a:alphaModFix/>
          </a:blip>
          <a:srcRect/>
          <a:stretch/>
        </p:blipFill>
        <p:spPr>
          <a:xfrm>
            <a:off x="827088" y="476250"/>
            <a:ext cx="7921626" cy="4435475"/>
          </a:xfrm>
          <a:prstGeom prst="rect">
            <a:avLst/>
          </a:prstGeom>
          <a:noFill/>
          <a:ln>
            <a:noFill/>
          </a:ln>
        </p:spPr>
      </p:pic>
      <p:sp>
        <p:nvSpPr>
          <p:cNvPr id="1271" name="Google Shape;1271;p193"/>
          <p:cNvSpPr/>
          <p:nvPr/>
        </p:nvSpPr>
        <p:spPr>
          <a:xfrm>
            <a:off x="857250" y="5229225"/>
            <a:ext cx="6984900" cy="52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800">
                <a:solidFill>
                  <a:schemeClr val="dk1"/>
                </a:solidFill>
                <a:latin typeface="Arial"/>
                <a:ea typeface="Arial"/>
                <a:cs typeface="Arial"/>
                <a:sym typeface="Arial"/>
              </a:rPr>
              <a:t>Schematic of slag foaming phenomenon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194"/>
          <p:cNvSpPr/>
          <p:nvPr/>
        </p:nvSpPr>
        <p:spPr>
          <a:xfrm>
            <a:off x="468313" y="476250"/>
            <a:ext cx="8424900" cy="52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2800">
                <a:solidFill>
                  <a:schemeClr val="dk1"/>
                </a:solidFill>
                <a:latin typeface="Arial"/>
                <a:ea typeface="Arial"/>
                <a:cs typeface="Arial"/>
                <a:sym typeface="Arial"/>
              </a:rPr>
              <a:t>Cürufu köpürtmenin faydaları;</a:t>
            </a:r>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Yan duvarlar boyunca ısı kaybını azaltır,</a:t>
            </a:r>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Ark dan metale ısı transferini artırır ve daha hızlı ısı girişine imkan tanır,</a:t>
            </a:r>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Güç ve voltaj akışını azaltır,</a:t>
            </a:r>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Elektriksel ve duyulabilir gürültüyü azaltır,</a:t>
            </a:r>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%100’e kadar ark boyunu ısıl kayıp olmaksızın artırabilir,</a:t>
            </a:r>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Elektrot ve refrakter aşınmasını azaltır. </a:t>
            </a:r>
            <a:endParaRPr/>
          </a:p>
          <a:p>
            <a:pPr marL="0" marR="0" lvl="0" indent="-177800" algn="l" rtl="0">
              <a:spcBef>
                <a:spcPts val="0"/>
              </a:spcBef>
              <a:spcAft>
                <a:spcPts val="0"/>
              </a:spcAft>
              <a:buClr>
                <a:schemeClr val="dk1"/>
              </a:buClr>
              <a:buSzPts val="2800"/>
              <a:buFont typeface="Noto Sans Symbols"/>
              <a:buChar char="⮚"/>
            </a:pPr>
            <a:r>
              <a:rPr lang="tr-TR" sz="2800">
                <a:solidFill>
                  <a:schemeClr val="dk1"/>
                </a:solidFill>
                <a:latin typeface="Arial"/>
                <a:ea typeface="Arial"/>
                <a:cs typeface="Arial"/>
                <a:sym typeface="Arial"/>
              </a:rPr>
              <a:t>Daha uzun süreli ark işlemine imkan tanır, elektrik enerjisini artırmaya yardımcı olur.</a:t>
            </a:r>
            <a:endParaRPr sz="28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pic>
        <p:nvPicPr>
          <p:cNvPr id="1281" name="Google Shape;1281;p195"/>
          <p:cNvPicPr preferRelativeResize="0"/>
          <p:nvPr/>
        </p:nvPicPr>
        <p:blipFill rotWithShape="1">
          <a:blip r:embed="rId3">
            <a:alphaModFix/>
          </a:blip>
          <a:srcRect/>
          <a:stretch/>
        </p:blipFill>
        <p:spPr>
          <a:xfrm>
            <a:off x="1116013" y="201613"/>
            <a:ext cx="6335711" cy="591661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96"/>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b="1">
                <a:solidFill>
                  <a:srgbClr val="3333CC"/>
                </a:solidFill>
              </a:rPr>
              <a:t>Kükürt Rafinasyonu</a:t>
            </a:r>
            <a:endParaRPr/>
          </a:p>
          <a:p>
            <a:pPr marL="342900" lvl="0" indent="-235584" algn="just" rtl="0">
              <a:spcBef>
                <a:spcPts val="520"/>
              </a:spcBef>
              <a:spcAft>
                <a:spcPts val="0"/>
              </a:spcAft>
              <a:buSzPts val="1690"/>
              <a:buNone/>
            </a:pPr>
            <a:endParaRPr sz="2600" b="1">
              <a:solidFill>
                <a:srgbClr val="3333CC"/>
              </a:solidFill>
            </a:endParaRPr>
          </a:p>
          <a:p>
            <a:pPr marL="342900" lvl="0" indent="-342900" algn="just" rtl="0">
              <a:spcBef>
                <a:spcPts val="520"/>
              </a:spcBef>
              <a:spcAft>
                <a:spcPts val="0"/>
              </a:spcAft>
              <a:buSzPts val="1690"/>
              <a:buChar char="■"/>
            </a:pPr>
            <a:r>
              <a:rPr lang="tr-TR" sz="2600"/>
              <a:t>Kükürt çeliğin mekanik özelliklerini olumsuz yönde etkileyen ve darbe mukavemetini azaltan zararlı bir elementtir. </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Bu nedenle çelik  içinde istenmemektedir ve miktarı sınırlanmıştır. </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Kükürt tasfiyesi aşağıdaki eşitlikle gerçekleşir:</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Font typeface="Noto Sans Symbols"/>
              <a:buNone/>
            </a:pPr>
            <a:r>
              <a:rPr lang="tr-TR" sz="2600" b="1" u="sng">
                <a:solidFill>
                  <a:srgbClr val="FF0000"/>
                </a:solidFill>
              </a:rPr>
              <a:t>(FeS) + (CaO) = (CaS) + (FeO)</a:t>
            </a:r>
            <a:endParaRPr/>
          </a:p>
          <a:p>
            <a:pPr marL="342900" lvl="0" indent="-235584" algn="just" rtl="0">
              <a:spcBef>
                <a:spcPts val="520"/>
              </a:spcBef>
              <a:spcAft>
                <a:spcPts val="0"/>
              </a:spcAft>
              <a:buSzPts val="1690"/>
              <a:buNone/>
            </a:pPr>
            <a:endParaRPr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197"/>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950"/>
              <a:buChar char="■"/>
            </a:pPr>
            <a:r>
              <a:rPr lang="tr-TR"/>
              <a:t>Ancak sıvı banyo içinde FeO miktarının yüksekliği S giderimini yavaşlatacak veya durduracaktır. </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Bu nedenle banyodaki FeO’in C, Al, Si, Ca gibi deoksidan maddelerle deokside edilmesi gerekmektedir.</a:t>
            </a:r>
            <a:endParaRPr/>
          </a:p>
          <a:p>
            <a:pPr marL="342900" lvl="0" indent="-219075" algn="just" rtl="0">
              <a:lnSpc>
                <a:spcPct val="90000"/>
              </a:lnSpc>
              <a:spcBef>
                <a:spcPts val="600"/>
              </a:spcBef>
              <a:spcAft>
                <a:spcPts val="0"/>
              </a:spcAft>
              <a:buSzPts val="1950"/>
              <a:buNone/>
            </a:pPr>
            <a:endParaRPr/>
          </a:p>
          <a:p>
            <a:pPr marL="342900" lvl="0" indent="-342900" algn="just" rtl="0">
              <a:lnSpc>
                <a:spcPct val="90000"/>
              </a:lnSpc>
              <a:spcBef>
                <a:spcPts val="600"/>
              </a:spcBef>
              <a:spcAft>
                <a:spcPts val="0"/>
              </a:spcAft>
              <a:buSzPts val="1950"/>
              <a:buChar char="■"/>
            </a:pPr>
            <a:r>
              <a:rPr lang="tr-TR"/>
              <a:t>Belirtilen deoksidasyon ile birlikte S giderimi reaksiyonu şu şekildedir:</a:t>
            </a:r>
            <a:endParaRPr/>
          </a:p>
          <a:p>
            <a:pPr marL="342900" lvl="0" indent="-342900" algn="just" rtl="0">
              <a:lnSpc>
                <a:spcPct val="90000"/>
              </a:lnSpc>
              <a:spcBef>
                <a:spcPts val="600"/>
              </a:spcBef>
              <a:spcAft>
                <a:spcPts val="0"/>
              </a:spcAft>
              <a:buSzPts val="1950"/>
              <a:buFont typeface="Noto Sans Symbols"/>
              <a:buNone/>
            </a:pPr>
            <a:endParaRPr/>
          </a:p>
          <a:p>
            <a:pPr marL="342900" lvl="0" indent="-342900" algn="just" rtl="0">
              <a:lnSpc>
                <a:spcPct val="90000"/>
              </a:lnSpc>
              <a:spcBef>
                <a:spcPts val="600"/>
              </a:spcBef>
              <a:spcAft>
                <a:spcPts val="0"/>
              </a:spcAft>
              <a:buSzPts val="1950"/>
              <a:buFont typeface="Noto Sans Symbols"/>
              <a:buNone/>
            </a:pPr>
            <a:r>
              <a:rPr lang="tr-TR" b="1" u="sng">
                <a:solidFill>
                  <a:srgbClr val="FF0000"/>
                </a:solidFill>
              </a:rPr>
              <a:t>(FeS) + (CaO) + C + ısı = (CaS) + Fe + CO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198"/>
          <p:cNvSpPr/>
          <p:nvPr/>
        </p:nvSpPr>
        <p:spPr>
          <a:xfrm>
            <a:off x="684213" y="476250"/>
            <a:ext cx="7991400" cy="2247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800">
                <a:solidFill>
                  <a:schemeClr val="dk1"/>
                </a:solidFill>
                <a:latin typeface="Arial"/>
                <a:ea typeface="Arial"/>
                <a:cs typeface="Arial"/>
                <a:sym typeface="Arial"/>
              </a:rPr>
              <a:t>Elektrik ark ocaklarında genel olarak çelik üretim maliyetleri 140–200 $/ton arasında değişirken, entegre demir çelik tesislerinde çelik üretim maliyeti (BOF) yaklaşık olarak 1000 $/ton civarındadır.</a:t>
            </a:r>
            <a:endParaRPr sz="2800">
              <a:solidFill>
                <a:schemeClr val="dk1"/>
              </a:solidFill>
              <a:latin typeface="Arial"/>
              <a:ea typeface="Arial"/>
              <a:cs typeface="Arial"/>
              <a:sym typeface="Arial"/>
            </a:endParaRPr>
          </a:p>
        </p:txBody>
      </p:sp>
      <p:sp>
        <p:nvSpPr>
          <p:cNvPr id="1297" name="Google Shape;1297;p198"/>
          <p:cNvSpPr/>
          <p:nvPr/>
        </p:nvSpPr>
        <p:spPr>
          <a:xfrm>
            <a:off x="684213" y="2924175"/>
            <a:ext cx="7848600" cy="22479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tr-TR" sz="2800">
                <a:solidFill>
                  <a:schemeClr val="dk1"/>
                </a:solidFill>
                <a:latin typeface="Arial"/>
                <a:ea typeface="Arial"/>
                <a:cs typeface="Arial"/>
                <a:sym typeface="Arial"/>
              </a:rPr>
              <a:t>Elektrik ark ocaklarının verimli çalışması için en önemli parametre  1 ton şarj başına transformatörün görünür spesifik gücüdür; ve bu değer 300 kVA/ton arasındadır. Bazı durumlarda bu değer 1000 kVA/ton değerine çıkabilmektedir.</a:t>
            </a:r>
            <a:endParaRPr sz="28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199"/>
          <p:cNvSpPr/>
          <p:nvPr/>
        </p:nvSpPr>
        <p:spPr>
          <a:xfrm>
            <a:off x="468313" y="333375"/>
            <a:ext cx="8351700" cy="40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a:solidFill>
                  <a:schemeClr val="dk1"/>
                </a:solidFill>
                <a:latin typeface="Arial"/>
                <a:ea typeface="Arial"/>
                <a:cs typeface="Arial"/>
                <a:sym typeface="Arial"/>
              </a:rPr>
              <a:t>Dökümden döküme işlem adımları;</a:t>
            </a:r>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Noto Sans Symbols"/>
              <a:buChar char="⮚"/>
            </a:pPr>
            <a:r>
              <a:rPr lang="tr-TR" sz="3200">
                <a:solidFill>
                  <a:schemeClr val="dk1"/>
                </a:solidFill>
                <a:latin typeface="Arial"/>
                <a:ea typeface="Arial"/>
                <a:cs typeface="Arial"/>
                <a:sym typeface="Arial"/>
              </a:rPr>
              <a:t>Fırına şarj yapmak</a:t>
            </a:r>
            <a:endParaRPr/>
          </a:p>
          <a:p>
            <a:pPr marL="285750" marR="0" lvl="0" indent="-285750" algn="l" rtl="0">
              <a:spcBef>
                <a:spcPts val="0"/>
              </a:spcBef>
              <a:spcAft>
                <a:spcPts val="0"/>
              </a:spcAft>
              <a:buClr>
                <a:schemeClr val="dk1"/>
              </a:buClr>
              <a:buSzPts val="3200"/>
              <a:buFont typeface="Noto Sans Symbols"/>
              <a:buChar char="⮚"/>
            </a:pPr>
            <a:r>
              <a:rPr lang="tr-TR" sz="3200">
                <a:solidFill>
                  <a:schemeClr val="dk1"/>
                </a:solidFill>
                <a:latin typeface="Arial"/>
                <a:ea typeface="Arial"/>
                <a:cs typeface="Arial"/>
                <a:sym typeface="Arial"/>
              </a:rPr>
              <a:t>Ergitmek</a:t>
            </a:r>
            <a:endParaRPr/>
          </a:p>
          <a:p>
            <a:pPr marL="285750" marR="0" lvl="0" indent="-285750" algn="l" rtl="0">
              <a:spcBef>
                <a:spcPts val="0"/>
              </a:spcBef>
              <a:spcAft>
                <a:spcPts val="0"/>
              </a:spcAft>
              <a:buClr>
                <a:schemeClr val="dk1"/>
              </a:buClr>
              <a:buSzPts val="3200"/>
              <a:buFont typeface="Noto Sans Symbols"/>
              <a:buChar char="⮚"/>
            </a:pPr>
            <a:r>
              <a:rPr lang="tr-TR" sz="3200">
                <a:solidFill>
                  <a:schemeClr val="dk1"/>
                </a:solidFill>
                <a:latin typeface="Arial"/>
                <a:ea typeface="Arial"/>
                <a:cs typeface="Arial"/>
                <a:sym typeface="Arial"/>
              </a:rPr>
              <a:t>Rafinasyon</a:t>
            </a:r>
            <a:endParaRPr sz="32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3200"/>
              <a:buFont typeface="Noto Sans Symbols"/>
              <a:buChar char="⮚"/>
            </a:pPr>
            <a:r>
              <a:rPr lang="tr-TR" sz="3200">
                <a:solidFill>
                  <a:schemeClr val="dk1"/>
                </a:solidFill>
                <a:latin typeface="Arial"/>
                <a:ea typeface="Arial"/>
                <a:cs typeface="Arial"/>
                <a:sym typeface="Arial"/>
              </a:rPr>
              <a:t>Curuf alma</a:t>
            </a:r>
            <a:endParaRPr/>
          </a:p>
          <a:p>
            <a:pPr marL="285750" marR="0" lvl="0" indent="-285750" algn="l" rtl="0">
              <a:spcBef>
                <a:spcPts val="0"/>
              </a:spcBef>
              <a:spcAft>
                <a:spcPts val="0"/>
              </a:spcAft>
              <a:buClr>
                <a:schemeClr val="dk1"/>
              </a:buClr>
              <a:buSzPts val="3200"/>
              <a:buFont typeface="Noto Sans Symbols"/>
              <a:buChar char="⮚"/>
            </a:pPr>
            <a:r>
              <a:rPr lang="tr-TR" sz="3200">
                <a:solidFill>
                  <a:schemeClr val="dk1"/>
                </a:solidFill>
                <a:latin typeface="Arial"/>
                <a:ea typeface="Arial"/>
                <a:cs typeface="Arial"/>
                <a:sym typeface="Arial"/>
              </a:rPr>
              <a:t>Sıvı metalin alınması</a:t>
            </a:r>
            <a:endParaRPr/>
          </a:p>
          <a:p>
            <a:pPr marL="285750" marR="0" lvl="0" indent="-285750" algn="l" rtl="0">
              <a:spcBef>
                <a:spcPts val="0"/>
              </a:spcBef>
              <a:spcAft>
                <a:spcPts val="0"/>
              </a:spcAft>
              <a:buClr>
                <a:schemeClr val="dk1"/>
              </a:buClr>
              <a:buSzPts val="3200"/>
              <a:buFont typeface="Noto Sans Symbols"/>
              <a:buChar char="⮚"/>
            </a:pPr>
            <a:r>
              <a:rPr lang="tr-TR" sz="3200">
                <a:solidFill>
                  <a:schemeClr val="dk1"/>
                </a:solidFill>
                <a:latin typeface="Arial"/>
                <a:ea typeface="Arial"/>
                <a:cs typeface="Arial"/>
                <a:sym typeface="Arial"/>
              </a:rPr>
              <a:t>Fırının dik konuma getirilmesi</a:t>
            </a:r>
            <a:endParaRPr sz="32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pic>
        <p:nvPicPr>
          <p:cNvPr id="1307" name="Google Shape;1307;p200"/>
          <p:cNvPicPr preferRelativeResize="0"/>
          <p:nvPr/>
        </p:nvPicPr>
        <p:blipFill rotWithShape="1">
          <a:blip r:embed="rId3">
            <a:alphaModFix/>
          </a:blip>
          <a:srcRect/>
          <a:stretch/>
        </p:blipFill>
        <p:spPr>
          <a:xfrm>
            <a:off x="1692275" y="633413"/>
            <a:ext cx="5624513" cy="545941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pic>
        <p:nvPicPr>
          <p:cNvPr id="1312" name="Google Shape;1312;p201"/>
          <p:cNvPicPr preferRelativeResize="0"/>
          <p:nvPr/>
        </p:nvPicPr>
        <p:blipFill rotWithShape="1">
          <a:blip r:embed="rId3">
            <a:alphaModFix/>
          </a:blip>
          <a:srcRect/>
          <a:stretch/>
        </p:blipFill>
        <p:spPr>
          <a:xfrm>
            <a:off x="368300" y="692150"/>
            <a:ext cx="8380412" cy="4810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57"/>
          <p:cNvSpPr txBox="1"/>
          <p:nvPr/>
        </p:nvSpPr>
        <p:spPr>
          <a:xfrm>
            <a:off x="468313" y="1268413"/>
            <a:ext cx="82074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79" name="Google Shape;1079;p157"/>
          <p:cNvPicPr preferRelativeResize="0"/>
          <p:nvPr/>
        </p:nvPicPr>
        <p:blipFill rotWithShape="1">
          <a:blip r:embed="rId3">
            <a:alphaModFix/>
          </a:blip>
          <a:srcRect/>
          <a:stretch/>
        </p:blipFill>
        <p:spPr>
          <a:xfrm>
            <a:off x="468313" y="333375"/>
            <a:ext cx="3705225" cy="4943475"/>
          </a:xfrm>
          <a:prstGeom prst="rect">
            <a:avLst/>
          </a:prstGeom>
          <a:noFill/>
          <a:ln>
            <a:noFill/>
          </a:ln>
        </p:spPr>
      </p:pic>
      <p:pic>
        <p:nvPicPr>
          <p:cNvPr id="1080" name="Google Shape;1080;p157"/>
          <p:cNvPicPr preferRelativeResize="0"/>
          <p:nvPr/>
        </p:nvPicPr>
        <p:blipFill rotWithShape="1">
          <a:blip r:embed="rId4">
            <a:alphaModFix/>
          </a:blip>
          <a:srcRect/>
          <a:stretch/>
        </p:blipFill>
        <p:spPr>
          <a:xfrm>
            <a:off x="4859338" y="333375"/>
            <a:ext cx="3705225" cy="49434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202"/>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b="1">
                <a:solidFill>
                  <a:srgbClr val="FF0000"/>
                </a:solidFill>
              </a:rPr>
              <a:t>İndüksiyon Ocakları</a:t>
            </a:r>
            <a:endParaRPr/>
          </a:p>
        </p:txBody>
      </p:sp>
      <p:sp>
        <p:nvSpPr>
          <p:cNvPr id="1318" name="Google Shape;1318;p202"/>
          <p:cNvSpPr txBox="1">
            <a:spLocks noGrp="1"/>
          </p:cNvSpPr>
          <p:nvPr>
            <p:ph type="body" idx="1"/>
          </p:nvPr>
        </p:nvSpPr>
        <p:spPr>
          <a:xfrm>
            <a:off x="457200" y="1268413"/>
            <a:ext cx="8229600" cy="48624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690"/>
              <a:buChar char="■"/>
            </a:pPr>
            <a:r>
              <a:rPr lang="tr-TR" sz="2600"/>
              <a:t>Son yıllarda dünyada indüksiyon ocaklarıyla çelik üretim teknolojisi oldukça yaygın bir hale gelmektedir. </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İndüksiyon ocaklarıyla çelik üretim teknoloji sistemiyle çelik üretimi ilk önce Hindistan’da başlamıştır. </a:t>
            </a:r>
            <a:endParaRPr/>
          </a:p>
          <a:p>
            <a:pPr marL="342900" lvl="0" indent="-235584" algn="just" rtl="0">
              <a:spcBef>
                <a:spcPts val="520"/>
              </a:spcBef>
              <a:spcAft>
                <a:spcPts val="0"/>
              </a:spcAft>
              <a:buSzPts val="1690"/>
              <a:buNone/>
            </a:pPr>
            <a:endParaRPr sz="2600"/>
          </a:p>
          <a:p>
            <a:pPr marL="342900" lvl="0" indent="-342900" algn="just" rtl="0">
              <a:spcBef>
                <a:spcPts val="520"/>
              </a:spcBef>
              <a:spcAft>
                <a:spcPts val="0"/>
              </a:spcAft>
              <a:buSzPts val="1690"/>
              <a:buChar char="■"/>
            </a:pPr>
            <a:r>
              <a:rPr lang="tr-TR" sz="2600"/>
              <a:t>Hindistan çelik üretiminin %30’u indüksiyon ocaklarıyla çelik üretim teknolojisiyle yapılmaktadır.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203"/>
          <p:cNvSpPr txBox="1">
            <a:spLocks noGrp="1"/>
          </p:cNvSpPr>
          <p:nvPr>
            <p:ph type="body" idx="1"/>
          </p:nvPr>
        </p:nvSpPr>
        <p:spPr>
          <a:xfrm>
            <a:off x="457200" y="333375"/>
            <a:ext cx="8229600" cy="57975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İndüksiyon ocaklarında, metal içinde manyetik alan oluşturmak için bir bobinden geçen alternatif akım kullanır.</a:t>
            </a:r>
            <a:endParaRPr/>
          </a:p>
          <a:p>
            <a:pPr marL="342900" lvl="0" indent="-342900" algn="just" rtl="0">
              <a:spcBef>
                <a:spcPts val="600"/>
              </a:spcBef>
              <a:spcAft>
                <a:spcPts val="0"/>
              </a:spcAft>
              <a:buSzPts val="1950"/>
              <a:buFont typeface="Noto Sans Symbols"/>
              <a:buNone/>
            </a:pPr>
            <a:endParaRPr/>
          </a:p>
          <a:p>
            <a:pPr marL="342900" lvl="0" indent="-342900" algn="just" rtl="0">
              <a:spcBef>
                <a:spcPts val="600"/>
              </a:spcBef>
              <a:spcAft>
                <a:spcPts val="0"/>
              </a:spcAft>
              <a:buSzPts val="1950"/>
              <a:buChar char="■"/>
            </a:pPr>
            <a:r>
              <a:rPr lang="tr-TR"/>
              <a:t>İndüklenen akım, hızlı ısıtma ve eritme sağlar.</a:t>
            </a:r>
            <a:endParaRPr/>
          </a:p>
          <a:p>
            <a:pPr marL="342900" lvl="0" indent="-342900" algn="just" rtl="0">
              <a:spcBef>
                <a:spcPts val="600"/>
              </a:spcBef>
              <a:spcAft>
                <a:spcPts val="0"/>
              </a:spcAft>
              <a:buSzPts val="1950"/>
              <a:buFont typeface="Noto Sans Symbols"/>
              <a:buNone/>
            </a:pPr>
            <a:r>
              <a:rPr lang="tr-TR"/>
              <a:t>  </a:t>
            </a:r>
            <a:endParaRPr/>
          </a:p>
          <a:p>
            <a:pPr marL="342900" lvl="0" indent="-342900" algn="just" rtl="0">
              <a:spcBef>
                <a:spcPts val="600"/>
              </a:spcBef>
              <a:spcAft>
                <a:spcPts val="0"/>
              </a:spcAft>
              <a:buSzPts val="1950"/>
              <a:buChar char="■"/>
            </a:pPr>
            <a:r>
              <a:rPr lang="tr-TR"/>
              <a:t>Elektromanyetik kuvvet alanı, ayrıca sıvı metalde karıştırma etkisi oluşturur.</a:t>
            </a:r>
            <a:endParaRPr/>
          </a:p>
          <a:p>
            <a:pPr marL="342900" lvl="0" indent="-219075" algn="l" rtl="0">
              <a:spcBef>
                <a:spcPts val="600"/>
              </a:spcBef>
              <a:spcAft>
                <a:spcPts val="0"/>
              </a:spcAft>
              <a:buSzPts val="195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p204"/>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400">
                <a:solidFill>
                  <a:schemeClr val="dk2"/>
                </a:solidFill>
                <a:latin typeface="Arial"/>
                <a:ea typeface="Arial"/>
                <a:cs typeface="Arial"/>
                <a:sym typeface="Arial"/>
              </a:rPr>
              <a:t>52</a:t>
            </a:fld>
            <a:endParaRPr sz="1400">
              <a:solidFill>
                <a:schemeClr val="dk2"/>
              </a:solidFill>
              <a:latin typeface="Arial"/>
              <a:ea typeface="Arial"/>
              <a:cs typeface="Arial"/>
              <a:sym typeface="Arial"/>
            </a:endParaRPr>
          </a:p>
        </p:txBody>
      </p:sp>
      <p:pic>
        <p:nvPicPr>
          <p:cNvPr id="1330" name="Google Shape;1330;p204" descr="w0114c"/>
          <p:cNvPicPr preferRelativeResize="0"/>
          <p:nvPr/>
        </p:nvPicPr>
        <p:blipFill rotWithShape="1">
          <a:blip r:embed="rId3">
            <a:alphaModFix/>
          </a:blip>
          <a:srcRect/>
          <a:stretch/>
        </p:blipFill>
        <p:spPr>
          <a:xfrm>
            <a:off x="430213" y="333375"/>
            <a:ext cx="7951786" cy="4895849"/>
          </a:xfrm>
          <a:prstGeom prst="rect">
            <a:avLst/>
          </a:prstGeom>
          <a:noFill/>
          <a:ln>
            <a:noFill/>
          </a:ln>
        </p:spPr>
      </p:pic>
      <p:sp>
        <p:nvSpPr>
          <p:cNvPr id="1331" name="Google Shape;1331;p204"/>
          <p:cNvSpPr txBox="1"/>
          <p:nvPr/>
        </p:nvSpPr>
        <p:spPr>
          <a:xfrm>
            <a:off x="323850" y="2262188"/>
            <a:ext cx="1843200" cy="1098600"/>
          </a:xfrm>
          <a:prstGeom prst="rect">
            <a:avLst/>
          </a:prstGeom>
          <a:solidFill>
            <a:schemeClr val="lt1"/>
          </a:solidFill>
          <a:ln>
            <a:noFill/>
          </a:ln>
        </p:spPr>
        <p:txBody>
          <a:bodyPr spcFirstLastPara="1" wrap="square" lIns="0" tIns="0" rIns="0" bIns="0" anchor="t" anchorCtr="0">
            <a:noAutofit/>
          </a:bodyPr>
          <a:lstStyle/>
          <a:p>
            <a:pPr marL="0" marR="0" lvl="0" indent="0" algn="r" rtl="0">
              <a:spcBef>
                <a:spcPts val="0"/>
              </a:spcBef>
              <a:spcAft>
                <a:spcPts val="0"/>
              </a:spcAft>
              <a:buNone/>
            </a:pPr>
            <a:r>
              <a:rPr lang="tr-TR" sz="1800">
                <a:solidFill>
                  <a:schemeClr val="dk1"/>
                </a:solidFill>
                <a:latin typeface="Arial"/>
                <a:ea typeface="Arial"/>
                <a:cs typeface="Arial"/>
                <a:sym typeface="Arial"/>
              </a:rPr>
              <a:t>Erimiş metal         (Oklar karıştırma etkisini göstermektedir)</a:t>
            </a:r>
            <a:endParaRPr/>
          </a:p>
        </p:txBody>
      </p:sp>
      <p:sp>
        <p:nvSpPr>
          <p:cNvPr id="1332" name="Google Shape;1332;p204"/>
          <p:cNvSpPr txBox="1"/>
          <p:nvPr/>
        </p:nvSpPr>
        <p:spPr>
          <a:xfrm>
            <a:off x="5264150" y="425450"/>
            <a:ext cx="914400" cy="27630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Kapak</a:t>
            </a:r>
            <a:endParaRPr/>
          </a:p>
        </p:txBody>
      </p:sp>
      <p:sp>
        <p:nvSpPr>
          <p:cNvPr id="1333" name="Google Shape;1333;p204"/>
          <p:cNvSpPr txBox="1"/>
          <p:nvPr/>
        </p:nvSpPr>
        <p:spPr>
          <a:xfrm>
            <a:off x="6188075" y="1839913"/>
            <a:ext cx="2560500" cy="54930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Bakırdan mamul endüksiyon bobinleri</a:t>
            </a:r>
            <a:endParaRPr/>
          </a:p>
        </p:txBody>
      </p:sp>
      <p:sp>
        <p:nvSpPr>
          <p:cNvPr id="1334" name="Google Shape;1334;p204"/>
          <p:cNvSpPr txBox="1"/>
          <p:nvPr/>
        </p:nvSpPr>
        <p:spPr>
          <a:xfrm>
            <a:off x="6188075" y="4338638"/>
            <a:ext cx="2560500" cy="27450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Refrakter malzeme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205"/>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2340"/>
              <a:buChar char="■"/>
            </a:pPr>
            <a:r>
              <a:rPr lang="tr-TR" sz="3600"/>
              <a:t>Metal, ısıtıcı elemanlarla temas halinde olmadığından, yüksek kalitede ve saflıkta erimiş metaller üretmek için ortam iyi bir  şekilde kontrol edilebilir.</a:t>
            </a:r>
            <a:endParaRPr/>
          </a:p>
          <a:p>
            <a:pPr marL="342900" lvl="0" indent="-342900" algn="just" rtl="0">
              <a:spcBef>
                <a:spcPts val="720"/>
              </a:spcBef>
              <a:spcAft>
                <a:spcPts val="0"/>
              </a:spcAft>
              <a:buSzPts val="2340"/>
              <a:buFont typeface="Noto Sans Symbols"/>
              <a:buNone/>
            </a:pPr>
            <a:r>
              <a:rPr lang="tr-TR" sz="3600"/>
              <a:t>  </a:t>
            </a:r>
            <a:endParaRPr/>
          </a:p>
          <a:p>
            <a:pPr marL="342900" lvl="0" indent="-342900" algn="just" rtl="0">
              <a:spcBef>
                <a:spcPts val="720"/>
              </a:spcBef>
              <a:spcAft>
                <a:spcPts val="0"/>
              </a:spcAft>
              <a:buSzPts val="2340"/>
              <a:buChar char="■"/>
            </a:pPr>
            <a:r>
              <a:rPr lang="tr-TR" sz="3600" b="1">
                <a:solidFill>
                  <a:srgbClr val="3333CC"/>
                </a:solidFill>
              </a:rPr>
              <a:t>Çelik</a:t>
            </a:r>
            <a:r>
              <a:rPr lang="tr-TR" sz="3600"/>
              <a:t> ve </a:t>
            </a:r>
            <a:r>
              <a:rPr lang="tr-TR" sz="3600" b="1">
                <a:solidFill>
                  <a:srgbClr val="3333CC"/>
                </a:solidFill>
              </a:rPr>
              <a:t>dökme demir</a:t>
            </a:r>
            <a:r>
              <a:rPr lang="tr-TR" sz="3600"/>
              <a:t> alaşımları, döküm işlerindeki yaygın uygulamalardır</a:t>
            </a:r>
            <a:r>
              <a:rPr lang="tr-TR"/>
              <a:t>.</a:t>
            </a:r>
            <a:endParaRPr/>
          </a:p>
          <a:p>
            <a:pPr marL="342900" lvl="0" indent="-219075" algn="just" rtl="0">
              <a:spcBef>
                <a:spcPts val="600"/>
              </a:spcBef>
              <a:spcAft>
                <a:spcPts val="0"/>
              </a:spcAft>
              <a:buSzPts val="195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pic>
        <p:nvPicPr>
          <p:cNvPr id="1344" name="Google Shape;1344;p206"/>
          <p:cNvPicPr preferRelativeResize="0"/>
          <p:nvPr/>
        </p:nvPicPr>
        <p:blipFill rotWithShape="1">
          <a:blip r:embed="rId3">
            <a:alphaModFix/>
          </a:blip>
          <a:srcRect l="25379" r="14650"/>
          <a:stretch/>
        </p:blipFill>
        <p:spPr>
          <a:xfrm>
            <a:off x="2484438" y="188913"/>
            <a:ext cx="5008563" cy="62642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207"/>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Char char="■"/>
            </a:pPr>
            <a:r>
              <a:rPr lang="tr-TR" sz="2600" b="1">
                <a:solidFill>
                  <a:srgbClr val="3333CC"/>
                </a:solidFill>
              </a:rPr>
              <a:t>İndüksiyon ocaklarıyla çelik üretim teknolojisinin diğer çelik üretim teknolojileriyle karşılaştırması yapıldığında neden tercih sebebi olduğunun açıklaması aşağıda verilmiştir: </a:t>
            </a:r>
            <a:endParaRPr/>
          </a:p>
          <a:p>
            <a:pPr marL="342900" lvl="0" indent="-235584" algn="just" rtl="0">
              <a:lnSpc>
                <a:spcPct val="90000"/>
              </a:lnSpc>
              <a:spcBef>
                <a:spcPts val="520"/>
              </a:spcBef>
              <a:spcAft>
                <a:spcPts val="0"/>
              </a:spcAft>
              <a:buSzPts val="1690"/>
              <a:buNone/>
            </a:pPr>
            <a:endParaRPr sz="2600" b="1">
              <a:solidFill>
                <a:srgbClr val="3333CC"/>
              </a:solidFill>
            </a:endParaRPr>
          </a:p>
          <a:p>
            <a:pPr marL="342900" lvl="0" indent="-342900" algn="just" rtl="0">
              <a:lnSpc>
                <a:spcPct val="90000"/>
              </a:lnSpc>
              <a:spcBef>
                <a:spcPts val="520"/>
              </a:spcBef>
              <a:spcAft>
                <a:spcPts val="0"/>
              </a:spcAft>
              <a:buSzPts val="1690"/>
              <a:buFont typeface="Noto Sans Symbols"/>
              <a:buNone/>
            </a:pPr>
            <a:r>
              <a:rPr lang="tr-TR" sz="2600"/>
              <a:t>1) </a:t>
            </a:r>
            <a:r>
              <a:rPr lang="tr-TR" sz="2600" b="1">
                <a:solidFill>
                  <a:srgbClr val="CC9900"/>
                </a:solidFill>
              </a:rPr>
              <a:t>Diğer çelik tesisleriyle karşılaştırıldığında,  yatırım maliyetleri çok düşüktür.</a:t>
            </a:r>
            <a:endParaRPr/>
          </a:p>
          <a:p>
            <a:pPr marL="342900" lvl="0" indent="-235584" algn="just" rtl="0">
              <a:lnSpc>
                <a:spcPct val="90000"/>
              </a:lnSpc>
              <a:spcBef>
                <a:spcPts val="520"/>
              </a:spcBef>
              <a:spcAft>
                <a:spcPts val="0"/>
              </a:spcAft>
              <a:buSzPts val="1690"/>
              <a:buNone/>
            </a:pPr>
            <a:endParaRPr sz="2600" b="1">
              <a:solidFill>
                <a:srgbClr val="CC9900"/>
              </a:solidFill>
            </a:endParaRPr>
          </a:p>
          <a:p>
            <a:pPr marL="342900" lvl="0" indent="-342900" algn="just" rtl="0">
              <a:lnSpc>
                <a:spcPct val="90000"/>
              </a:lnSpc>
              <a:spcBef>
                <a:spcPts val="520"/>
              </a:spcBef>
              <a:spcAft>
                <a:spcPts val="0"/>
              </a:spcAft>
              <a:buSzPts val="1690"/>
              <a:buChar char="■"/>
            </a:pPr>
            <a:r>
              <a:rPr lang="tr-TR" sz="2600"/>
              <a:t>İndüksiyon ocaklarıyla çelik üretim teknolojisi yatırımı, ark ocaklı tesislerinin yatırımının yarısı oranındadır.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Bir başka deyişle bir ton çelik üretimi için yatırım maliyetlerinin mukayesesindeki oran yarı yarıyadır.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208"/>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Font typeface="Noto Sans Symbols"/>
              <a:buNone/>
            </a:pPr>
            <a:r>
              <a:rPr lang="tr-TR" b="1">
                <a:solidFill>
                  <a:srgbClr val="CC9900"/>
                </a:solidFill>
              </a:rPr>
              <a:t>2) Yatırım süreleri diğer çelik üretim tesislerinin yatırım sürelerinden daha kısadır.</a:t>
            </a:r>
            <a:r>
              <a:rPr lang="tr-TR"/>
              <a:t> </a:t>
            </a:r>
            <a:endParaRPr/>
          </a:p>
          <a:p>
            <a:pPr marL="342900" lvl="0" indent="-342900" algn="just" rtl="0">
              <a:spcBef>
                <a:spcPts val="600"/>
              </a:spcBef>
              <a:spcAft>
                <a:spcPts val="0"/>
              </a:spcAft>
              <a:buSzPts val="1950"/>
              <a:buFont typeface="Noto Sans Symbols"/>
              <a:buNone/>
            </a:pPr>
            <a:endParaRPr/>
          </a:p>
          <a:p>
            <a:pPr marL="342900" lvl="0" indent="-342900" algn="just" rtl="0">
              <a:lnSpc>
                <a:spcPct val="130000"/>
              </a:lnSpc>
              <a:spcBef>
                <a:spcPts val="600"/>
              </a:spcBef>
              <a:spcAft>
                <a:spcPts val="0"/>
              </a:spcAft>
              <a:buSzPts val="1950"/>
              <a:buChar char="■"/>
            </a:pPr>
            <a:r>
              <a:rPr lang="tr-TR"/>
              <a:t>Buradan hareketle yatırım maliyetlerinin düşük oluşu, hem de kuruluş sürelerindeki düşüklük nedeniyle yapılan yatırımın geri dönüsü çok hızlı olmakta, en karlı yatırım en kısa sürede olandır felsefesiyle büyük karlar sağlanmaktadır.</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209"/>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400">
                <a:solidFill>
                  <a:schemeClr val="dk2"/>
                </a:solidFill>
                <a:latin typeface="Arial"/>
                <a:ea typeface="Arial"/>
                <a:cs typeface="Arial"/>
                <a:sym typeface="Arial"/>
              </a:rPr>
              <a:t>57</a:t>
            </a:fld>
            <a:endParaRPr sz="1400">
              <a:solidFill>
                <a:schemeClr val="dk2"/>
              </a:solidFill>
              <a:latin typeface="Arial"/>
              <a:ea typeface="Arial"/>
              <a:cs typeface="Arial"/>
              <a:sym typeface="Arial"/>
            </a:endParaRPr>
          </a:p>
        </p:txBody>
      </p:sp>
      <p:sp>
        <p:nvSpPr>
          <p:cNvPr id="1361" name="Google Shape;1361;p209"/>
          <p:cNvSpPr txBox="1">
            <a:spLocks noGrp="1"/>
          </p:cNvSpPr>
          <p:nvPr>
            <p:ph type="body" idx="4294967295"/>
          </p:nvPr>
        </p:nvSpPr>
        <p:spPr>
          <a:xfrm>
            <a:off x="250825" y="260350"/>
            <a:ext cx="8424900" cy="59880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560"/>
              <a:buFont typeface="Noto Sans Symbols"/>
              <a:buNone/>
            </a:pPr>
            <a:r>
              <a:rPr lang="tr-TR" sz="2400" b="1">
                <a:solidFill>
                  <a:srgbClr val="CC9900"/>
                </a:solidFill>
              </a:rPr>
              <a:t>3) Enerjiyi en verimli kullanan tesislerdir. </a:t>
            </a:r>
            <a:endParaRPr/>
          </a:p>
          <a:p>
            <a:pPr marL="342900" lvl="0" indent="-342900" algn="just" rtl="0">
              <a:spcBef>
                <a:spcPts val="480"/>
              </a:spcBef>
              <a:spcAft>
                <a:spcPts val="0"/>
              </a:spcAft>
              <a:buSzPts val="1560"/>
              <a:buFont typeface="Noto Sans Symbols"/>
              <a:buNone/>
            </a:pPr>
            <a:endParaRPr sz="2400" b="1">
              <a:solidFill>
                <a:srgbClr val="CC9900"/>
              </a:solidFill>
            </a:endParaRPr>
          </a:p>
          <a:p>
            <a:pPr marL="342900" lvl="0" indent="-342900" algn="just" rtl="0">
              <a:spcBef>
                <a:spcPts val="480"/>
              </a:spcBef>
              <a:spcAft>
                <a:spcPts val="0"/>
              </a:spcAft>
              <a:buSzPts val="1560"/>
              <a:buChar char="■"/>
            </a:pPr>
            <a:r>
              <a:rPr lang="tr-TR" sz="2400"/>
              <a:t>Ark ocaklarında kullanılan toplam enerjinin % 65’i hurdanın eritilmesinde kullanılırken, indüksiyon ocaklarında ise bu oran %80’dir.</a:t>
            </a:r>
            <a:endParaRPr/>
          </a:p>
          <a:p>
            <a:pPr marL="342900" lvl="0" indent="-342900" algn="just" rtl="0">
              <a:spcBef>
                <a:spcPts val="480"/>
              </a:spcBef>
              <a:spcAft>
                <a:spcPts val="0"/>
              </a:spcAft>
              <a:buSzPts val="1560"/>
              <a:buFont typeface="Noto Sans Symbols"/>
              <a:buNone/>
            </a:pPr>
            <a:endParaRPr sz="2400"/>
          </a:p>
          <a:p>
            <a:pPr marL="342900" lvl="0" indent="-342900" algn="just" rtl="0">
              <a:spcBef>
                <a:spcPts val="480"/>
              </a:spcBef>
              <a:spcAft>
                <a:spcPts val="0"/>
              </a:spcAft>
              <a:buSzPts val="1560"/>
              <a:buFont typeface="Noto Sans Symbols"/>
              <a:buNone/>
            </a:pPr>
            <a:r>
              <a:rPr lang="tr-TR" sz="2400" b="1">
                <a:solidFill>
                  <a:srgbClr val="CC9900"/>
                </a:solidFill>
              </a:rPr>
              <a:t>4) O</a:t>
            </a:r>
            <a:r>
              <a:rPr lang="tr-TR" sz="2400" b="1" baseline="-25000">
                <a:solidFill>
                  <a:srgbClr val="CC9900"/>
                </a:solidFill>
              </a:rPr>
              <a:t>2</a:t>
            </a:r>
            <a:r>
              <a:rPr lang="tr-TR" sz="2400" b="1">
                <a:solidFill>
                  <a:srgbClr val="CC9900"/>
                </a:solidFill>
              </a:rPr>
              <a:t> Kullanımı</a:t>
            </a:r>
            <a:endParaRPr/>
          </a:p>
          <a:p>
            <a:pPr marL="342900" lvl="0" indent="-342900" algn="just" rtl="0">
              <a:spcBef>
                <a:spcPts val="480"/>
              </a:spcBef>
              <a:spcAft>
                <a:spcPts val="0"/>
              </a:spcAft>
              <a:buSzPts val="1560"/>
              <a:buFont typeface="Noto Sans Symbols"/>
              <a:buNone/>
            </a:pPr>
            <a:endParaRPr sz="2400" b="1">
              <a:solidFill>
                <a:srgbClr val="CC9900"/>
              </a:solidFill>
            </a:endParaRPr>
          </a:p>
          <a:p>
            <a:pPr marL="342900" lvl="0" indent="-342900" algn="just" rtl="0">
              <a:spcBef>
                <a:spcPts val="480"/>
              </a:spcBef>
              <a:spcAft>
                <a:spcPts val="0"/>
              </a:spcAft>
              <a:buSzPts val="1560"/>
              <a:buChar char="■"/>
            </a:pPr>
            <a:r>
              <a:rPr lang="tr-TR" sz="2400"/>
              <a:t>a) Ark ocaklarında verimli üretim yapabilmek için kullanılması gerekmektedir ve O</a:t>
            </a:r>
            <a:r>
              <a:rPr lang="tr-TR" sz="2400" baseline="-25000"/>
              <a:t>2</a:t>
            </a:r>
            <a:r>
              <a:rPr lang="tr-TR" sz="2400"/>
              <a:t> fabrikasına ihtiyaç vardır. </a:t>
            </a:r>
            <a:endParaRPr/>
          </a:p>
          <a:p>
            <a:pPr marL="342900" lvl="0" indent="-243840" algn="just" rtl="0">
              <a:spcBef>
                <a:spcPts val="480"/>
              </a:spcBef>
              <a:spcAft>
                <a:spcPts val="0"/>
              </a:spcAft>
              <a:buSzPts val="1560"/>
              <a:buNone/>
            </a:pPr>
            <a:endParaRPr sz="2400"/>
          </a:p>
          <a:p>
            <a:pPr marL="342900" lvl="0" indent="-342900" algn="just" rtl="0">
              <a:spcBef>
                <a:spcPts val="480"/>
              </a:spcBef>
              <a:spcAft>
                <a:spcPts val="0"/>
              </a:spcAft>
              <a:buSzPts val="1560"/>
              <a:buChar char="■"/>
            </a:pPr>
            <a:r>
              <a:rPr lang="tr-TR" sz="2400"/>
              <a:t>İndüksiyon ocaklarında O</a:t>
            </a:r>
            <a:r>
              <a:rPr lang="tr-TR" sz="2400" baseline="-25000"/>
              <a:t>2 </a:t>
            </a:r>
            <a:r>
              <a:rPr lang="tr-TR" sz="2400"/>
              <a:t>kullanılmadığı için böyle bir yatırıma ihtiyaç yoktur.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210"/>
          <p:cNvSpPr txBox="1">
            <a:spLocks noGrp="1"/>
          </p:cNvSpPr>
          <p:nvPr>
            <p:ph type="body" idx="1"/>
          </p:nvPr>
        </p:nvSpPr>
        <p:spPr>
          <a:xfrm>
            <a:off x="250825" y="260350"/>
            <a:ext cx="84360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30000"/>
              </a:lnSpc>
              <a:spcBef>
                <a:spcPts val="0"/>
              </a:spcBef>
              <a:spcAft>
                <a:spcPts val="0"/>
              </a:spcAft>
              <a:buSzPts val="2340"/>
              <a:buChar char="■"/>
            </a:pPr>
            <a:r>
              <a:rPr lang="tr-TR" sz="3600"/>
              <a:t>b) Ark ocaklarında O</a:t>
            </a:r>
            <a:r>
              <a:rPr lang="tr-TR" sz="3600" baseline="-25000"/>
              <a:t>2</a:t>
            </a:r>
            <a:r>
              <a:rPr lang="tr-TR" sz="3600"/>
              <a:t> kullanımı sonucu oluşan oksitlerin kireçle reaksiyona girerek cüruf oluşumu sağlanır. </a:t>
            </a:r>
            <a:endParaRPr/>
          </a:p>
          <a:p>
            <a:pPr marL="342900" lvl="0" indent="-194310" algn="just" rtl="0">
              <a:lnSpc>
                <a:spcPct val="130000"/>
              </a:lnSpc>
              <a:spcBef>
                <a:spcPts val="720"/>
              </a:spcBef>
              <a:spcAft>
                <a:spcPts val="0"/>
              </a:spcAft>
              <a:buSzPts val="2340"/>
              <a:buNone/>
            </a:pPr>
            <a:endParaRPr sz="3600"/>
          </a:p>
          <a:p>
            <a:pPr marL="342900" lvl="0" indent="-342900" algn="just" rtl="0">
              <a:lnSpc>
                <a:spcPct val="130000"/>
              </a:lnSpc>
              <a:spcBef>
                <a:spcPts val="720"/>
              </a:spcBef>
              <a:spcAft>
                <a:spcPts val="0"/>
              </a:spcAft>
              <a:buSzPts val="2340"/>
              <a:buChar char="■"/>
            </a:pPr>
            <a:r>
              <a:rPr lang="tr-TR" sz="3600"/>
              <a:t>Ark ocaklarında 40- 50 kg/ton çelik için kireç kullanılır.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211"/>
          <p:cNvSpPr txBox="1">
            <a:spLocks noGrp="1"/>
          </p:cNvSpPr>
          <p:nvPr>
            <p:ph type="body" idx="1"/>
          </p:nvPr>
        </p:nvSpPr>
        <p:spPr>
          <a:xfrm>
            <a:off x="323850" y="260350"/>
            <a:ext cx="83631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1690"/>
              <a:buFont typeface="Noto Sans Symbols"/>
              <a:buNone/>
            </a:pPr>
            <a:r>
              <a:rPr lang="tr-TR" sz="2600"/>
              <a:t>5) </a:t>
            </a:r>
            <a:r>
              <a:rPr lang="tr-TR" sz="2600" b="1">
                <a:solidFill>
                  <a:srgbClr val="CC9900"/>
                </a:solidFill>
              </a:rPr>
              <a:t>İndüksiyon ocaklarıyla çelik üretim teknolojisinin çevreye pozitif etkileri vardır.</a:t>
            </a:r>
            <a:endParaRPr/>
          </a:p>
          <a:p>
            <a:pPr marL="342900" lvl="0" indent="-342900" algn="just" rtl="0">
              <a:lnSpc>
                <a:spcPct val="90000"/>
              </a:lnSpc>
              <a:spcBef>
                <a:spcPts val="520"/>
              </a:spcBef>
              <a:spcAft>
                <a:spcPts val="0"/>
              </a:spcAft>
              <a:buSzPts val="1690"/>
              <a:buFont typeface="Noto Sans Symbols"/>
              <a:buNone/>
            </a:pPr>
            <a:endParaRPr sz="2600" b="1">
              <a:solidFill>
                <a:srgbClr val="CC9900"/>
              </a:solidFill>
            </a:endParaRPr>
          </a:p>
          <a:p>
            <a:pPr marL="342900" lvl="0" indent="-342900" algn="just" rtl="0">
              <a:lnSpc>
                <a:spcPct val="90000"/>
              </a:lnSpc>
              <a:spcBef>
                <a:spcPts val="520"/>
              </a:spcBef>
              <a:spcAft>
                <a:spcPts val="0"/>
              </a:spcAft>
              <a:buSzPts val="1690"/>
              <a:buChar char="■"/>
            </a:pPr>
            <a:r>
              <a:rPr lang="tr-TR" sz="2600"/>
              <a:t>a) İndüksiyon ocaklarında O</a:t>
            </a:r>
            <a:r>
              <a:rPr lang="tr-TR" sz="2600" baseline="-25000"/>
              <a:t>2</a:t>
            </a:r>
            <a:r>
              <a:rPr lang="tr-TR" sz="2600"/>
              <a:t> kullanılmaması sonucu yanma olmayacağı için gaz ve toz oluşumu olmayacaktır. </a:t>
            </a:r>
            <a:endParaRPr/>
          </a:p>
          <a:p>
            <a:pPr marL="342900" lvl="0" indent="-235584" algn="just" rtl="0">
              <a:lnSpc>
                <a:spcPct val="90000"/>
              </a:lnSpc>
              <a:spcBef>
                <a:spcPts val="520"/>
              </a:spcBef>
              <a:spcAft>
                <a:spcPts val="0"/>
              </a:spcAft>
              <a:buSzPts val="1690"/>
              <a:buNone/>
            </a:pPr>
            <a:endParaRPr sz="2600"/>
          </a:p>
          <a:p>
            <a:pPr marL="342900" lvl="0" indent="-342900" algn="just" rtl="0">
              <a:lnSpc>
                <a:spcPct val="90000"/>
              </a:lnSpc>
              <a:spcBef>
                <a:spcPts val="520"/>
              </a:spcBef>
              <a:spcAft>
                <a:spcPts val="0"/>
              </a:spcAft>
              <a:buSzPts val="1690"/>
              <a:buChar char="■"/>
            </a:pPr>
            <a:r>
              <a:rPr lang="tr-TR" sz="2600"/>
              <a:t>Kurulacak olan küçük kapasiteli bir filtre sistemiyle yok denecek kadar az olan toz ve gaz oluşumunun çevreye olan olumsuz etkileri sıfırlanacaktır.</a:t>
            </a:r>
            <a:endParaRPr/>
          </a:p>
          <a:p>
            <a:pPr marL="342900" lvl="0" indent="-342900" algn="just" rtl="0">
              <a:lnSpc>
                <a:spcPct val="90000"/>
              </a:lnSpc>
              <a:spcBef>
                <a:spcPts val="520"/>
              </a:spcBef>
              <a:spcAft>
                <a:spcPts val="0"/>
              </a:spcAft>
              <a:buSzPts val="1690"/>
              <a:buFont typeface="Noto Sans Symbols"/>
              <a:buNone/>
            </a:pPr>
            <a:endParaRPr sz="2600"/>
          </a:p>
          <a:p>
            <a:pPr marL="342900" lvl="0" indent="-342900" algn="just" rtl="0">
              <a:lnSpc>
                <a:spcPct val="90000"/>
              </a:lnSpc>
              <a:spcBef>
                <a:spcPts val="520"/>
              </a:spcBef>
              <a:spcAft>
                <a:spcPts val="0"/>
              </a:spcAft>
              <a:buSzPts val="1690"/>
              <a:buChar char="■"/>
            </a:pPr>
            <a:r>
              <a:rPr lang="tr-TR" sz="2600"/>
              <a:t>b) İndüksiyon ocaklarındaki çelik üretiminde cüruf miktarının çok düşük oluşu çevreye katı atık miktarının çok az olmasını sağlayacaktır.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85" name="Google Shape;1085;p158"/>
          <p:cNvPicPr preferRelativeResize="0"/>
          <p:nvPr/>
        </p:nvPicPr>
        <p:blipFill rotWithShape="1">
          <a:blip r:embed="rId3">
            <a:alphaModFix/>
          </a:blip>
          <a:srcRect/>
          <a:stretch/>
        </p:blipFill>
        <p:spPr>
          <a:xfrm>
            <a:off x="1619250" y="142875"/>
            <a:ext cx="4894263" cy="65262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212"/>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950"/>
              <a:buChar char="■"/>
            </a:pPr>
            <a:r>
              <a:rPr lang="tr-TR"/>
              <a:t>c) Diğer çelik üretimi teknolojilerinde elektrik akımının oluşturduğu gürültü çok yüksektir (yaklaşık 100 Desibel).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Ancak indüksiyon ocaklarında ocağa en yakın noktadaki gürültü şiddeti 50–60 desibel civarındadır. </a:t>
            </a:r>
            <a:endParaRPr/>
          </a:p>
          <a:p>
            <a:pPr marL="342900" lvl="0" indent="-219075" algn="just" rtl="0">
              <a:spcBef>
                <a:spcPts val="600"/>
              </a:spcBef>
              <a:spcAft>
                <a:spcPts val="0"/>
              </a:spcAft>
              <a:buSzPts val="1950"/>
              <a:buNone/>
            </a:pPr>
            <a:endParaRPr/>
          </a:p>
          <a:p>
            <a:pPr marL="342900" lvl="0" indent="-342900" algn="just" rtl="0">
              <a:spcBef>
                <a:spcPts val="600"/>
              </a:spcBef>
              <a:spcAft>
                <a:spcPts val="0"/>
              </a:spcAft>
              <a:buSzPts val="1950"/>
              <a:buChar char="■"/>
            </a:pPr>
            <a:r>
              <a:rPr lang="tr-TR"/>
              <a:t>Bunun sonucu olarak indüksiyon ocaklarıyla çelik üretiminde gürültü kirliliği diğer çelik üretim sistemlerinde göre yarı yarıyadır.</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213"/>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40000"/>
              </a:lnSpc>
              <a:spcBef>
                <a:spcPts val="0"/>
              </a:spcBef>
              <a:spcAft>
                <a:spcPts val="0"/>
              </a:spcAft>
              <a:buSzPts val="2080"/>
              <a:buFont typeface="Noto Sans Symbols"/>
              <a:buNone/>
            </a:pPr>
            <a:r>
              <a:rPr lang="tr-TR" sz="3200" b="1">
                <a:solidFill>
                  <a:srgbClr val="CC9900"/>
                </a:solidFill>
              </a:rPr>
              <a:t>6) İndüksiyon ocaklarıyla çelik üreten tesisler, isletme maliyetlerinde ark ocaklı tesislere göre % 10 daha ucuzdur.</a:t>
            </a:r>
            <a:r>
              <a:rPr lang="tr-TR" sz="3200"/>
              <a:t> </a:t>
            </a:r>
            <a:endParaRPr/>
          </a:p>
          <a:p>
            <a:pPr marL="342900" lvl="0" indent="-210820" algn="just" rtl="0">
              <a:lnSpc>
                <a:spcPct val="140000"/>
              </a:lnSpc>
              <a:spcBef>
                <a:spcPts val="640"/>
              </a:spcBef>
              <a:spcAft>
                <a:spcPts val="0"/>
              </a:spcAft>
              <a:buSzPts val="2080"/>
              <a:buNone/>
            </a:pPr>
            <a:endParaRPr sz="3200"/>
          </a:p>
          <a:p>
            <a:pPr marL="342900" lvl="0" indent="-342900" algn="just" rtl="0">
              <a:lnSpc>
                <a:spcPct val="140000"/>
              </a:lnSpc>
              <a:spcBef>
                <a:spcPts val="640"/>
              </a:spcBef>
              <a:spcAft>
                <a:spcPts val="0"/>
              </a:spcAft>
              <a:buSzPts val="2080"/>
              <a:buChar char="■"/>
            </a:pPr>
            <a:r>
              <a:rPr lang="tr-TR" sz="3200"/>
              <a:t>Sırf isletme maliyetlerindeki bu ucuzluk, tesisin yatırımında sarf edilen paranın 24 ayda geri kazanımını sağlamaktadır.</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214"/>
          <p:cNvSpPr txBox="1"/>
          <p:nvPr/>
        </p:nvSpPr>
        <p:spPr>
          <a:xfrm>
            <a:off x="468313" y="620713"/>
            <a:ext cx="7991400" cy="381630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tr-TR" sz="3200">
                <a:solidFill>
                  <a:schemeClr val="dk1"/>
                </a:solidFill>
                <a:latin typeface="Arial"/>
                <a:ea typeface="Arial"/>
                <a:cs typeface="Arial"/>
                <a:sym typeface="Arial"/>
              </a:rPr>
              <a:t>Burada dezavantaj, ark ocaklarında verimli </a:t>
            </a:r>
            <a:endParaRPr/>
          </a:p>
          <a:p>
            <a:pPr marL="0" marR="0" lvl="0" indent="0" algn="just" rtl="0">
              <a:lnSpc>
                <a:spcPct val="120000"/>
              </a:lnSpc>
              <a:spcBef>
                <a:spcPts val="0"/>
              </a:spcBef>
              <a:spcAft>
                <a:spcPts val="0"/>
              </a:spcAft>
              <a:buNone/>
            </a:pPr>
            <a:r>
              <a:rPr lang="tr-TR" sz="3200">
                <a:solidFill>
                  <a:schemeClr val="dk1"/>
                </a:solidFill>
                <a:latin typeface="Arial"/>
                <a:ea typeface="Arial"/>
                <a:cs typeface="Arial"/>
                <a:sym typeface="Arial"/>
              </a:rPr>
              <a:t>bir şekilde yapılan fosfor ve kükürt giderme </a:t>
            </a:r>
            <a:endParaRPr/>
          </a:p>
          <a:p>
            <a:pPr marL="0" marR="0" lvl="0" indent="0" algn="just" rtl="0">
              <a:lnSpc>
                <a:spcPct val="120000"/>
              </a:lnSpc>
              <a:spcBef>
                <a:spcPts val="0"/>
              </a:spcBef>
              <a:spcAft>
                <a:spcPts val="0"/>
              </a:spcAft>
              <a:buNone/>
            </a:pPr>
            <a:r>
              <a:rPr lang="tr-TR" sz="3200">
                <a:solidFill>
                  <a:schemeClr val="dk1"/>
                </a:solidFill>
                <a:latin typeface="Arial"/>
                <a:ea typeface="Arial"/>
                <a:cs typeface="Arial"/>
                <a:sym typeface="Arial"/>
              </a:rPr>
              <a:t>operasyonu indüksiyon ocaklarında </a:t>
            </a:r>
            <a:endParaRPr/>
          </a:p>
          <a:p>
            <a:pPr marL="0" marR="0" lvl="0" indent="0" algn="just" rtl="0">
              <a:lnSpc>
                <a:spcPct val="120000"/>
              </a:lnSpc>
              <a:spcBef>
                <a:spcPts val="0"/>
              </a:spcBef>
              <a:spcAft>
                <a:spcPts val="0"/>
              </a:spcAft>
              <a:buNone/>
            </a:pPr>
            <a:r>
              <a:rPr lang="tr-TR" sz="3200">
                <a:solidFill>
                  <a:schemeClr val="dk1"/>
                </a:solidFill>
                <a:latin typeface="Arial"/>
                <a:ea typeface="Arial"/>
                <a:cs typeface="Arial"/>
                <a:sym typeface="Arial"/>
              </a:rPr>
              <a:t>yapılamamaktadır.</a:t>
            </a:r>
            <a:endParaRPr sz="3200">
              <a:solidFill>
                <a:schemeClr val="dk1"/>
              </a:solidFill>
              <a:latin typeface="Arial"/>
              <a:ea typeface="Arial"/>
              <a:cs typeface="Arial"/>
              <a:sym typeface="Arial"/>
            </a:endParaRPr>
          </a:p>
        </p:txBody>
      </p:sp>
      <p:sp>
        <p:nvSpPr>
          <p:cNvPr id="1387" name="Google Shape;1387;p214"/>
          <p:cNvSpPr txBox="1"/>
          <p:nvPr/>
        </p:nvSpPr>
        <p:spPr>
          <a:xfrm>
            <a:off x="827088" y="4652963"/>
            <a:ext cx="7581900" cy="57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3200">
                <a:solidFill>
                  <a:schemeClr val="dk1"/>
                </a:solidFill>
                <a:latin typeface="Arial"/>
                <a:ea typeface="Arial"/>
                <a:cs typeface="Arial"/>
                <a:sym typeface="Arial"/>
              </a:rPr>
              <a:t>Çok kaliteli hurda kullanımı sağlanmalıdır</a:t>
            </a:r>
            <a:endParaRPr sz="32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59"/>
          <p:cNvSpPr txBox="1">
            <a:spLocks noGrp="1"/>
          </p:cNvSpPr>
          <p:nvPr>
            <p:ph type="body" idx="1"/>
          </p:nvPr>
        </p:nvSpPr>
        <p:spPr>
          <a:xfrm>
            <a:off x="457200" y="260350"/>
            <a:ext cx="83631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2145"/>
              <a:buChar char="■"/>
            </a:pPr>
            <a:r>
              <a:rPr lang="tr-TR" sz="3300"/>
              <a:t>Kullanılan hurda dışındaki diğer hammaddeler, hurda şarjından sonra gerekli kademelerde ve belli oranlarda ilave edilirler.</a:t>
            </a:r>
            <a:endParaRPr/>
          </a:p>
          <a:p>
            <a:pPr marL="342900" lvl="0" indent="-206692" algn="just" rtl="0">
              <a:lnSpc>
                <a:spcPct val="90000"/>
              </a:lnSpc>
              <a:spcBef>
                <a:spcPts val="660"/>
              </a:spcBef>
              <a:spcAft>
                <a:spcPts val="0"/>
              </a:spcAft>
              <a:buSzPts val="2145"/>
              <a:buNone/>
            </a:pPr>
            <a:endParaRPr sz="3300"/>
          </a:p>
          <a:p>
            <a:pPr marL="342900" lvl="0" indent="-342900" algn="just" rtl="0">
              <a:lnSpc>
                <a:spcPct val="90000"/>
              </a:lnSpc>
              <a:spcBef>
                <a:spcPts val="660"/>
              </a:spcBef>
              <a:spcAft>
                <a:spcPts val="0"/>
              </a:spcAft>
              <a:buSzPts val="2145"/>
              <a:buChar char="■"/>
            </a:pPr>
            <a:r>
              <a:rPr lang="tr-TR" sz="3300"/>
              <a:t>Ocağa gerekli ilaveler genellikle cüruf kapısından yapılır.</a:t>
            </a:r>
            <a:endParaRPr/>
          </a:p>
          <a:p>
            <a:pPr marL="342900" lvl="0" indent="-206692" algn="just" rtl="0">
              <a:lnSpc>
                <a:spcPct val="90000"/>
              </a:lnSpc>
              <a:spcBef>
                <a:spcPts val="660"/>
              </a:spcBef>
              <a:spcAft>
                <a:spcPts val="0"/>
              </a:spcAft>
              <a:buSzPts val="2145"/>
              <a:buNone/>
            </a:pPr>
            <a:endParaRPr sz="3300"/>
          </a:p>
          <a:p>
            <a:pPr marL="342900" lvl="0" indent="-342900" algn="l" rtl="0">
              <a:lnSpc>
                <a:spcPct val="90000"/>
              </a:lnSpc>
              <a:spcBef>
                <a:spcPts val="660"/>
              </a:spcBef>
              <a:spcAft>
                <a:spcPts val="0"/>
              </a:spcAft>
              <a:buSzPts val="2145"/>
              <a:buChar char="■"/>
            </a:pPr>
            <a:r>
              <a:rPr lang="tr-TR" sz="3300"/>
              <a:t>Elektrotlara verilen akım ile geçen elektrik bir ark oluşturur ve açığa çıkan ısı hurdayı eritir. </a:t>
            </a:r>
            <a:br>
              <a:rPr lang="tr-TR" sz="2100"/>
            </a:b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60"/>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120000"/>
              </a:lnSpc>
              <a:spcBef>
                <a:spcPts val="0"/>
              </a:spcBef>
              <a:spcAft>
                <a:spcPts val="0"/>
              </a:spcAft>
              <a:buSzPts val="2340"/>
              <a:buChar char="■"/>
            </a:pPr>
            <a:r>
              <a:rPr lang="tr-TR" sz="3600"/>
              <a:t>Metal ergimiş durumdayken bazik oksijen fırınlarında olduğu gibi çeliği saflaştırmak için fırın içerisine oksijen üflenebilir.  </a:t>
            </a:r>
            <a:endParaRPr/>
          </a:p>
          <a:p>
            <a:pPr marL="342900" lvl="0" indent="-194310" algn="just" rtl="0">
              <a:lnSpc>
                <a:spcPct val="120000"/>
              </a:lnSpc>
              <a:spcBef>
                <a:spcPts val="720"/>
              </a:spcBef>
              <a:spcAft>
                <a:spcPts val="0"/>
              </a:spcAft>
              <a:buSzPts val="2340"/>
              <a:buNone/>
            </a:pPr>
            <a:endParaRPr sz="3600"/>
          </a:p>
          <a:p>
            <a:pPr marL="342900" lvl="0" indent="-342900" algn="just" rtl="0">
              <a:lnSpc>
                <a:spcPct val="120000"/>
              </a:lnSpc>
              <a:spcBef>
                <a:spcPts val="720"/>
              </a:spcBef>
              <a:spcAft>
                <a:spcPts val="0"/>
              </a:spcAft>
              <a:buSzPts val="2340"/>
              <a:buChar char="■"/>
            </a:pPr>
            <a:r>
              <a:rPr lang="tr-TR" sz="3600"/>
              <a:t>Bu işlemde kullanılan elektrik miktarı 100.000 kişilik bir şehrin ihtiyacını karşılayacak miktarı aşabilmektedir.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61"/>
          <p:cNvSpPr txBox="1">
            <a:spLocks noGrp="1"/>
          </p:cNvSpPr>
          <p:nvPr>
            <p:ph type="body" idx="1"/>
          </p:nvPr>
        </p:nvSpPr>
        <p:spPr>
          <a:xfrm>
            <a:off x="457200" y="260350"/>
            <a:ext cx="8229600" cy="58707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690"/>
              <a:buChar char="■"/>
            </a:pPr>
            <a:r>
              <a:rPr lang="tr-TR" sz="2600"/>
              <a:t>Bazik Oksijen Fırını (BOF)da oksijen metalin içine enjekte edilir ve orada çözünür.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EAO’da, oksitleyici şartlar cüruf fazıyla sağlanır.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Oksitleyici bir cüruf yapılır (yüksek oranda demir oksit içerir) ve oksijen metale cüruf-metal ara yüzeyinden transfer olur.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Elektrik arkı kullanılarak yüksek sıcaklıklar elde edilir ve bu da metal katılaşması olmaksızın önemli miktarlarda alaşım elementleri ilavesini mümkün kılar. </a:t>
            </a:r>
            <a:endParaRPr/>
          </a:p>
          <a:p>
            <a:pPr marL="342900" lvl="0" indent="-235584" algn="just" rtl="0">
              <a:lnSpc>
                <a:spcPct val="80000"/>
              </a:lnSpc>
              <a:spcBef>
                <a:spcPts val="520"/>
              </a:spcBef>
              <a:spcAft>
                <a:spcPts val="0"/>
              </a:spcAft>
              <a:buSzPts val="1690"/>
              <a:buNone/>
            </a:pPr>
            <a:endParaRPr sz="2600"/>
          </a:p>
          <a:p>
            <a:pPr marL="342900" lvl="0" indent="-342900" algn="just" rtl="0">
              <a:lnSpc>
                <a:spcPct val="80000"/>
              </a:lnSpc>
              <a:spcBef>
                <a:spcPts val="520"/>
              </a:spcBef>
              <a:spcAft>
                <a:spcPts val="0"/>
              </a:spcAft>
              <a:buSzPts val="1690"/>
              <a:buChar char="■"/>
            </a:pPr>
            <a:r>
              <a:rPr lang="tr-TR" sz="2600"/>
              <a:t>Kükürt giderilmesi ise redükleyici şartlarda sağlanır. </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nar Çizgili">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2504</Words>
  <Application>Microsoft Office PowerPoint</Application>
  <PresentationFormat>Ekran Gösterisi (4:3)</PresentationFormat>
  <Paragraphs>320</Paragraphs>
  <Slides>62</Slides>
  <Notes>62</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62</vt:i4>
      </vt:variant>
    </vt:vector>
  </HeadingPairs>
  <TitlesOfParts>
    <vt:vector size="73" baseType="lpstr">
      <vt:lpstr>Alegreya</vt:lpstr>
      <vt:lpstr>Arial</vt:lpstr>
      <vt:lpstr>Calibri</vt:lpstr>
      <vt:lpstr>Noto Sans Symbols</vt:lpstr>
      <vt:lpstr>Times New Roman</vt:lpstr>
      <vt:lpstr>Bree Serif</vt:lpstr>
      <vt:lpstr>Lobster</vt:lpstr>
      <vt:lpstr>Garamond</vt:lpstr>
      <vt:lpstr>Proxima Nova</vt:lpstr>
      <vt:lpstr>Spearmint</vt:lpstr>
      <vt:lpstr>Kenar Çizgili</vt:lpstr>
      <vt:lpstr>Elektrik Ark Ocağında  Çelik Üretim Yöntemi</vt:lpstr>
      <vt:lpstr>Elektrik ark ocaklarında çelik üretimi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ASİDİK VEYA BAZİK ELEKTRİK ARK OCAKLARI</vt:lpstr>
      <vt:lpstr>PowerPoint Sunusu</vt:lpstr>
      <vt:lpstr>PowerPoint Sunusu</vt:lpstr>
      <vt:lpstr>PowerPoint Sunusu</vt:lpstr>
      <vt:lpstr>PowerPoint Sunusu</vt:lpstr>
      <vt:lpstr>PowerPoint Sunusu</vt:lpstr>
      <vt:lpstr>PowerPoint Sunusu</vt:lpstr>
      <vt:lpstr>PowerPoint Sunusu</vt:lpstr>
      <vt:lpstr>EAO’da Hammaddeler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İndüksiyon Ocakları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Çelik Üretim Yöntemleri</dc:title>
  <dc:creator>Yunus Emre Benkli</dc:creator>
  <cp:lastModifiedBy>yeb</cp:lastModifiedBy>
  <cp:revision>5</cp:revision>
  <dcterms:modified xsi:type="dcterms:W3CDTF">2024-05-28T08:21:52Z</dcterms:modified>
</cp:coreProperties>
</file>