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6" r:id="rId2"/>
  </p:sldMasterIdLst>
  <p:notesMasterIdLst>
    <p:notesMasterId r:id="rId23"/>
  </p:notesMasterIdLst>
  <p:sldIdLst>
    <p:sldId id="394" r:id="rId3"/>
    <p:sldId id="260" r:id="rId4"/>
    <p:sldId id="369" r:id="rId5"/>
    <p:sldId id="370" r:id="rId6"/>
    <p:sldId id="315" r:id="rId7"/>
    <p:sldId id="371" r:id="rId8"/>
    <p:sldId id="389" r:id="rId9"/>
    <p:sldId id="392" r:id="rId10"/>
    <p:sldId id="391" r:id="rId11"/>
    <p:sldId id="393" r:id="rId12"/>
    <p:sldId id="390" r:id="rId13"/>
    <p:sldId id="316" r:id="rId14"/>
    <p:sldId id="317" r:id="rId15"/>
    <p:sldId id="263" r:id="rId16"/>
    <p:sldId id="372" r:id="rId17"/>
    <p:sldId id="318" r:id="rId18"/>
    <p:sldId id="264" r:id="rId19"/>
    <p:sldId id="265" r:id="rId20"/>
    <p:sldId id="266" r:id="rId21"/>
    <p:sldId id="267" r:id="rId2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4" autoAdjust="0"/>
    <p:restoredTop sz="94660"/>
  </p:normalViewPr>
  <p:slideViewPr>
    <p:cSldViewPr>
      <p:cViewPr varScale="1">
        <p:scale>
          <a:sx n="85" d="100"/>
          <a:sy n="85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FE45FF24-DF27-46BC-80BC-19FB205E967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F3F7836F-9037-46FE-BFD8-83D78C907CB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A0DE5EB-08E8-4A89-91E4-23D37013A39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7093" name="Rectangle 5">
            <a:extLst>
              <a:ext uri="{FF2B5EF4-FFF2-40B4-BE49-F238E27FC236}">
                <a16:creationId xmlns:a16="http://schemas.microsoft.com/office/drawing/2014/main" id="{EDBFF0E0-1D47-46FA-ACFC-4848B57A5F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noProof="0"/>
              <a:t>Asıl metin stillerini düzenlemek için tıklatın</a:t>
            </a:r>
          </a:p>
          <a:p>
            <a:pPr lvl="1"/>
            <a:r>
              <a:rPr lang="tr-TR" altLang="tr-TR" noProof="0"/>
              <a:t>İkinci düzey</a:t>
            </a:r>
          </a:p>
          <a:p>
            <a:pPr lvl="2"/>
            <a:r>
              <a:rPr lang="tr-TR" altLang="tr-TR" noProof="0"/>
              <a:t>Üçüncü düzey</a:t>
            </a:r>
          </a:p>
          <a:p>
            <a:pPr lvl="3"/>
            <a:r>
              <a:rPr lang="tr-TR" altLang="tr-TR" noProof="0"/>
              <a:t>Dördüncü düzey</a:t>
            </a:r>
          </a:p>
          <a:p>
            <a:pPr lvl="4"/>
            <a:r>
              <a:rPr lang="tr-TR" altLang="tr-TR" noProof="0"/>
              <a:t>Beşinci düzey</a:t>
            </a:r>
          </a:p>
        </p:txBody>
      </p:sp>
      <p:sp>
        <p:nvSpPr>
          <p:cNvPr id="217094" name="Rectangle 6">
            <a:extLst>
              <a:ext uri="{FF2B5EF4-FFF2-40B4-BE49-F238E27FC236}">
                <a16:creationId xmlns:a16="http://schemas.microsoft.com/office/drawing/2014/main" id="{EC18A81E-03F9-44A6-A5B9-FA4B5B2E6C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217095" name="Rectangle 7">
            <a:extLst>
              <a:ext uri="{FF2B5EF4-FFF2-40B4-BE49-F238E27FC236}">
                <a16:creationId xmlns:a16="http://schemas.microsoft.com/office/drawing/2014/main" id="{35F66BEF-51AE-4800-9254-F3BE00239E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EA6D087-A51A-4D39-9E59-703D91B7044C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51f33b5d8c_0_2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51f33b5d8c_0_2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F1FDB84-6DEC-497C-AFEA-0F44F2116D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E469E-AB2C-47FE-A332-E8C92198F795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61444F0E-0742-49CD-8686-3FA6ECB18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2C00DD6-3BA1-403F-95EB-7D357EC2C7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tr-TR" altLang="tr-TR"/>
              <a:t>SÜNGER DEMİR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4D5D14-4619-4060-90D9-3453C856C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1CF666-829D-429F-81F8-EDDD9DDE7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522F0A-D365-4584-B7E1-0B5DBDE0F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7F6024-F2D4-4E83-BF5E-0617F836C0E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0384471"/>
      </p:ext>
    </p:extLst>
  </p:cSld>
  <p:clrMapOvr>
    <a:masterClrMapping/>
  </p:clrMapOvr>
  <p:transition spd="med" advClick="0" advTm="30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BFF0AF-14F2-4F15-8444-1C85190F18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9E827E-745A-443C-9607-9ECDEE6587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365748-03D3-4172-B7E5-9AEF8964F0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1EAB3-9D3F-4235-9010-3CA6E251259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22921973"/>
      </p:ext>
    </p:extLst>
  </p:cSld>
  <p:clrMapOvr>
    <a:masterClrMapping/>
  </p:clrMapOvr>
  <p:transition spd="med" advClick="0" advTm="30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929AEE-905B-46A0-8355-ADFBCF965F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F47C4C-9005-4DD4-A855-16069A7B71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59BE45-49FF-46DA-8C82-FC623F2496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ACEB5-4260-4688-988E-01014F203D0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9911804"/>
      </p:ext>
    </p:extLst>
  </p:cSld>
  <p:clrMapOvr>
    <a:masterClrMapping/>
  </p:clrMapOvr>
  <p:transition spd="med" advClick="0" advTm="30000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Başlık ve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Grafik Yer Tutucusu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91A962-D9F4-476C-99D0-527C4353A7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5DB405A-A78D-42F1-94A9-6E456D7501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A6BB7C-9A07-4DFC-80FB-18402B2668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2C7459-79E5-4308-8E9A-9F71CA1EB52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4042536"/>
      </p:ext>
    </p:extLst>
  </p:cSld>
  <p:clrMapOvr>
    <a:masterClrMapping/>
  </p:clrMapOvr>
  <p:transition spd="med" advClick="0" advTm="30000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4BF2F8-D795-42EC-9156-8413C2235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9BFEC2-4C19-4846-9560-BA204A505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A08047-7386-42BF-8EE0-3C0318A16C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14D96-5BA2-4F06-8091-3288FCF5122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08051746"/>
      </p:ext>
    </p:extLst>
  </p:cSld>
  <p:clrMapOvr>
    <a:masterClrMapping/>
  </p:clrMapOvr>
  <p:transition spd="med" advClick="0" advTm="30000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271974-A80F-4C90-8346-6163BF196D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9B45D2-D48F-4BC2-A300-14144491D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4DBF73-5E98-4C32-A9A0-85E51834C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AA72E6-2292-444A-BF18-D39BC3DEF4D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537080"/>
      </p:ext>
    </p:extLst>
  </p:cSld>
  <p:clrMapOvr>
    <a:masterClrMapping/>
  </p:clrMapOvr>
  <p:transition spd="med" advClick="0" advTm="30000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D162C17-DEFB-4301-8A8A-6BEE28284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7EB359-65DC-45B4-A6EB-3002E4F3E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3D720C-DC2A-4F4E-92F3-E687866932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870D4-AB1F-489B-BB52-34F7FDEED99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2214466"/>
      </p:ext>
    </p:extLst>
  </p:cSld>
  <p:clrMapOvr>
    <a:masterClrMapping/>
  </p:clrMapOvr>
  <p:transition spd="med" advClick="0" advTm="30000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33"/>
            <a:ext cx="9144000" cy="228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4796667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2524400"/>
            <a:ext cx="8118600" cy="20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5120852"/>
            <a:ext cx="8118600" cy="105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117196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4796667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2524400"/>
            <a:ext cx="8118600" cy="203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1089154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rs Notları" type="tx">
  <p:cSld name="Ders Notları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6727600"/>
            <a:ext cx="9144000" cy="13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  <a:ln w="952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Lobster"/>
              <a:buNone/>
              <a:defRPr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562133"/>
            <a:ext cx="85206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Bree Serif"/>
              <a:buChar char="●"/>
              <a:defRPr>
                <a:latin typeface="Bree Serif"/>
                <a:ea typeface="Bree Serif"/>
                <a:cs typeface="Bree Serif"/>
                <a:sym typeface="Bree Serif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○"/>
              <a:defRPr>
                <a:latin typeface="Bree Serif"/>
                <a:ea typeface="Bree Serif"/>
                <a:cs typeface="Bree Serif"/>
                <a:sym typeface="Bree Serif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■"/>
              <a:defRPr>
                <a:latin typeface="Bree Serif"/>
                <a:ea typeface="Bree Serif"/>
                <a:cs typeface="Bree Serif"/>
                <a:sym typeface="Bree Serif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●"/>
              <a:defRPr>
                <a:latin typeface="Bree Serif"/>
                <a:ea typeface="Bree Serif"/>
                <a:cs typeface="Bree Serif"/>
                <a:sym typeface="Bree Serif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○"/>
              <a:defRPr>
                <a:latin typeface="Bree Serif"/>
                <a:ea typeface="Bree Serif"/>
                <a:cs typeface="Bree Serif"/>
                <a:sym typeface="Bree Serif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Font typeface="Bree Serif"/>
              <a:buChar char="■"/>
              <a:defRPr>
                <a:latin typeface="Bree Serif"/>
                <a:ea typeface="Bree Serif"/>
                <a:cs typeface="Bree Serif"/>
                <a:sym typeface="Bree Serif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3594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562233"/>
            <a:ext cx="39999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562233"/>
            <a:ext cx="3999900" cy="452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919236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6867DB-0BA0-4B6F-BF66-3C0A26D8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05DD14-BEFF-4ADE-BFBF-A9A4E542D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53D14C-B103-4549-A33D-1AE3300C0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AB718A-BBEC-4625-8A26-6DE75948F191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16783755"/>
      </p:ext>
    </p:extLst>
  </p:cSld>
  <p:clrMapOvr>
    <a:masterClrMapping/>
  </p:clrMapOvr>
  <p:transition spd="med" advClick="0" advTm="30000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74252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33545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040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102829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59940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843133"/>
            <a:ext cx="4045200" cy="177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66056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None/>
              <a:defRPr>
                <a:latin typeface="Comic Sans MS"/>
                <a:ea typeface="Comic Sans MS"/>
                <a:cs typeface="Comic Sans MS"/>
                <a:sym typeface="Comic Sans MS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34280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86200"/>
            <a:ext cx="8520600" cy="280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43045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372799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97016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 on left, text on right">
  <p:cSld name="Title, text on left, text on righ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dt" idx="10"/>
          </p:nvPr>
        </p:nvSpPr>
        <p:spPr>
          <a:xfrm>
            <a:off x="3635375" y="6453187"/>
            <a:ext cx="18732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ftr" idx="11"/>
          </p:nvPr>
        </p:nvSpPr>
        <p:spPr>
          <a:xfrm>
            <a:off x="179387" y="6453187"/>
            <a:ext cx="345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sldNum" idx="12"/>
          </p:nvPr>
        </p:nvSpPr>
        <p:spPr>
          <a:xfrm>
            <a:off x="8532812" y="6453187"/>
            <a:ext cx="5031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1">
                <a:solidFill>
                  <a:srgbClr val="0099FF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fld id="{00000000-1234-1234-1234-123412341234}" type="slidenum">
              <a:rPr lang="tr" smtClean="0"/>
              <a:pPr/>
              <a:t>‹#›</a:t>
            </a:fld>
            <a:endParaRPr lang="tr" sz="1000" b="0">
              <a:solidFill>
                <a:schemeClr val="dk1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  <p:extLst>
      <p:ext uri="{BB962C8B-B14F-4D97-AF65-F5344CB8AC3E}">
        <p14:creationId xmlns:p14="http://schemas.microsoft.com/office/powerpoint/2010/main" val="202062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BF8119-B40F-4496-8BA8-F8C040AEC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759B97-FB91-41EC-B4EB-6E8DBCBF08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FA2AA2-44D6-4613-9435-47F8AFB29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F9788-2AEB-45C3-AE94-301C4242DA1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42028969"/>
      </p:ext>
    </p:extLst>
  </p:cSld>
  <p:clrMapOvr>
    <a:masterClrMapping/>
  </p:clrMapOvr>
  <p:transition spd="med" advClick="0" advTm="30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6C3571-A940-424C-A763-38F33350D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C4987F-F2F0-449D-A4D0-34580D5597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4321D1-7891-467E-A847-6BE8EC07F5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84B2D-0454-4ACD-992C-76F28F3DA39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7896601"/>
      </p:ext>
    </p:extLst>
  </p:cSld>
  <p:clrMapOvr>
    <a:masterClrMapping/>
  </p:clrMapOvr>
  <p:transition spd="med" advClick="0" advTm="30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FD5B15-B690-4675-BC1D-895B152E7B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75F893-112B-4821-8E6E-7B2B040A63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3F8F887-D0D4-4597-9165-043D0B1A95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D265-CFE2-4511-A349-DDEC35CA59E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28296446"/>
      </p:ext>
    </p:extLst>
  </p:cSld>
  <p:clrMapOvr>
    <a:masterClrMapping/>
  </p:clrMapOvr>
  <p:transition spd="med" advClick="0" advTm="30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39DBD8-6A86-4313-9774-448C33FC18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482DCE-5FC3-4141-9B16-7A30D196B0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0D8AD2-D972-4FD9-B251-33CB43FE1C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2D6CF-0C10-4D58-9E0C-4314AC7BA05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17030354"/>
      </p:ext>
    </p:extLst>
  </p:cSld>
  <p:clrMapOvr>
    <a:masterClrMapping/>
  </p:clrMapOvr>
  <p:transition spd="med" advClick="0" advTm="30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D1E50E-8AFF-47A1-9065-A8E4FBD4FA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D3505D-2960-4721-A505-C61745D092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E845FE-E12A-4899-B01B-EFDAA283BE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63F96B-FB6D-411C-9BA1-41AF52F9CC7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9832267"/>
      </p:ext>
    </p:extLst>
  </p:cSld>
  <p:clrMapOvr>
    <a:masterClrMapping/>
  </p:clrMapOvr>
  <p:transition spd="med" advClick="0" advTm="30000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A3321F-6E81-4122-BB81-5E5BA6AD1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E00DD8-E789-40BE-8767-FC6825612C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24B641-F7AD-4010-B5BB-C90374A46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78D27-0C5F-4DEB-B406-CAFA931ADFE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33036512"/>
      </p:ext>
    </p:extLst>
  </p:cSld>
  <p:clrMapOvr>
    <a:masterClrMapping/>
  </p:clrMapOvr>
  <p:transition spd="med" advClick="0" advTm="30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D0FD71-93C1-498C-A189-C4764F0B5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3A63C7-E648-4919-9D33-448C0EE353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59A659-A9B1-4B46-87B7-3ED35755A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DF408-5081-4A68-BE8D-865CCD797F9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71347520"/>
      </p:ext>
    </p:extLst>
  </p:cSld>
  <p:clrMapOvr>
    <a:masterClrMapping/>
  </p:clrMapOvr>
  <p:transition spd="med" advClick="0" advTm="30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457835-E3F4-447D-9A06-1FEA9BE8F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5B86AB3-B71F-4030-94EE-1AE4F2E434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13E72A-5191-4D16-9EE2-CAC462244E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0F0D0D5-84BF-4896-87DF-82636E596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D5DA88-A5C3-41AE-A997-0624B81A160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AB0B90B-3EFB-431E-9427-09C338B06626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 advClick="0" advTm="30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817600"/>
          </a:xfrm>
          <a:prstGeom prst="rect">
            <a:avLst/>
          </a:prstGeom>
          <a:noFill/>
          <a:ln w="952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obster"/>
              <a:buNone/>
              <a:defRPr sz="3000">
                <a:solidFill>
                  <a:schemeClr val="dk1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62133"/>
            <a:ext cx="8520600" cy="45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ree Serif"/>
              <a:buChar char="●"/>
              <a:defRPr sz="18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○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■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●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○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ree Serif"/>
              <a:buChar char="■"/>
              <a:defRPr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fld id="{00000000-1234-1234-1234-123412341234}" type="slidenum">
              <a:rPr lang="tr" smtClean="0"/>
              <a:pPr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tr"/>
          </a:p>
        </p:txBody>
      </p:sp>
    </p:spTree>
    <p:extLst>
      <p:ext uri="{BB962C8B-B14F-4D97-AF65-F5344CB8AC3E}">
        <p14:creationId xmlns:p14="http://schemas.microsoft.com/office/powerpoint/2010/main" val="291342656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90000"/>
    </mc:Choice>
    <mc:Fallback xmlns="">
      <p:transition spd="slow" advClick="0" advTm="9000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javascript:void(0)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4EA7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55550" y="1383600"/>
            <a:ext cx="5797500" cy="4090800"/>
          </a:xfrm>
          <a:prstGeom prst="rect">
            <a:avLst/>
          </a:prstGeom>
          <a:ln w="9525" cap="flat" cmpd="sng">
            <a:solidFill>
              <a:srgbClr val="EAD1D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tr-TR" sz="3600" dirty="0"/>
              <a:t>Sünger Demir Üretim Teknolojileri </a:t>
            </a:r>
          </a:p>
        </p:txBody>
      </p:sp>
      <p:sp>
        <p:nvSpPr>
          <p:cNvPr id="72" name="Google Shape;72;p15"/>
          <p:cNvSpPr txBox="1"/>
          <p:nvPr/>
        </p:nvSpPr>
        <p:spPr>
          <a:xfrm>
            <a:off x="134250" y="2153025"/>
            <a:ext cx="2868900" cy="5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tr" sz="1400" b="0" i="0" u="none" strike="noStrike" kern="0" cap="none" spc="0" normalizeH="0" baseline="0" noProof="0">
                <a:ln>
                  <a:noFill/>
                </a:ln>
                <a:solidFill>
                  <a:srgbClr val="FFE599"/>
                </a:solidFill>
                <a:effectLst/>
                <a:uLnTx/>
                <a:uFillTx/>
                <a:latin typeface="Alegreya"/>
                <a:ea typeface="Alegreya"/>
                <a:cs typeface="Alegreya"/>
                <a:sym typeface="Alegreya"/>
              </a:rPr>
              <a:t>Dr. Öğr. Üyesi Yunus Emre Benkli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E599"/>
              </a:solidFill>
              <a:effectLst/>
              <a:uLnTx/>
              <a:uFillTx/>
              <a:latin typeface="Alegreya"/>
              <a:ea typeface="Alegreya"/>
              <a:cs typeface="Alegreya"/>
              <a:sym typeface="Alegreya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3563250" y="5429625"/>
            <a:ext cx="5144700" cy="52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tr" sz="1400" b="0" i="0" u="none" strike="noStrike" kern="0" cap="none" spc="0" normalizeH="0" baseline="0" noProof="0">
                <a:ln>
                  <a:noFill/>
                </a:ln>
                <a:solidFill>
                  <a:srgbClr val="D9EAD3"/>
                </a:solidFill>
                <a:effectLst/>
                <a:uLnTx/>
                <a:uFillTx/>
                <a:latin typeface="Alegreya"/>
                <a:ea typeface="Alegreya"/>
                <a:cs typeface="Alegreya"/>
                <a:sym typeface="Alegreya"/>
              </a:rPr>
              <a:t>Atatürk Üniversitesi Metalurji ve Malzeme Mühendisliği Bölümü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D9EAD3"/>
              </a:solidFill>
              <a:effectLst/>
              <a:uLnTx/>
              <a:uFillTx/>
              <a:latin typeface="Alegreya"/>
              <a:ea typeface="Alegreya"/>
              <a:cs typeface="Alegreya"/>
              <a:sym typeface="Alegreya"/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2831925"/>
            <a:ext cx="2273200" cy="22591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0;p15">
            <a:extLst>
              <a:ext uri="{FF2B5EF4-FFF2-40B4-BE49-F238E27FC236}">
                <a16:creationId xmlns:a16="http://schemas.microsoft.com/office/drawing/2014/main" id="{365D7DFF-3B7D-4B42-B4D1-715B46FB9BEE}"/>
              </a:ext>
            </a:extLst>
          </p:cNvPr>
          <p:cNvSpPr txBox="1"/>
          <p:nvPr/>
        </p:nvSpPr>
        <p:spPr>
          <a:xfrm>
            <a:off x="2578000" y="4591050"/>
            <a:ext cx="5797500" cy="650700"/>
          </a:xfrm>
          <a:prstGeom prst="rect">
            <a:avLst/>
          </a:prstGeom>
          <a:solidFill>
            <a:srgbClr val="EAD1DC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2400" b="0" i="1" u="none" strike="noStrike" kern="0" cap="none" spc="0" normalizeH="0" baseline="0" noProof="0" dirty="0">
              <a:ln>
                <a:noFill/>
              </a:ln>
              <a:solidFill>
                <a:srgbClr val="A61C00"/>
              </a:solidFill>
              <a:effectLst/>
              <a:uLnTx/>
              <a:uFillTx/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5000"/>
    </mc:Choice>
    <mc:Fallback xmlns="">
      <p:transition spd="slow" advClick="0" advTm="7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C425E2F-1A3C-4099-9BDE-9D97418B8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4. Redüksiyon derecesi: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  <a:r>
              <a:rPr lang="tr-TR" altLang="tr-TR" sz="2400" i="1">
                <a:latin typeface="Times New Roman" panose="02020603050405020304" pitchFamily="18" charset="0"/>
              </a:rPr>
              <a:t>Başlangıçta Fe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2</a:t>
            </a:r>
            <a:r>
              <a:rPr lang="tr-TR" altLang="tr-TR" sz="2400" i="1">
                <a:latin typeface="Times New Roman" panose="02020603050405020304" pitchFamily="18" charset="0"/>
              </a:rPr>
              <a:t>O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3</a:t>
            </a:r>
            <a:r>
              <a:rPr lang="tr-TR" altLang="tr-TR" sz="2400" i="1">
                <a:latin typeface="Times New Roman" panose="02020603050405020304" pitchFamily="18" charset="0"/>
              </a:rPr>
              <a:t> halinde bulunan Fe referans alınarak DRI üretimi sırasında uzaklaştırılan oksijeni temsil eder. </a:t>
            </a:r>
          </a:p>
          <a:p>
            <a:pPr eaLnBrk="1" hangingPunct="1">
              <a:lnSpc>
                <a:spcPct val="150000"/>
              </a:lnSpc>
            </a:pPr>
            <a:endParaRPr lang="tr-TR" altLang="tr-TR" sz="2400" i="1">
              <a:latin typeface="Times New Roman" panose="02020603050405020304" pitchFamily="18" charset="0"/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DBDAF0B6-C7E9-47F4-82CA-EC1E635E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A872D763-8F76-433B-8F33-0E9E680171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2708275"/>
          <a:ext cx="5616575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enklem" r:id="rId3" imgW="2717800" imgH="812800" progId="Equation.3">
                  <p:embed/>
                </p:oleObj>
              </mc:Choice>
              <mc:Fallback>
                <p:oleObj name="Denklem" r:id="rId3" imgW="2717800" imgH="812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708275"/>
                        <a:ext cx="5616575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Rectangle 6">
            <a:extLst>
              <a:ext uri="{FF2B5EF4-FFF2-40B4-BE49-F238E27FC236}">
                <a16:creationId xmlns:a16="http://schemas.microsoft.com/office/drawing/2014/main" id="{49718E35-19DC-4243-BA01-E36B878FA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13318" name="Object 5">
            <a:extLst>
              <a:ext uri="{FF2B5EF4-FFF2-40B4-BE49-F238E27FC236}">
                <a16:creationId xmlns:a16="http://schemas.microsoft.com/office/drawing/2014/main" id="{C1065654-4291-4FC8-97D0-9432FFF64A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9750" y="4797425"/>
          <a:ext cx="5688013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Denklem" r:id="rId5" imgW="2540000" imgH="558800" progId="Equation.3">
                  <p:embed/>
                </p:oleObj>
              </mc:Choice>
              <mc:Fallback>
                <p:oleObj name="Denklem" r:id="rId5" imgW="2540000" imgH="558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797425"/>
                        <a:ext cx="5688013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083E7A-92A2-48A1-914E-EA319BC5F5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Bu tanım DRI içindeki demirin durumunu gösterir. Bazı araştırmacılar, 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cevherler Fe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3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O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4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 ve FeO içerebildiği için cevherlerin başlangıçtaki oksit halini referans alarak redüksiyon derecesini tanımlamaktadırlar.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Bu durumda redüksiyon derecesi, DRI prosesinde gerçekleştirilen redüksiyon miktarını gösterir. 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5. Gang yüzdesi</a:t>
            </a:r>
            <a:r>
              <a:rPr lang="tr-TR" altLang="tr-TR" sz="2400">
                <a:latin typeface="Times New Roman" panose="02020603050405020304" pitchFamily="18" charset="0"/>
              </a:rPr>
              <a:t>: </a:t>
            </a:r>
            <a:r>
              <a:rPr lang="tr-TR" altLang="tr-TR" sz="2400" i="1">
                <a:latin typeface="Times New Roman" panose="02020603050405020304" pitchFamily="18" charset="0"/>
              </a:rPr>
              <a:t>DRI daki demir içermeyen bileşikleri temsil eder (SiO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2</a:t>
            </a:r>
            <a:r>
              <a:rPr lang="tr-TR" altLang="tr-TR" sz="2400" i="1">
                <a:latin typeface="Times New Roman" panose="02020603050405020304" pitchFamily="18" charset="0"/>
              </a:rPr>
              <a:t>, Al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2</a:t>
            </a:r>
            <a:r>
              <a:rPr lang="tr-TR" altLang="tr-TR" sz="2400" i="1">
                <a:latin typeface="Times New Roman" panose="02020603050405020304" pitchFamily="18" charset="0"/>
              </a:rPr>
              <a:t>O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3</a:t>
            </a:r>
            <a:r>
              <a:rPr lang="tr-TR" altLang="tr-TR" sz="2400" i="1">
                <a:latin typeface="Times New Roman" panose="02020603050405020304" pitchFamily="18" charset="0"/>
              </a:rPr>
              <a:t>, CaO, MgO, vb.).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58786283-0720-46EF-B909-E93CEFE08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14340" name="Object 3">
            <a:extLst>
              <a:ext uri="{FF2B5EF4-FFF2-40B4-BE49-F238E27FC236}">
                <a16:creationId xmlns:a16="http://schemas.microsoft.com/office/drawing/2014/main" id="{FA97EA99-7BD3-477D-A390-1262F677E8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5516563"/>
          <a:ext cx="52578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Denklem" r:id="rId3" imgW="2082800" imgH="228600" progId="Equation.3">
                  <p:embed/>
                </p:oleObj>
              </mc:Choice>
              <mc:Fallback>
                <p:oleObj name="Denklem" r:id="rId3" imgW="20828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516563"/>
                        <a:ext cx="52578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4C41C26-FD21-45D2-B868-40DEA5161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908050"/>
            <a:ext cx="8532813" cy="433388"/>
          </a:xfrm>
        </p:spPr>
        <p:txBody>
          <a:bodyPr/>
          <a:lstStyle/>
          <a:p>
            <a:pPr eaLnBrk="1" hangingPunct="1"/>
            <a:r>
              <a:rPr lang="tr-TR" altLang="tr-TR" sz="20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 yöntemlerle üretilen sünger demirlerin kimyasal ve fiziksel özellikleri</a:t>
            </a:r>
            <a:endParaRPr lang="tr-TR" altLang="tr-TR" sz="20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F25C4AE-F769-4AFB-9C6C-9FCFD05A3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341438"/>
            <a:ext cx="7162800" cy="547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			Midrex		HYL III	            SL/RN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Toplam demir (Fe</a:t>
            </a:r>
            <a:r>
              <a:rPr kumimoji="1" lang="tr-TR" altLang="tr-TR" sz="1600" baseline="-25000">
                <a:latin typeface="Book Antiqua" panose="02040602050305030304" pitchFamily="18" charset="0"/>
              </a:rPr>
              <a:t>T</a:t>
            </a:r>
            <a:r>
              <a:rPr kumimoji="1" lang="tr-TR" altLang="tr-TR" sz="1600">
                <a:latin typeface="Book Antiqua" panose="02040602050305030304" pitchFamily="18" charset="0"/>
              </a:rPr>
              <a:t>)	90-94	91-93		93,2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Metalik demir (Fe</a:t>
            </a:r>
            <a:r>
              <a:rPr kumimoji="1" lang="tr-TR" altLang="tr-TR" sz="1600" baseline="30000">
                <a:latin typeface="Book Antiqua" panose="02040602050305030304" pitchFamily="18" charset="0"/>
              </a:rPr>
              <a:t>o</a:t>
            </a:r>
            <a:r>
              <a:rPr kumimoji="1" lang="tr-TR" altLang="tr-TR" sz="1600">
                <a:latin typeface="Book Antiqua" panose="02040602050305030304" pitchFamily="18" charset="0"/>
              </a:rPr>
              <a:t>)	83-89	83-88		86,7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Metalizasyon		92-95		92-95		93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C			1,0-2,5		1,5-4,0		0,01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P			0,005-0,09		0,02-0,05		-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S			0,001-0,03		0,002-0,019	0,02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SiO2			1,5-2,5	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Al2O3			0,4-1,5	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CaO			2,8-6,0		0,3-1,8		4,7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MgO			0,5-1,8	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MnO			0,06-0,15	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Ni, Cu, Cr, Mo, Sn	Eser	Eser		-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Yığın yoğunluğu (ton/m3)	1,6-1,9		1,6-1,9		-</a:t>
            </a:r>
          </a:p>
          <a:p>
            <a:pPr eaLnBrk="1" hangingPunct="1">
              <a:spcBef>
                <a:spcPct val="50000"/>
              </a:spcBef>
            </a:pPr>
            <a:r>
              <a:rPr kumimoji="1" lang="tr-TR" altLang="tr-TR" sz="1600">
                <a:latin typeface="Book Antiqua" panose="02040602050305030304" pitchFamily="18" charset="0"/>
              </a:rPr>
              <a:t>Görünür yoğunluk (ton/m3)	3,4-3,6		2,8-3,5		-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54E646D-1492-488C-9757-91084329E2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8229600" cy="420687"/>
          </a:xfrm>
        </p:spPr>
        <p:txBody>
          <a:bodyPr/>
          <a:lstStyle/>
          <a:p>
            <a:pPr algn="l" eaLnBrk="1" hangingPunct="1"/>
            <a:r>
              <a:rPr lang="tr-TR" altLang="tr-TR" sz="2400">
                <a:solidFill>
                  <a:schemeClr val="hlin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Farklı sünger demir ürünleri</a:t>
            </a:r>
            <a:r>
              <a:rPr lang="tr-TR" altLang="tr-TR" sz="2000"/>
              <a:t> </a:t>
            </a:r>
          </a:p>
        </p:txBody>
      </p:sp>
      <p:pic>
        <p:nvPicPr>
          <p:cNvPr id="16387" name="Picture 3">
            <a:extLst>
              <a:ext uri="{FF2B5EF4-FFF2-40B4-BE49-F238E27FC236}">
                <a16:creationId xmlns:a16="http://schemas.microsoft.com/office/drawing/2014/main" id="{09E7916A-AA1F-4A95-8923-825B85221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90713"/>
            <a:ext cx="2925763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>
            <a:extLst>
              <a:ext uri="{FF2B5EF4-FFF2-40B4-BE49-F238E27FC236}">
                <a16:creationId xmlns:a16="http://schemas.microsoft.com/office/drawing/2014/main" id="{4811BB6C-FFEB-4B1B-8F1A-79CC31C71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863725"/>
            <a:ext cx="29543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9" name="Group 5">
            <a:extLst>
              <a:ext uri="{FF2B5EF4-FFF2-40B4-BE49-F238E27FC236}">
                <a16:creationId xmlns:a16="http://schemas.microsoft.com/office/drawing/2014/main" id="{07016867-6A1E-481E-8D4C-973958C891E3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905000"/>
            <a:ext cx="7924800" cy="3581400"/>
            <a:chOff x="43" y="0"/>
            <a:chExt cx="3539" cy="1303"/>
          </a:xfrm>
        </p:grpSpPr>
        <p:sp>
          <p:nvSpPr>
            <p:cNvPr id="16391" name="Rectangle 6">
              <a:extLst>
                <a:ext uri="{FF2B5EF4-FFF2-40B4-BE49-F238E27FC236}">
                  <a16:creationId xmlns:a16="http://schemas.microsoft.com/office/drawing/2014/main" id="{ACB18BA5-BE2A-49C1-9317-C65744E52F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0"/>
              <a:ext cx="1209" cy="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6392" name="Rectangle 7">
              <a:extLst>
                <a:ext uri="{FF2B5EF4-FFF2-40B4-BE49-F238E27FC236}">
                  <a16:creationId xmlns:a16="http://schemas.microsoft.com/office/drawing/2014/main" id="{0408B290-DE04-4146-91E1-FB214CE75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0"/>
              <a:ext cx="1222" cy="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6393" name="Rectangle 8">
              <a:extLst>
                <a:ext uri="{FF2B5EF4-FFF2-40B4-BE49-F238E27FC236}">
                  <a16:creationId xmlns:a16="http://schemas.microsoft.com/office/drawing/2014/main" id="{7A6AF407-1BF8-4DDB-98FB-7AB63DDE4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" y="0"/>
              <a:ext cx="1108" cy="9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16394" name="Rectangle 9">
              <a:extLst>
                <a:ext uri="{FF2B5EF4-FFF2-40B4-BE49-F238E27FC236}">
                  <a16:creationId xmlns:a16="http://schemas.microsoft.com/office/drawing/2014/main" id="{0C00AA87-7FE9-4825-9F12-6E64E0CB5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" y="919"/>
              <a:ext cx="1209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Verdana" panose="020B0604030504040204" pitchFamily="34" charset="0"/>
                  <a:cs typeface="Times New Roman" panose="02020603050405020304" pitchFamily="18" charset="0"/>
                </a:rPr>
                <a:t>DRI Parça</a:t>
              </a:r>
              <a:endParaRPr lang="tr-TR" altLang="tr-TR"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tr-TR" altLang="tr-TR">
                <a:latin typeface="Times New Roman" panose="02020603050405020304" pitchFamily="18" charset="0"/>
              </a:endParaRPr>
            </a:p>
          </p:txBody>
        </p:sp>
        <p:sp>
          <p:nvSpPr>
            <p:cNvPr id="16395" name="Rectangle 10">
              <a:extLst>
                <a:ext uri="{FF2B5EF4-FFF2-40B4-BE49-F238E27FC236}">
                  <a16:creationId xmlns:a16="http://schemas.microsoft.com/office/drawing/2014/main" id="{9F02A950-4327-4773-97C5-D2BAF1E30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2" y="919"/>
              <a:ext cx="1222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Verdana" panose="020B0604030504040204" pitchFamily="34" charset="0"/>
                  <a:cs typeface="Times New Roman" panose="02020603050405020304" pitchFamily="18" charset="0"/>
                </a:rPr>
                <a:t>DRI Pelet</a:t>
              </a:r>
              <a:endParaRPr lang="tr-TR" altLang="tr-TR"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tr-TR" altLang="tr-TR">
                <a:latin typeface="Times New Roman" panose="02020603050405020304" pitchFamily="18" charset="0"/>
              </a:endParaRPr>
            </a:p>
          </p:txBody>
        </p:sp>
        <p:sp>
          <p:nvSpPr>
            <p:cNvPr id="16396" name="Rectangle 11">
              <a:extLst>
                <a:ext uri="{FF2B5EF4-FFF2-40B4-BE49-F238E27FC236}">
                  <a16:creationId xmlns:a16="http://schemas.microsoft.com/office/drawing/2014/main" id="{E3027080-53A4-4328-92AF-59644B1DB4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4" y="919"/>
              <a:ext cx="1108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tr-TR" altLang="tr-TR">
                  <a:latin typeface="Verdana" panose="020B0604030504040204" pitchFamily="34" charset="0"/>
                  <a:cs typeface="Times New Roman" panose="02020603050405020304" pitchFamily="18" charset="0"/>
                </a:rPr>
                <a:t>HBI</a:t>
              </a:r>
              <a:endParaRPr lang="tr-TR" altLang="tr-TR"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tr-TR" altLang="tr-TR">
                <a:latin typeface="Times New Roman" panose="02020603050405020304" pitchFamily="18" charset="0"/>
              </a:endParaRPr>
            </a:p>
          </p:txBody>
        </p:sp>
      </p:grpSp>
      <p:pic>
        <p:nvPicPr>
          <p:cNvPr id="16390" name="Picture 12">
            <a:extLst>
              <a:ext uri="{FF2B5EF4-FFF2-40B4-BE49-F238E27FC236}">
                <a16:creationId xmlns:a16="http://schemas.microsoft.com/office/drawing/2014/main" id="{A2D7D9AA-BD57-4B75-8F44-2A1EC209823D}"/>
              </a:ext>
            </a:extLst>
          </p:cNvPr>
          <p:cNvPicPr>
            <a:picLocks noGrp="1" noChangeAspect="1" noChangeArrowheads="1"/>
          </p:cNvPicPr>
          <p:nvPr>
            <p:ph type="chart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16688" y="1835150"/>
            <a:ext cx="2595562" cy="24050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2381A8F-D1D4-4637-8181-8FEF68EAE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2400" b="1" u="sng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Demirin Üstünlükleri</a:t>
            </a:r>
            <a:endParaRPr lang="tr-TR" altLang="tr-TR" sz="2400" u="sng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Hurda dışında, metalleşmiş demir malzeme (DRI) geniş ölçüde temin, kalite veya fiyat dalgalanmalarına maruz kalmaz.</a:t>
            </a:r>
          </a:p>
          <a:p>
            <a:pPr algn="just" eaLnBrk="1" hangingPunct="1">
              <a:lnSpc>
                <a:spcPct val="150000"/>
              </a:lnSpc>
            </a:pPr>
            <a:endParaRPr lang="tr-TR" altLang="tr-TR" sz="24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Hurda ve sünger demirin karışımı veya tamamen sünger demir kullanımıyla daha yüksek ergitme hızlarına ulaşılması sonucu işletme verimliliği artar ve sonuç ürün daha iyi kontrol edilir.</a:t>
            </a:r>
          </a:p>
          <a:p>
            <a:pPr algn="just" eaLnBrk="1" hangingPunct="1">
              <a:lnSpc>
                <a:spcPct val="150000"/>
              </a:lnSpc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30000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10E014D-213E-4A06-8BC1-FA3995BA80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Üniform fiziksel ve kimyasal özellikler, şarj işleminin sonunda ısıl ve kimyasal şarjların güvenilir tahminine ve bu da ergitme periyodu sırasında C, S ve P kontrolüne imkan sağlar. Böylece rafinasyon periyodunda da kısalma sağlanır.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Tap to tap süresindeki azalma, verimliliği önemli ölçüde arttırır ve sıvı çelik fiyatını düşürür.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demirin saflığı, çok düşük seviyede kirleticiler bulunması gereken yüksek kaliteli çeliğin üretimini mümkün kılar.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6007108-506E-4C83-9BC4-D9D90BEE7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endParaRPr lang="tr-TR" altLang="tr-TR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Hurda ile karıştırılarak kullanıldığında ticari olarak kaliteli çeliklerin en ekonomik şekilde üretilmesinde düşük kaliteli hurda kullanımını sağlar.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demirin kararlı birim fiyatı ve sürekli şarjı, E.A.F.’nın verimliliğini arttırarak çelik yapım maliyetini büyük oranda iyileştirir.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30000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CD3F7E6-3132-49C0-8079-A40EA7248C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chemeClr val="hlin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Dünya toplam demir üretiminde DRI’nın payı</a:t>
            </a:r>
          </a:p>
        </p:txBody>
      </p:sp>
      <p:graphicFrame>
        <p:nvGraphicFramePr>
          <p:cNvPr id="20483" name="Object 6">
            <a:extLst>
              <a:ext uri="{FF2B5EF4-FFF2-40B4-BE49-F238E27FC236}">
                <a16:creationId xmlns:a16="http://schemas.microsoft.com/office/drawing/2014/main" id="{097EBDBF-2DD5-4DD0-8AF0-1AEDF9DE58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447800"/>
          <a:ext cx="7345363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r:id="rId3" imgW="4591050" imgH="3048000" progId="MSGraph.Chart.8">
                  <p:embed/>
                </p:oleObj>
              </mc:Choice>
              <mc:Fallback>
                <p:oleObj r:id="rId3" imgW="4591050" imgH="3048000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47800"/>
                        <a:ext cx="7345363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99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16D0259-7570-4604-83E3-7FE92B1AD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Yıllara göre dünya sünger demir üretimi (Mt)</a:t>
            </a:r>
          </a:p>
        </p:txBody>
      </p:sp>
      <p:graphicFrame>
        <p:nvGraphicFramePr>
          <p:cNvPr id="21507" name="Object 6">
            <a:extLst>
              <a:ext uri="{FF2B5EF4-FFF2-40B4-BE49-F238E27FC236}">
                <a16:creationId xmlns:a16="http://schemas.microsoft.com/office/drawing/2014/main" id="{840EF1C4-54CD-4335-8030-8969612EDF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6800" y="2347913"/>
          <a:ext cx="7772400" cy="345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r:id="rId3" imgW="5076825" imgH="2257425" progId="MSGraph.Chart.8">
                  <p:embed/>
                </p:oleObj>
              </mc:Choice>
              <mc:Fallback>
                <p:oleObj r:id="rId3" imgW="5076825" imgH="2257425" progId="MSGraph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47913"/>
                        <a:ext cx="7772400" cy="345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D2288CD-E6D3-4BB6-A702-8FDAE85B7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tr-TR" altLang="tr-TR" sz="2400" b="1" u="sng">
                <a:solidFill>
                  <a:schemeClr val="hlink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Sünger demir üretim yöntemleri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Book Antiqua" panose="02040602050305030304" pitchFamily="18" charset="0"/>
                <a:cs typeface="Times New Roman" panose="02020603050405020304" pitchFamily="18" charset="0"/>
              </a:rPr>
              <a:t>Sünger demir üretim yöntemlerini farklı şekillerde gruplamak mümkündür: </a:t>
            </a:r>
          </a:p>
          <a:p>
            <a:pPr algn="just" eaLnBrk="1" hangingPunct="1">
              <a:lnSpc>
                <a:spcPct val="150000"/>
              </a:lnSpc>
            </a:pPr>
            <a:endParaRPr lang="tr-TR" altLang="tr-TR" sz="2400"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Book Antiqua" panose="02040602050305030304" pitchFamily="18" charset="0"/>
                <a:cs typeface="Times New Roman" panose="02020603050405020304" pitchFamily="18" charset="0"/>
              </a:rPr>
              <a:t>Üretim sırasında kullanılan </a:t>
            </a:r>
            <a:r>
              <a:rPr lang="tr-TR" altLang="tr-TR" sz="2400">
                <a:solidFill>
                  <a:schemeClr val="accent2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temel fırın prosesine</a:t>
            </a:r>
            <a:r>
              <a:rPr lang="tr-TR" altLang="tr-TR" sz="2400">
                <a:latin typeface="Book Antiqua" panose="02040602050305030304" pitchFamily="18" charset="0"/>
                <a:cs typeface="Times New Roman" panose="02020603050405020304" pitchFamily="18" charset="0"/>
              </a:rPr>
              <a:t> göre,</a:t>
            </a:r>
            <a:endParaRPr lang="tr-TR" altLang="tr-TR" sz="2400">
              <a:latin typeface="Book Antiqua" panose="0204060205030503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endParaRPr lang="tr-TR" altLang="tr-TR" sz="2400">
              <a:latin typeface="Book Antiqua" panose="0204060205030503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tr-TR" altLang="tr-TR" sz="2400">
                <a:latin typeface="Book Antiqua" panose="02040602050305030304" pitchFamily="18" charset="0"/>
                <a:cs typeface="Times New Roman" panose="02020603050405020304" pitchFamily="18" charset="0"/>
              </a:rPr>
              <a:t>Kullanılan </a:t>
            </a:r>
            <a:r>
              <a:rPr lang="tr-TR" altLang="tr-TR" sz="2400">
                <a:solidFill>
                  <a:schemeClr val="accent2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redükleyici elemana</a:t>
            </a:r>
            <a:r>
              <a:rPr lang="tr-TR" altLang="tr-TR" sz="2400">
                <a:latin typeface="Book Antiqua" panose="02040602050305030304" pitchFamily="18" charset="0"/>
                <a:cs typeface="Times New Roman" panose="02020603050405020304" pitchFamily="18" charset="0"/>
              </a:rPr>
              <a:t> göre.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87164E02-77B4-4C32-8C30-48E0B801CE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marL="0" indent="0" algn="just" eaLnBrk="1" hangingPunct="1">
              <a:lnSpc>
                <a:spcPct val="150000"/>
              </a:lnSpc>
              <a:buFontTx/>
              <a:buNone/>
              <a:defRPr/>
            </a:pPr>
            <a:r>
              <a:rPr lang="tr-TR" altLang="tr-TR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Demirin Tanımı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demir, </a:t>
            </a:r>
            <a:r>
              <a:rPr lang="tr-TR" altLang="tr-T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toz, parça ya da pelet halindeki demir cevherinin gaz ya da katı redükleyici kullanılarak ergime sıcaklığının altında (950-1100</a:t>
            </a:r>
            <a:r>
              <a:rPr lang="tr-TR" altLang="tr-TR" sz="2400" b="1" baseline="300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altLang="tr-T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C’da) </a:t>
            </a:r>
            <a:r>
              <a:rPr lang="tr-TR" altLang="tr-TR" sz="2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redüklenmesi</a:t>
            </a:r>
            <a:r>
              <a:rPr lang="tr-TR" altLang="tr-TR" sz="2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sonucu elde edilen ürünün adıdır.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Elde edilen bu ürün, yüksek oranda </a:t>
            </a:r>
            <a:r>
              <a:rPr lang="tr-TR" altLang="tr-TR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metalik demir içermesinin yanında, indirgenmemiş demir oksitler ile bir miktar karbon ve cevherden gelen gang bileşenlerini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taşımaktadır.</a:t>
            </a:r>
            <a:endParaRPr lang="tr-TR" altLang="tr-TR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altLang="tr-TR" sz="2400" dirty="0"/>
          </a:p>
        </p:txBody>
      </p:sp>
    </p:spTree>
  </p:cSld>
  <p:clrMapOvr>
    <a:masterClrMapping/>
  </p:clrMapOvr>
  <p:transition spd="med" advClick="0" advTm="30000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5">
            <a:extLst>
              <a:ext uri="{FF2B5EF4-FFF2-40B4-BE49-F238E27FC236}">
                <a16:creationId xmlns:a16="http://schemas.microsoft.com/office/drawing/2014/main" id="{058576B1-450D-4E26-B0D2-C91AEC1D5E2C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1173163" y="1143000"/>
          <a:ext cx="6810375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Belge" r:id="rId3" imgW="6923787" imgH="5332034" progId="Word.Document.8">
                  <p:embed/>
                </p:oleObj>
              </mc:Choice>
              <mc:Fallback>
                <p:oleObj name="Belge" r:id="rId3" imgW="6923787" imgH="5332034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3163" y="1143000"/>
                        <a:ext cx="6810375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8" name="Rectangle 6">
            <a:extLst>
              <a:ext uri="{FF2B5EF4-FFF2-40B4-BE49-F238E27FC236}">
                <a16:creationId xmlns:a16="http://schemas.microsoft.com/office/drawing/2014/main" id="{AD6C9F84-1D84-48E6-A360-756E58FC0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765175"/>
            <a:ext cx="65563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altLang="tr-TR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Sünger demir üretim yöntemlerinin sınıflandırılması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>
            <a:hlinkClick r:id="rId2"/>
            <a:extLst>
              <a:ext uri="{FF2B5EF4-FFF2-40B4-BE49-F238E27FC236}">
                <a16:creationId xmlns:a16="http://schemas.microsoft.com/office/drawing/2014/main" id="{AEE696B6-07F1-4FE8-BDDB-E34B2A7D8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908050"/>
            <a:ext cx="7272337" cy="545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55C17451-D20F-49AD-82B4-1291B8155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889000"/>
            <a:ext cx="6270625" cy="554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 advClick="0" advTm="30000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D88933F-C11D-4023-8CCD-6D043243E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 b="1" u="sng">
                <a:solidFill>
                  <a:schemeClr val="hlink"/>
                </a:solidFill>
                <a:latin typeface="Times New Roman" panose="02020603050405020304" pitchFamily="18" charset="0"/>
              </a:rPr>
              <a:t>Sünger Demirin Özellikleri</a:t>
            </a:r>
            <a:endParaRPr lang="tr-TR" altLang="tr-TR" sz="2400" b="1" u="sng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Sünger demirde genellikle toplam demir içeriği </a:t>
            </a:r>
            <a:r>
              <a:rPr lang="tr-TR" altLang="tr-TR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%85’in üzerindedir</a:t>
            </a:r>
            <a:r>
              <a:rPr lang="tr-TR" altLang="tr-TR" sz="2400">
                <a:solidFill>
                  <a:schemeClr val="accent2"/>
                </a:solidFill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M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etalizasyon derecesi</a:t>
            </a:r>
            <a:r>
              <a:rPr lang="tr-TR" altLang="tr-TR" sz="2400">
                <a:latin typeface="Times New Roman" panose="02020603050405020304" pitchFamily="18" charset="0"/>
              </a:rPr>
              <a:t>  </a:t>
            </a:r>
            <a:r>
              <a:rPr lang="tr-TR" altLang="tr-TR" sz="240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%90-95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arasında değişir</a:t>
            </a:r>
            <a:r>
              <a:rPr lang="tr-TR" altLang="tr-TR" sz="240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K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arbon içeriği %1-2,5 arasında</a:t>
            </a:r>
            <a:r>
              <a:rPr lang="tr-TR" altLang="tr-TR" sz="2400">
                <a:latin typeface="Times New Roman" panose="02020603050405020304" pitchFamily="18" charset="0"/>
              </a:rPr>
              <a:t>dır.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G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ang içeriği %2-4 arasında değişir</a:t>
            </a:r>
            <a:r>
              <a:rPr lang="tr-TR" altLang="tr-TR" sz="2400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latin typeface="Times New Roman" panose="02020603050405020304" pitchFamily="18" charset="0"/>
              </a:rPr>
              <a:t>K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ükürt oranı kükürtsüz gazla çalışan proseslerde %0.005’ ten küçük</a:t>
            </a:r>
            <a:r>
              <a:rPr lang="tr-TR" altLang="tr-TR" sz="2400">
                <a:latin typeface="Times New Roman" panose="02020603050405020304" pitchFamily="18" charset="0"/>
              </a:rPr>
              <a:t>,</a:t>
            </a:r>
            <a:r>
              <a:rPr lang="tr-TR" altLang="tr-TR" sz="2400">
                <a:latin typeface="Times New Roman" panose="02020603050405020304" pitchFamily="18" charset="0"/>
                <a:cs typeface="Times New Roman" panose="02020603050405020304" pitchFamily="18" charset="0"/>
              </a:rPr>
              <a:t> kükürt içeren kömür ve kireçtaşı kullanan proseslerde yaklaşık %0.02’ dir</a:t>
            </a:r>
            <a:r>
              <a:rPr lang="tr-TR" altLang="tr-TR" sz="2400"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med" advClick="0" advTm="30000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B505642-B0D0-4CB8-8FFC-13AEE4789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4006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endParaRPr lang="tr-TR" altLang="tr-TR" sz="2400" b="1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latin typeface="Times New Roman" panose="02020603050405020304" pitchFamily="18" charset="0"/>
              </a:rPr>
              <a:t>G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örünür yoğunluğu 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 g/cm</a:t>
            </a:r>
            <a:r>
              <a:rPr lang="tr-TR" altLang="tr-TR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kadardır</a:t>
            </a:r>
            <a:r>
              <a:rPr lang="tr-TR" altLang="tr-TR" sz="2400" b="1">
                <a:latin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HBI (sıcak briketlenmiş demir-hot briquetted iron), pelet ve parça sünger demirin yüksek basınç altında 650</a:t>
            </a:r>
            <a:r>
              <a:rPr lang="tr-TR" altLang="tr-TR" sz="24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C’den yüksek sıcaklıkta sıkıştırılmasıyla üretilir.</a:t>
            </a:r>
            <a:r>
              <a:rPr lang="tr-TR" altLang="tr-TR" sz="2400" b="1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sz="2400" b="1">
                <a:latin typeface="Times New Roman" panose="02020603050405020304" pitchFamily="18" charset="0"/>
              </a:rPr>
              <a:t>S</a:t>
            </a:r>
            <a:r>
              <a:rPr lang="tr-TR" altLang="tr-TR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ünger demirde –5 mm boyutundaki ince oranı %5’ ten az olmalıdır</a:t>
            </a:r>
            <a:r>
              <a:rPr lang="tr-TR" altLang="tr-TR" sz="2400" b="1">
                <a:latin typeface="Times New Roman" panose="02020603050405020304" pitchFamily="18" charset="0"/>
              </a:rPr>
              <a:t>.</a:t>
            </a:r>
            <a:r>
              <a:rPr lang="tr-TR" altLang="tr-TR" b="1"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endParaRPr lang="tr-TR" altLang="tr-TR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30000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3">
            <a:extLst>
              <a:ext uri="{FF2B5EF4-FFF2-40B4-BE49-F238E27FC236}">
                <a16:creationId xmlns:a16="http://schemas.microsoft.com/office/drawing/2014/main" id="{FE1404C1-B71B-4D26-A58F-8D61516963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088" y="3789363"/>
          <a:ext cx="4465637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Denklem" r:id="rId3" imgW="2057400" imgH="419100" progId="Equation.3">
                  <p:embed/>
                </p:oleObj>
              </mc:Choice>
              <mc:Fallback>
                <p:oleObj name="Denklem" r:id="rId3" imgW="2057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789363"/>
                        <a:ext cx="4465637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Rectangle 2">
            <a:extLst>
              <a:ext uri="{FF2B5EF4-FFF2-40B4-BE49-F238E27FC236}">
                <a16:creationId xmlns:a16="http://schemas.microsoft.com/office/drawing/2014/main" id="{8501C260-3050-4C4A-8E4C-86A6E172F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chemeClr val="accent2"/>
                </a:solidFill>
                <a:latin typeface="Times New Roman" panose="02020603050405020304" pitchFamily="18" charset="0"/>
              </a:rPr>
              <a:t>DRI üretiminde redüksiyon reaksiyonlarında kullanılan terimler;</a:t>
            </a:r>
            <a:endParaRPr lang="tr-TR" altLang="tr-TR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1. Toplam demir yüzdesi (Fe</a:t>
            </a:r>
            <a:r>
              <a:rPr lang="tr-TR" altLang="tr-TR" sz="2400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T</a:t>
            </a: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): </a:t>
            </a:r>
            <a:r>
              <a:rPr lang="tr-TR" altLang="tr-TR" sz="2400" i="1">
                <a:latin typeface="Times New Roman" panose="02020603050405020304" pitchFamily="18" charset="0"/>
              </a:rPr>
              <a:t>Metalik demir ve diğer elementlerle (oksijen gibi) kimyasal olarak bileşik yapan demirleri de kapsayan numunedeki toplam demirdir.</a:t>
            </a:r>
          </a:p>
          <a:p>
            <a:pPr eaLnBrk="1" hangingPunct="1">
              <a:lnSpc>
                <a:spcPct val="150000"/>
              </a:lnSpc>
            </a:pPr>
            <a:endParaRPr lang="tr-TR" altLang="tr-TR" i="1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tr-TR" altLang="tr-TR">
              <a:latin typeface="Times New Roman" panose="02020603050405020304" pitchFamily="18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31CD2DE-330C-4078-BBA7-E3D8291C2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</p:spTree>
  </p:cSld>
  <p:clrMapOvr>
    <a:masterClrMapping/>
  </p:clrMapOvr>
  <p:transition spd="med" advClick="0" advTm="30000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5778805-163D-4B0D-847D-5A323FAFE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2. Metalik demir yüzdesi (Fe°):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  <a:r>
              <a:rPr lang="tr-TR" altLang="tr-TR" sz="2400" i="1">
                <a:latin typeface="Times New Roman" panose="02020603050405020304" pitchFamily="18" charset="0"/>
              </a:rPr>
              <a:t>Kimyasal bileşik oluşturmamış demir ve sementit (Fe</a:t>
            </a:r>
            <a:r>
              <a:rPr lang="tr-TR" altLang="tr-TR" sz="2400" i="1" baseline="-25000">
                <a:latin typeface="Times New Roman" panose="02020603050405020304" pitchFamily="18" charset="0"/>
              </a:rPr>
              <a:t>3</a:t>
            </a:r>
            <a:r>
              <a:rPr lang="tr-TR" altLang="tr-TR" sz="2400" i="1">
                <a:latin typeface="Times New Roman" panose="02020603050405020304" pitchFamily="18" charset="0"/>
              </a:rPr>
              <a:t>C) halinde bulunan demirlerdir</a:t>
            </a:r>
            <a:r>
              <a:rPr lang="tr-TR" altLang="tr-TR" sz="240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CA4188D-40C5-4D59-A5FE-2E00BED39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6C593DD7-4DFD-48C8-8454-51F41C966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60E8120B-554F-46A0-82F7-6F8E829865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2205038"/>
          <a:ext cx="417512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enklem" r:id="rId3" imgW="2082800" imgH="419100" progId="Equation.3">
                  <p:embed/>
                </p:oleObj>
              </mc:Choice>
              <mc:Fallback>
                <p:oleObj name="Denklem" r:id="rId3" imgW="20828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205038"/>
                        <a:ext cx="417512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B77EAED-13F7-4D5E-B205-A7EB99D05B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sz="2400">
                <a:solidFill>
                  <a:srgbClr val="660066"/>
                </a:solidFill>
                <a:latin typeface="Times New Roman" panose="02020603050405020304" pitchFamily="18" charset="0"/>
              </a:rPr>
              <a:t>3. Metalizasyon derecesi:</a:t>
            </a:r>
            <a:r>
              <a:rPr lang="tr-TR" altLang="tr-TR" sz="2400">
                <a:latin typeface="Times New Roman" panose="02020603050405020304" pitchFamily="18" charset="0"/>
              </a:rPr>
              <a:t> </a:t>
            </a:r>
            <a:r>
              <a:rPr lang="tr-TR" altLang="tr-TR" sz="2400" i="1">
                <a:latin typeface="Times New Roman" panose="02020603050405020304" pitchFamily="18" charset="0"/>
              </a:rPr>
              <a:t>Metalik halde bulunan demirin toplam demire oranıdır.</a:t>
            </a:r>
          </a:p>
          <a:p>
            <a:pPr eaLnBrk="1" hangingPunct="1">
              <a:lnSpc>
                <a:spcPct val="150000"/>
              </a:lnSpc>
            </a:pPr>
            <a:endParaRPr lang="tr-TR" altLang="tr-TR" sz="2400" i="1">
              <a:latin typeface="Times New Roman" panose="02020603050405020304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4213E26-5559-4DA0-B831-21E06D2BD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sp>
        <p:nvSpPr>
          <p:cNvPr id="12292" name="Rectangle 6">
            <a:extLst>
              <a:ext uri="{FF2B5EF4-FFF2-40B4-BE49-F238E27FC236}">
                <a16:creationId xmlns:a16="http://schemas.microsoft.com/office/drawing/2014/main" id="{03D3CDE5-C260-4820-979D-A8B3A2C70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tr-TR" altLang="tr-TR"/>
          </a:p>
        </p:txBody>
      </p:sp>
      <p:graphicFrame>
        <p:nvGraphicFramePr>
          <p:cNvPr id="12293" name="Object 5">
            <a:extLst>
              <a:ext uri="{FF2B5EF4-FFF2-40B4-BE49-F238E27FC236}">
                <a16:creationId xmlns:a16="http://schemas.microsoft.com/office/drawing/2014/main" id="{56A17B5D-637B-4010-ACF4-365C5C57E7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850" y="1989138"/>
          <a:ext cx="8318500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Denklem" r:id="rId3" imgW="3683000" imgH="419100" progId="Equation.3">
                  <p:embed/>
                </p:oleObj>
              </mc:Choice>
              <mc:Fallback>
                <p:oleObj name="Denklem" r:id="rId3" imgW="36830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" y="1989138"/>
                        <a:ext cx="8318500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 advClick="0" advTm="30000">
    <p:pull/>
  </p:transition>
</p:sld>
</file>

<file path=ppt/theme/theme1.xml><?xml version="1.0" encoding="utf-8"?>
<a:theme xmlns:a="http://schemas.openxmlformats.org/drawingml/2006/main" name="Mustafa Boyrazlı Sunum">
  <a:themeElements>
    <a:clrScheme name="Mustafa Boyrazlı Sunu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ustafa Boyrazlı Sunu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ustafa Boyrazlı Sunu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afa Boyrazlı Sunu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afa Boyrazlı Sunu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724</Words>
  <Application>Microsoft Office PowerPoint</Application>
  <PresentationFormat>Ekran Gösterisi (4:3)</PresentationFormat>
  <Paragraphs>65</Paragraphs>
  <Slides>20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12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3</vt:i4>
      </vt:variant>
      <vt:variant>
        <vt:lpstr>Slayt Başlıkları</vt:lpstr>
      </vt:variant>
      <vt:variant>
        <vt:i4>20</vt:i4>
      </vt:variant>
    </vt:vector>
  </HeadingPairs>
  <TitlesOfParts>
    <vt:vector size="37" baseType="lpstr">
      <vt:lpstr>Alegreya</vt:lpstr>
      <vt:lpstr>Arial</vt:lpstr>
      <vt:lpstr>Arial Narrow</vt:lpstr>
      <vt:lpstr>Book Antiqua</vt:lpstr>
      <vt:lpstr>Bree Serif</vt:lpstr>
      <vt:lpstr>Comic Sans MS</vt:lpstr>
      <vt:lpstr>Lobster</vt:lpstr>
      <vt:lpstr>Old Standard TT</vt:lpstr>
      <vt:lpstr>Symbol</vt:lpstr>
      <vt:lpstr>Tahoma</vt:lpstr>
      <vt:lpstr>Times New Roman</vt:lpstr>
      <vt:lpstr>Verdana</vt:lpstr>
      <vt:lpstr>Mustafa Boyrazlı Sunum</vt:lpstr>
      <vt:lpstr>Paperback</vt:lpstr>
      <vt:lpstr>Denklem</vt:lpstr>
      <vt:lpstr>Microsoft Graph Chart</vt:lpstr>
      <vt:lpstr>Belge</vt:lpstr>
      <vt:lpstr>Sünger Demir Üretim Teknolojileri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Farklı yöntemlerle üretilen sünger demirlerin kimyasal ve fiziksel özellikleri</vt:lpstr>
      <vt:lpstr>Farklı sünger demir ürünleri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F_s_M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ALTERNATİF DEMİR VE ÇELİK  ÜRETİM YÖNTEMLERİ  Sünger Demir Üretim Teknolojileri  Yrd.Doç. Dr. MUSTAFA BOYRAZLI</dc:title>
  <dc:creator>user</dc:creator>
  <cp:lastModifiedBy>yeb</cp:lastModifiedBy>
  <cp:revision>22</cp:revision>
  <dcterms:created xsi:type="dcterms:W3CDTF">2010-11-24T22:43:18Z</dcterms:created>
  <dcterms:modified xsi:type="dcterms:W3CDTF">2024-05-28T07:57:59Z</dcterms:modified>
</cp:coreProperties>
</file>