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5" r:id="rId2"/>
  </p:sldMasterIdLst>
  <p:notesMasterIdLst>
    <p:notesMasterId r:id="rId29"/>
  </p:notesMasterIdLst>
  <p:sldIdLst>
    <p:sldId id="257" r:id="rId3"/>
    <p:sldId id="268" r:id="rId4"/>
    <p:sldId id="270" r:id="rId5"/>
    <p:sldId id="397" r:id="rId6"/>
    <p:sldId id="373" r:id="rId7"/>
    <p:sldId id="271" r:id="rId8"/>
    <p:sldId id="361" r:id="rId9"/>
    <p:sldId id="321" r:id="rId10"/>
    <p:sldId id="322" r:id="rId11"/>
    <p:sldId id="319" r:id="rId12"/>
    <p:sldId id="272" r:id="rId13"/>
    <p:sldId id="398" r:id="rId14"/>
    <p:sldId id="273" r:id="rId15"/>
    <p:sldId id="362" r:id="rId16"/>
    <p:sldId id="363" r:id="rId17"/>
    <p:sldId id="274" r:id="rId18"/>
    <p:sldId id="381" r:id="rId19"/>
    <p:sldId id="275" r:id="rId20"/>
    <p:sldId id="276" r:id="rId21"/>
    <p:sldId id="364" r:id="rId22"/>
    <p:sldId id="386" r:id="rId23"/>
    <p:sldId id="277" r:id="rId24"/>
    <p:sldId id="368" r:id="rId25"/>
    <p:sldId id="278" r:id="rId26"/>
    <p:sldId id="279" r:id="rId27"/>
    <p:sldId id="281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00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94" autoAdjust="0"/>
    <p:restoredTop sz="94660"/>
  </p:normalViewPr>
  <p:slideViewPr>
    <p:cSldViewPr>
      <p:cViewPr varScale="1">
        <p:scale>
          <a:sx n="90" d="100"/>
          <a:sy n="90" d="100"/>
        </p:scale>
        <p:origin x="14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>
            <a:extLst>
              <a:ext uri="{FF2B5EF4-FFF2-40B4-BE49-F238E27FC236}">
                <a16:creationId xmlns:a16="http://schemas.microsoft.com/office/drawing/2014/main" id="{FE45FF24-DF27-46BC-80BC-19FB205E967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217091" name="Rectangle 3">
            <a:extLst>
              <a:ext uri="{FF2B5EF4-FFF2-40B4-BE49-F238E27FC236}">
                <a16:creationId xmlns:a16="http://schemas.microsoft.com/office/drawing/2014/main" id="{F3F7836F-9037-46FE-BFD8-83D78C907CB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A0DE5EB-08E8-4A89-91E4-23D37013A39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7093" name="Rectangle 5">
            <a:extLst>
              <a:ext uri="{FF2B5EF4-FFF2-40B4-BE49-F238E27FC236}">
                <a16:creationId xmlns:a16="http://schemas.microsoft.com/office/drawing/2014/main" id="{EDBFF0E0-1D47-46FA-ACFC-4848B57A5F6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noProof="0"/>
              <a:t>Asıl metin stillerini düzenlemek için tıklatın</a:t>
            </a:r>
          </a:p>
          <a:p>
            <a:pPr lvl="1"/>
            <a:r>
              <a:rPr lang="tr-TR" altLang="tr-TR" noProof="0"/>
              <a:t>İkinci düzey</a:t>
            </a:r>
          </a:p>
          <a:p>
            <a:pPr lvl="2"/>
            <a:r>
              <a:rPr lang="tr-TR" altLang="tr-TR" noProof="0"/>
              <a:t>Üçüncü düzey</a:t>
            </a:r>
          </a:p>
          <a:p>
            <a:pPr lvl="3"/>
            <a:r>
              <a:rPr lang="tr-TR" altLang="tr-TR" noProof="0"/>
              <a:t>Dördüncü düzey</a:t>
            </a:r>
          </a:p>
          <a:p>
            <a:pPr lvl="4"/>
            <a:r>
              <a:rPr lang="tr-TR" altLang="tr-TR" noProof="0"/>
              <a:t>Beşinci düzey</a:t>
            </a:r>
          </a:p>
        </p:txBody>
      </p:sp>
      <p:sp>
        <p:nvSpPr>
          <p:cNvPr id="217094" name="Rectangle 6">
            <a:extLst>
              <a:ext uri="{FF2B5EF4-FFF2-40B4-BE49-F238E27FC236}">
                <a16:creationId xmlns:a16="http://schemas.microsoft.com/office/drawing/2014/main" id="{EC18A81E-03F9-44A6-A5B9-FA4B5B2E6C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217095" name="Rectangle 7">
            <a:extLst>
              <a:ext uri="{FF2B5EF4-FFF2-40B4-BE49-F238E27FC236}">
                <a16:creationId xmlns:a16="http://schemas.microsoft.com/office/drawing/2014/main" id="{35F66BEF-51AE-4800-9254-F3BE00239E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EA6D087-A51A-4D39-9E59-703D91B7044C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51f33b5d8c_0_2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51f33b5d8c_0_2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4D5D14-4619-4060-90D9-3453C856C7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1CF666-829D-429F-81F8-EDDD9DDE7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522F0A-D365-4584-B7E1-0B5DBDE0F8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7F6024-F2D4-4E83-BF5E-0617F836C0E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70384471"/>
      </p:ext>
    </p:extLst>
  </p:cSld>
  <p:clrMapOvr>
    <a:masterClrMapping/>
  </p:clrMapOvr>
  <p:transition spd="med" advClick="0" advTm="3000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BFF0AF-14F2-4F15-8444-1C85190F18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9E827E-745A-443C-9607-9ECDEE6587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365748-03D3-4172-B7E5-9AEF8964F0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1EAB3-9D3F-4235-9010-3CA6E251259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22921973"/>
      </p:ext>
    </p:extLst>
  </p:cSld>
  <p:clrMapOvr>
    <a:masterClrMapping/>
  </p:clrMapOvr>
  <p:transition spd="med" advClick="0" advTm="3000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929AEE-905B-46A0-8355-ADFBCF965F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F47C4C-9005-4DD4-A855-16069A7B71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59BE45-49FF-46DA-8C82-FC623F249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ACEB5-4260-4688-988E-01014F203D0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19911804"/>
      </p:ext>
    </p:extLst>
  </p:cSld>
  <p:clrMapOvr>
    <a:masterClrMapping/>
  </p:clrMapOvr>
  <p:transition spd="med" advClick="0" advTm="30000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Başlık ve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Grafik Yer Tutucusu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91A962-D9F4-476C-99D0-527C4353A7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DB405A-A78D-42F1-94A9-6E456D7501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A6BB7C-9A07-4DFC-80FB-18402B2668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C7459-79E5-4308-8E9A-9F71CA1EB52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74042536"/>
      </p:ext>
    </p:extLst>
  </p:cSld>
  <p:clrMapOvr>
    <a:masterClrMapping/>
  </p:clrMapOvr>
  <p:transition spd="med" advClick="0" advTm="30000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4BF2F8-D795-42EC-9156-8413C22359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9BFEC2-4C19-4846-9560-BA204A505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A08047-7386-42BF-8EE0-3C0318A16C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14D96-5BA2-4F06-8091-3288FCF5122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08051746"/>
      </p:ext>
    </p:extLst>
  </p:cSld>
  <p:clrMapOvr>
    <a:masterClrMapping/>
  </p:clrMapOvr>
  <p:transition spd="med" advClick="0" advTm="30000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271974-A80F-4C90-8346-6163BF196D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9B45D2-D48F-4BC2-A300-14144491D5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4DBF73-5E98-4C32-A9A0-85E51834C8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AA72E6-2292-444A-BF18-D39BC3DEF4DF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4537080"/>
      </p:ext>
    </p:extLst>
  </p:cSld>
  <p:clrMapOvr>
    <a:masterClrMapping/>
  </p:clrMapOvr>
  <p:transition spd="med" advClick="0" advTm="30000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D162C17-DEFB-4301-8A8A-6BEE28284B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17EB359-65DC-45B4-A6EB-3002E4F3E7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53D720C-DC2A-4F4E-92F3-E687866932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7870D4-AB1F-489B-BB52-34F7FDEED997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52214466"/>
      </p:ext>
    </p:extLst>
  </p:cSld>
  <p:clrMapOvr>
    <a:masterClrMapping/>
  </p:clrMapOvr>
  <p:transition spd="med" advClick="0" advTm="30000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33"/>
            <a:ext cx="9144000" cy="228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4796667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512700" y="2524400"/>
            <a:ext cx="8118600" cy="20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512700" y="5120852"/>
            <a:ext cx="8118600" cy="105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1943952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4796667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512700" y="2524400"/>
            <a:ext cx="8118600" cy="20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80457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rs Notları" type="tx">
  <p:cSld name="Ders Notları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6727600"/>
            <a:ext cx="9144000" cy="13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17600"/>
          </a:xfrm>
          <a:prstGeom prst="rect">
            <a:avLst/>
          </a:prstGeom>
          <a:ln w="952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Lobster"/>
              <a:buNone/>
              <a:defRPr>
                <a:latin typeface="Lobster"/>
                <a:ea typeface="Lobster"/>
                <a:cs typeface="Lobster"/>
                <a:sym typeface="Lobst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562133"/>
            <a:ext cx="8520600" cy="452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Char char="●"/>
              <a:defRPr>
                <a:latin typeface="Bree Serif"/>
                <a:ea typeface="Bree Serif"/>
                <a:cs typeface="Bree Serif"/>
                <a:sym typeface="Bree Serif"/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Font typeface="Bree Serif"/>
              <a:buChar char="○"/>
              <a:defRPr>
                <a:latin typeface="Bree Serif"/>
                <a:ea typeface="Bree Serif"/>
                <a:cs typeface="Bree Serif"/>
                <a:sym typeface="Bree Serif"/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Font typeface="Bree Serif"/>
              <a:buChar char="■"/>
              <a:defRPr>
                <a:latin typeface="Bree Serif"/>
                <a:ea typeface="Bree Serif"/>
                <a:cs typeface="Bree Serif"/>
                <a:sym typeface="Bree Serif"/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Font typeface="Bree Serif"/>
              <a:buChar char="●"/>
              <a:defRPr>
                <a:latin typeface="Bree Serif"/>
                <a:ea typeface="Bree Serif"/>
                <a:cs typeface="Bree Serif"/>
                <a:sym typeface="Bree Serif"/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Font typeface="Bree Serif"/>
              <a:buChar char="○"/>
              <a:defRPr>
                <a:latin typeface="Bree Serif"/>
                <a:ea typeface="Bree Serif"/>
                <a:cs typeface="Bree Serif"/>
                <a:sym typeface="Bree Serif"/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Font typeface="Bree Serif"/>
              <a:buChar char="■"/>
              <a:defRPr>
                <a:latin typeface="Bree Serif"/>
                <a:ea typeface="Bree Serif"/>
                <a:cs typeface="Bree Serif"/>
                <a:sym typeface="Bree Serif"/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116218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562233"/>
            <a:ext cx="3999900" cy="452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562233"/>
            <a:ext cx="3999900" cy="452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327138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6867DB-0BA0-4B6F-BF66-3C0A26D870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05DD14-BEFF-4ADE-BFBF-A9A4E542D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53D14C-B103-4549-A33D-1AE3300C0F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AB718A-BBEC-4625-8A26-6DE75948F19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16783755"/>
      </p:ext>
    </p:extLst>
  </p:cSld>
  <p:clrMapOvr>
    <a:masterClrMapping/>
  </p:clrMapOvr>
  <p:transition spd="med" advClick="0" advTm="30000">
    <p:pull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315424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368210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701800"/>
            <a:ext cx="56040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59711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33"/>
            <a:ext cx="457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5994000"/>
            <a:ext cx="6864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843133"/>
            <a:ext cx="4045200" cy="177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3692001"/>
            <a:ext cx="4045200" cy="17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249806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2850129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86200"/>
            <a:ext cx="8520600" cy="280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43045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33215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316442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 on left, text on right">
  <p:cSld name="Title, text on left, text on righ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dt" idx="10"/>
          </p:nvPr>
        </p:nvSpPr>
        <p:spPr>
          <a:xfrm>
            <a:off x="3635375" y="6453187"/>
            <a:ext cx="1873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ftr" idx="11"/>
          </p:nvPr>
        </p:nvSpPr>
        <p:spPr>
          <a:xfrm>
            <a:off x="179387" y="6453187"/>
            <a:ext cx="3456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sldNum" idx="12"/>
          </p:nvPr>
        </p:nvSpPr>
        <p:spPr>
          <a:xfrm>
            <a:off x="8532812" y="6453187"/>
            <a:ext cx="5031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0099FF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0099FF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0099FF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0099FF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0099FF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0099FF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0099FF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0099FF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0099FF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fld id="{00000000-1234-1234-1234-123412341234}" type="slidenum">
              <a:rPr lang="tr" smtClean="0"/>
              <a:pPr/>
              <a:t>‹#›</a:t>
            </a:fld>
            <a:endParaRPr lang="tr" sz="1000" b="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  <p:extLst>
      <p:ext uri="{BB962C8B-B14F-4D97-AF65-F5344CB8AC3E}">
        <p14:creationId xmlns:p14="http://schemas.microsoft.com/office/powerpoint/2010/main" val="381688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BF8119-B40F-4496-8BA8-F8C040AECE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759B97-FB91-41EC-B4EB-6E8DBCBF08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FA2AA2-44D6-4613-9435-47F8AFB29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1F9788-2AEB-45C3-AE94-301C4242DA1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42028969"/>
      </p:ext>
    </p:extLst>
  </p:cSld>
  <p:clrMapOvr>
    <a:masterClrMapping/>
  </p:clrMapOvr>
  <p:transition spd="med" advClick="0" advTm="3000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6C3571-A940-424C-A763-38F33350D4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C4987F-F2F0-449D-A4D0-34580D5597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4321D1-7891-467E-A847-6BE8EC07F5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584B2D-0454-4ACD-992C-76F28F3DA39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37896601"/>
      </p:ext>
    </p:extLst>
  </p:cSld>
  <p:clrMapOvr>
    <a:masterClrMapping/>
  </p:clrMapOvr>
  <p:transition spd="med" advClick="0" advTm="3000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AFD5B15-B690-4675-BC1D-895B152E7B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F75F893-112B-4821-8E6E-7B2B040A63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3F8F887-D0D4-4597-9165-043D0B1A95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6D265-CFE2-4511-A349-DDEC35CA59E6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28296446"/>
      </p:ext>
    </p:extLst>
  </p:cSld>
  <p:clrMapOvr>
    <a:masterClrMapping/>
  </p:clrMapOvr>
  <p:transition spd="med" advClick="0" advTm="3000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39DBD8-6A86-4313-9774-448C33FC18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3482DCE-5FC3-4141-9B16-7A30D196B0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60D8AD2-D972-4FD9-B251-33CB43FE1C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52D6CF-0C10-4D58-9E0C-4314AC7BA05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17030354"/>
      </p:ext>
    </p:extLst>
  </p:cSld>
  <p:clrMapOvr>
    <a:masterClrMapping/>
  </p:clrMapOvr>
  <p:transition spd="med" advClick="0" advTm="3000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FD1E50E-8AFF-47A1-9065-A8E4FBD4FA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DD3505D-2960-4721-A505-C61745D092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7E845FE-E12A-4899-B01B-EFDAA283BE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63F96B-FB6D-411C-9BA1-41AF52F9CC77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79832267"/>
      </p:ext>
    </p:extLst>
  </p:cSld>
  <p:clrMapOvr>
    <a:masterClrMapping/>
  </p:clrMapOvr>
  <p:transition spd="med" advClick="0" advTm="3000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A3321F-6E81-4122-BB81-5E5BA6AD1F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E00DD8-E789-40BE-8767-FC6825612C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24B641-F7AD-4010-B5BB-C90374A461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178D27-0C5F-4DEB-B406-CAFA931ADFE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33036512"/>
      </p:ext>
    </p:extLst>
  </p:cSld>
  <p:clrMapOvr>
    <a:masterClrMapping/>
  </p:clrMapOvr>
  <p:transition spd="med" advClick="0" advTm="3000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D0FD71-93C1-498C-A189-C4764F0B55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3A63C7-E648-4919-9D33-448C0EE353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59A659-A9B1-4B46-87B7-3ED35755AF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CDF408-5081-4A68-BE8D-865CCD797F9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71347520"/>
      </p:ext>
    </p:extLst>
  </p:cSld>
  <p:clrMapOvr>
    <a:masterClrMapping/>
  </p:clrMapOvr>
  <p:transition spd="med" advClick="0" advTm="3000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457835-E3F4-447D-9A06-1FEA9BE8F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5B86AB3-B71F-4030-94EE-1AE4F2E434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B13E72A-5191-4D16-9EE2-CAC462244E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0F0D0D5-84BF-4896-87DF-82636E596DC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D5DA88-A5C3-41AE-A997-0624B81A160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AB0B90B-3EFB-431E-9427-09C338B06626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 spd="med" advClick="0" advTm="30000">
    <p:pull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17600"/>
          </a:xfrm>
          <a:prstGeom prst="rect">
            <a:avLst/>
          </a:prstGeom>
          <a:noFill/>
          <a:ln w="952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Lobster"/>
              <a:buNone/>
              <a:defRPr sz="30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62133"/>
            <a:ext cx="8520600" cy="45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ree Serif"/>
              <a:buChar char="●"/>
              <a:defRPr sz="18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ree Serif"/>
              <a:buChar char="○"/>
              <a:defRPr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ree Serif"/>
              <a:buChar char="■"/>
              <a:defRPr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ree Serif"/>
              <a:buChar char="●"/>
              <a:defRPr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ree Serif"/>
              <a:buChar char="○"/>
              <a:defRPr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ree Serif"/>
              <a:buChar char="■"/>
              <a:defRPr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69600831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55550" y="1383600"/>
            <a:ext cx="5797500" cy="4090800"/>
          </a:xfrm>
          <a:prstGeom prst="rect">
            <a:avLst/>
          </a:prstGeom>
          <a:ln w="9525" cap="flat" cmpd="sng">
            <a:solidFill>
              <a:srgbClr val="EAD1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tr-TR" sz="3600" dirty="0"/>
              <a:t>ŞAFT FIRINI PROSESLERİ</a:t>
            </a:r>
          </a:p>
        </p:txBody>
      </p:sp>
      <p:sp>
        <p:nvSpPr>
          <p:cNvPr id="72" name="Google Shape;72;p15"/>
          <p:cNvSpPr txBox="1"/>
          <p:nvPr/>
        </p:nvSpPr>
        <p:spPr>
          <a:xfrm>
            <a:off x="134250" y="2153025"/>
            <a:ext cx="2868900" cy="5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tr" sz="1400" kern="0">
                <a:solidFill>
                  <a:srgbClr val="FFE599"/>
                </a:solidFill>
                <a:latin typeface="Alegreya"/>
                <a:ea typeface="Alegreya"/>
                <a:cs typeface="Alegreya"/>
                <a:sym typeface="Alegreya"/>
              </a:rPr>
              <a:t>Dr. Öğr. Üyesi Yunus Emre Benkli</a:t>
            </a:r>
            <a:endParaRPr sz="1400" kern="0">
              <a:solidFill>
                <a:srgbClr val="FFE599"/>
              </a:solidFill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3563250" y="5429625"/>
            <a:ext cx="5144700" cy="5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tr" sz="1400" kern="0">
                <a:solidFill>
                  <a:srgbClr val="D9EAD3"/>
                </a:solidFill>
                <a:latin typeface="Alegreya"/>
                <a:ea typeface="Alegreya"/>
                <a:cs typeface="Alegreya"/>
                <a:sym typeface="Alegreya"/>
              </a:rPr>
              <a:t>Atatürk Üniversitesi Metalurji ve Malzeme Mühendisliği Bölümü</a:t>
            </a:r>
            <a:endParaRPr sz="1400" kern="0">
              <a:solidFill>
                <a:srgbClr val="D9EAD3"/>
              </a:solidFill>
              <a:latin typeface="Alegreya"/>
              <a:ea typeface="Alegreya"/>
              <a:cs typeface="Alegreya"/>
              <a:sym typeface="Alegreya"/>
            </a:endParaRPr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000" y="2831925"/>
            <a:ext cx="2273200" cy="225912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0;p15">
            <a:extLst>
              <a:ext uri="{FF2B5EF4-FFF2-40B4-BE49-F238E27FC236}">
                <a16:creationId xmlns:a16="http://schemas.microsoft.com/office/drawing/2014/main" id="{365D7DFF-3B7D-4B42-B4D1-715B46FB9BEE}"/>
              </a:ext>
            </a:extLst>
          </p:cNvPr>
          <p:cNvSpPr txBox="1"/>
          <p:nvPr/>
        </p:nvSpPr>
        <p:spPr>
          <a:xfrm>
            <a:off x="2578000" y="4591050"/>
            <a:ext cx="5797500" cy="650700"/>
          </a:xfrm>
          <a:prstGeom prst="rect">
            <a:avLst/>
          </a:prstGeom>
          <a:solidFill>
            <a:srgbClr val="EAD1DC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2400" i="1" kern="0" dirty="0">
              <a:solidFill>
                <a:srgbClr val="A61C00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5000"/>
    </mc:Choice>
    <mc:Fallback xmlns="">
      <p:transition spd="slow" advClick="0" advTm="7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>
            <a:extLst>
              <a:ext uri="{FF2B5EF4-FFF2-40B4-BE49-F238E27FC236}">
                <a16:creationId xmlns:a16="http://schemas.microsoft.com/office/drawing/2014/main" id="{CD90AAB1-D7B9-4194-AE70-72E82E80360F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855663"/>
            <a:ext cx="8642350" cy="5605462"/>
          </a:xfrm>
          <a:noFill/>
        </p:spPr>
      </p:pic>
    </p:spTree>
  </p:cSld>
  <p:clrMapOvr>
    <a:masterClrMapping/>
  </p:clrMapOvr>
  <p:transition spd="med" advClick="0" advTm="30000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D7BF3561-D8F9-4B59-9AE6-1C083631AF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 u="sng">
                <a:solidFill>
                  <a:schemeClr val="hlink"/>
                </a:solidFill>
              </a:rPr>
              <a:t>Prosesin Avantajları: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Dünya çapında ticari kullanım,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Kanıtlanmış performans,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Göreceli olarak kolay uygulama,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Hammadde çeşitliliği,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CO</a:t>
            </a:r>
            <a:r>
              <a:rPr lang="tr-TR" altLang="tr-TR" sz="2400" baseline="-25000">
                <a:solidFill>
                  <a:srgbClr val="660066"/>
                </a:solidFill>
                <a:latin typeface="Times New Roman" panose="02020603050405020304" pitchFamily="18" charset="0"/>
              </a:rPr>
              <a:t>2</a:t>
            </a: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 ile dönüştürme işlemi; buhar sistemi, dönüştürülmüş gazın soğutulması, redükleyici gazın ısıtılması ve CO</a:t>
            </a:r>
            <a:r>
              <a:rPr lang="tr-TR" altLang="tr-TR" sz="2400" baseline="-25000">
                <a:solidFill>
                  <a:srgbClr val="660066"/>
                </a:solidFill>
                <a:latin typeface="Times New Roman" panose="02020603050405020304" pitchFamily="18" charset="0"/>
              </a:rPr>
              <a:t>2</a:t>
            </a: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 uzaklaştırılması gereksinimlerini ortadan kaldırır.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4">
            <a:extLst>
              <a:ext uri="{FF2B5EF4-FFF2-40B4-BE49-F238E27FC236}">
                <a16:creationId xmlns:a16="http://schemas.microsoft.com/office/drawing/2014/main" id="{913E6AC5-F9F8-4AB2-B408-FF2438266BFE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1" t="2643" r="2751"/>
          <a:stretch>
            <a:fillRect/>
          </a:stretch>
        </p:blipFill>
        <p:spPr>
          <a:xfrm>
            <a:off x="611188" y="844550"/>
            <a:ext cx="7848600" cy="5634038"/>
          </a:xfrm>
        </p:spPr>
      </p:pic>
    </p:spTree>
  </p:cSld>
  <p:clrMapOvr>
    <a:masterClrMapping/>
  </p:clrMapOvr>
  <p:transition spd="med" advClick="0" advTm="30000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E77CE12F-7F93-4A03-81CF-CD2EBCF42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 b="1">
                <a:solidFill>
                  <a:schemeClr val="hlink"/>
                </a:solidFill>
                <a:latin typeface="Times New Roman" panose="02020603050405020304" pitchFamily="18" charset="0"/>
              </a:rPr>
              <a:t>1.2 HYL  Prosesleri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HYL yöntemi Hojalata y Lamina S.A. (Hylsa) of Monterrey (Meksika) tarafından 1950’lerden itibaren </a:t>
            </a:r>
            <a:r>
              <a:rPr lang="tr-TR" altLang="tr-TR" sz="2400" u="sng">
                <a:solidFill>
                  <a:srgbClr val="660066"/>
                </a:solidFill>
                <a:latin typeface="Times New Roman" panose="02020603050405020304" pitchFamily="18" charset="0"/>
              </a:rPr>
              <a:t>gaza dayalı direkt redüksiyon teknolojisi</a:t>
            </a:r>
            <a:r>
              <a:rPr lang="tr-TR" altLang="tr-TR" sz="2400">
                <a:latin typeface="Times New Roman" panose="02020603050405020304" pitchFamily="18" charset="0"/>
              </a:rPr>
              <a:t> olarak geliştirilmiştir.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 b="1">
                <a:solidFill>
                  <a:srgbClr val="660066"/>
                </a:solidFill>
                <a:latin typeface="Times New Roman" panose="02020603050405020304" pitchFamily="18" charset="0"/>
              </a:rPr>
              <a:t>Doğal gazın redükleyici gaza dönüşüm prosesi, su buharı kullanılarak gerçekleştirilir</a:t>
            </a:r>
            <a:r>
              <a:rPr lang="tr-TR" altLang="tr-TR" sz="240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 HYL I prosesi, </a:t>
            </a:r>
            <a:r>
              <a:rPr lang="tr-TR" altLang="tr-TR" sz="2400" u="sng">
                <a:solidFill>
                  <a:srgbClr val="660066"/>
                </a:solidFill>
                <a:latin typeface="Times New Roman" panose="02020603050405020304" pitchFamily="18" charset="0"/>
              </a:rPr>
              <a:t>doğal gaz dönüştürücüsü, 4 adet sabit yataklı reaktör ve yardımcı sistemlerden</a:t>
            </a: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 (gaz ısıtıcılar, kompresörler, su sistemleri, elektrik tesisatı vb.) </a:t>
            </a:r>
            <a:r>
              <a:rPr lang="tr-TR" altLang="tr-TR" sz="2400" u="sng">
                <a:solidFill>
                  <a:srgbClr val="660066"/>
                </a:solidFill>
                <a:latin typeface="Times New Roman" panose="02020603050405020304" pitchFamily="18" charset="0"/>
              </a:rPr>
              <a:t>oluşur</a:t>
            </a:r>
            <a:r>
              <a:rPr lang="tr-TR" altLang="tr-TR" sz="2400" u="sng">
                <a:latin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1FF28E89-58EA-48A1-846F-A573562E00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Enerji  tüketimini azaltmak ve HYL işletmelerindeki verimliliği artırmak amacıyla paralel iki araştırma daha yapılmış</a:t>
            </a:r>
            <a:r>
              <a:rPr lang="tr-TR" altLang="tr-TR" sz="2400">
                <a:latin typeface="Times New Roman" panose="02020603050405020304" pitchFamily="18" charset="0"/>
              </a:rPr>
              <a:t>, </a:t>
            </a: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HYL II ve HYL III bulunmuştur.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Orijinal  4 sabit yatak kavramı korunarak, </a:t>
            </a:r>
            <a:r>
              <a:rPr lang="tr-TR" altLang="tr-TR" sz="2400" b="1">
                <a:solidFill>
                  <a:srgbClr val="660066"/>
                </a:solidFill>
                <a:latin typeface="Times New Roman" panose="02020603050405020304" pitchFamily="18" charset="0"/>
              </a:rPr>
              <a:t>yüksek sıcaklık gaz ısıtıcıları, redükleyici gazın redüksiyon prosesine dönmesi ve fabrika boyutlarının optimizasyonu üzerinde durulduğu</a:t>
            </a: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 çalışma </a:t>
            </a:r>
            <a:r>
              <a:rPr lang="tr-TR" altLang="tr-TR" sz="2400" b="1">
                <a:solidFill>
                  <a:srgbClr val="660066"/>
                </a:solidFill>
                <a:latin typeface="Times New Roman" panose="02020603050405020304" pitchFamily="18" charset="0"/>
              </a:rPr>
              <a:t>HYL II prosesi</a:t>
            </a:r>
            <a:r>
              <a:rPr lang="tr-TR" altLang="tr-TR" sz="2400">
                <a:latin typeface="Times New Roman" panose="02020603050405020304" pitchFamily="18" charset="0"/>
              </a:rPr>
              <a:t> olarak adlandırılmıştır.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026205D0-961D-4B7B-AC10-C6B4067784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 b="1">
                <a:solidFill>
                  <a:srgbClr val="660066"/>
                </a:solidFill>
                <a:latin typeface="Times New Roman" panose="02020603050405020304" pitchFamily="18" charset="0"/>
              </a:rPr>
              <a:t>HYL II prosesinde redükleyici gaz, doğalgazın fazla buharla dönüştürülmesiyle üretilir</a:t>
            </a:r>
            <a:r>
              <a:rPr lang="tr-TR" altLang="tr-TR" sz="2400" b="1">
                <a:latin typeface="Times New Roman" panose="02020603050405020304" pitchFamily="18" charset="0"/>
              </a:rPr>
              <a:t>.</a:t>
            </a:r>
            <a:r>
              <a:rPr lang="tr-TR" altLang="tr-TR" sz="2400">
                <a:latin typeface="Times New Roman" panose="02020603050405020304" pitchFamily="18" charset="0"/>
              </a:rPr>
              <a:t> Redükleme  bölümü 4 reaktörden oluşur. Bunlardan  üçü çalışırken dördüncüsünde boşaltma ve yükleme işlemleri yapılır.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Ön  redüksiyon kademesi ve ana redüksiyon kademesi olmak üzere redüksiyon iki kademede gerçekleştirilir;.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Soğutma, karbürizasyon (Fe</a:t>
            </a:r>
            <a:r>
              <a:rPr lang="tr-TR" altLang="tr-TR" sz="2400" baseline="-25000">
                <a:latin typeface="Times New Roman" panose="02020603050405020304" pitchFamily="18" charset="0"/>
              </a:rPr>
              <a:t>3</a:t>
            </a:r>
            <a:r>
              <a:rPr lang="tr-TR" altLang="tr-TR" sz="2400">
                <a:latin typeface="Times New Roman" panose="02020603050405020304" pitchFamily="18" charset="0"/>
              </a:rPr>
              <a:t>C) ve metalizasyonun son ayarı üçüncü kademede yapılır.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Her bir kademe yaklaşık 3 saat alır. 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4">
            <a:extLst>
              <a:ext uri="{FF2B5EF4-FFF2-40B4-BE49-F238E27FC236}">
                <a16:creationId xmlns:a16="http://schemas.microsoft.com/office/drawing/2014/main" id="{05B57382-E38A-4400-9D7B-0514D9C6A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9" r="10280" b="2600"/>
          <a:stretch>
            <a:fillRect/>
          </a:stretch>
        </p:blipFill>
        <p:spPr bwMode="auto">
          <a:xfrm>
            <a:off x="395288" y="908050"/>
            <a:ext cx="8280400" cy="55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Click="0" advTm="30000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94C5D12C-A826-4EAE-8B76-73E202F927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Redüksiyon aşamasını </a:t>
            </a:r>
            <a:r>
              <a:rPr lang="tr-TR" altLang="tr-TR" sz="2400" b="1">
                <a:solidFill>
                  <a:srgbClr val="660066"/>
                </a:solidFill>
                <a:latin typeface="Times New Roman" panose="02020603050405020304" pitchFamily="18" charset="0"/>
              </a:rPr>
              <a:t>hareketli yataklı reaktörde gerçekleştirme</a:t>
            </a: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 temeline dayanan diğer bir araştırma ise HYL III prosesi olarak isimlendirilmiştir</a:t>
            </a:r>
            <a:r>
              <a:rPr lang="tr-TR" altLang="tr-TR" sz="2400"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1975’den itibaren uygulanan </a:t>
            </a: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HYL III prosesinde  doğal gaz dönüştürücüsünden elde edilen redükleyici gaz, sudan arındırıldıktan ve ısıtıldıktan (920</a:t>
            </a:r>
            <a:r>
              <a:rPr lang="tr-TR" altLang="tr-TR" sz="2400" baseline="30000">
                <a:solidFill>
                  <a:srgbClr val="660066"/>
                </a:solidFill>
                <a:latin typeface="Times New Roman" panose="02020603050405020304" pitchFamily="18" charset="0"/>
              </a:rPr>
              <a:t>o</a:t>
            </a: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C) sonra hareketli yataklı reaktöre verilmektedir.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/>
          </a:p>
        </p:txBody>
      </p:sp>
    </p:spTree>
  </p:cSld>
  <p:clrMapOvr>
    <a:masterClrMapping/>
  </p:clrMapOvr>
  <p:transition spd="med" advClick="0" advTm="30000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1E48450A-96F6-4F05-8099-33656B1857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Ters akış prensibine göre çalışan hareketli yataklı reaktörde</a:t>
            </a:r>
            <a:r>
              <a:rPr lang="tr-TR" altLang="tr-TR" sz="2400">
                <a:latin typeface="Times New Roman" panose="02020603050405020304" pitchFamily="18" charset="0"/>
              </a:rPr>
              <a:t>, </a:t>
            </a: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redüksiyon kulesinin üst kısmından verilen pelet, parça cevher veya her ikisinin karışımı</a:t>
            </a:r>
            <a:r>
              <a:rPr lang="tr-TR" altLang="tr-TR" sz="2400">
                <a:latin typeface="Times New Roman" panose="02020603050405020304" pitchFamily="18" charset="0"/>
              </a:rPr>
              <a:t>, </a:t>
            </a: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sıcak redükleyici gazların yukarı doğru hareketiyle reaktörün üst kısmında redüklenirler.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Reaktörün konik kısmında </a:t>
            </a: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aşağıya inen yük (harman), koninin alt kısmından giren gaz tarafından (CH</a:t>
            </a:r>
            <a:r>
              <a:rPr lang="tr-TR" altLang="tr-TR" sz="2400" baseline="-25000">
                <a:solidFill>
                  <a:srgbClr val="660066"/>
                </a:solidFill>
                <a:latin typeface="Times New Roman" panose="02020603050405020304" pitchFamily="18" charset="0"/>
              </a:rPr>
              <a:t>4</a:t>
            </a: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) soğutulur ve karbürize edilir</a:t>
            </a:r>
            <a:r>
              <a:rPr lang="tr-TR" altLang="tr-TR" sz="2400">
                <a:latin typeface="Times New Roman" panose="02020603050405020304" pitchFamily="18" charset="0"/>
              </a:rPr>
              <a:t>. Ürün (DRI) otomatik olarak reaktörün dip kısmından alınır. 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4">
            <a:extLst>
              <a:ext uri="{FF2B5EF4-FFF2-40B4-BE49-F238E27FC236}">
                <a16:creationId xmlns:a16="http://schemas.microsoft.com/office/drawing/2014/main" id="{02EB4752-1198-4656-822A-3320EAE2552B}"/>
              </a:ext>
            </a:extLst>
          </p:cNvPr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730250"/>
            <a:ext cx="9144000" cy="5722938"/>
          </a:xfrm>
        </p:spPr>
      </p:pic>
      <p:sp>
        <p:nvSpPr>
          <p:cNvPr id="43011" name="Rectangle 5">
            <a:extLst>
              <a:ext uri="{FF2B5EF4-FFF2-40B4-BE49-F238E27FC236}">
                <a16:creationId xmlns:a16="http://schemas.microsoft.com/office/drawing/2014/main" id="{19F4884A-F6A8-470F-9059-9B7752C3C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6613"/>
            <a:ext cx="3343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/>
              <a:t>HYL III Prosesinin çalışma şeması</a:t>
            </a:r>
            <a:r>
              <a:rPr lang="tr-TR" altLang="tr-TR"/>
              <a:t> 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9E48B60-8AB6-44E8-B39F-AEDBA10717B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836613"/>
            <a:ext cx="2916238" cy="6477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400" b="1">
                <a:solidFill>
                  <a:schemeClr val="hlink"/>
                </a:solidFill>
                <a:latin typeface="Times New Roman" panose="02020603050405020304" pitchFamily="18" charset="0"/>
              </a:rPr>
              <a:t>1.1.</a:t>
            </a:r>
            <a:r>
              <a:rPr lang="tr-TR" altLang="tr-TR" sz="2400" b="1">
                <a:solidFill>
                  <a:schemeClr val="hlink"/>
                </a:solidFill>
                <a:latin typeface="Book Antiqua" panose="02040602050305030304" pitchFamily="18" charset="0"/>
              </a:rPr>
              <a:t>Midrex Prosesi</a:t>
            </a:r>
          </a:p>
        </p:txBody>
      </p:sp>
      <p:pic>
        <p:nvPicPr>
          <p:cNvPr id="25603" name="Picture 3">
            <a:extLst>
              <a:ext uri="{FF2B5EF4-FFF2-40B4-BE49-F238E27FC236}">
                <a16:creationId xmlns:a16="http://schemas.microsoft.com/office/drawing/2014/main" id="{A07D94BF-77CB-47A7-896D-3152058F5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088" y="909638"/>
            <a:ext cx="6030912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0715" name="Group 59">
            <a:extLst>
              <a:ext uri="{FF2B5EF4-FFF2-40B4-BE49-F238E27FC236}">
                <a16:creationId xmlns:a16="http://schemas.microsoft.com/office/drawing/2014/main" id="{462D2C94-13F5-4B86-B439-E4FE807CAD1D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79388" y="4797425"/>
          <a:ext cx="8856662" cy="1428751"/>
        </p:xfrm>
        <a:graphic>
          <a:graphicData uri="http://schemas.openxmlformats.org/drawingml/2006/table">
            <a:tbl>
              <a:tblPr/>
              <a:tblGrid>
                <a:gridCol w="3036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3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6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401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Prosesin Kimyası</a:t>
                      </a:r>
                      <a:endParaRPr kumimoji="0" lang="tr-TR" altLang="tr-TR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Red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ksiyon</a:t>
                      </a:r>
                      <a:endParaRPr kumimoji="0" lang="tr-TR" alt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Karb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rizasyon</a:t>
                      </a:r>
                      <a:endParaRPr kumimoji="0" lang="tr-TR" alt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ö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ş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kumimoji="0" lang="tr-TR" alt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Fe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+ 3H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= 2Fe + 3H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O </a:t>
                      </a:r>
                      <a:endParaRPr kumimoji="0" lang="tr-TR" alt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3Fe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+ 2CO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= Fe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C + CO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tr-TR" alt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+ CO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= 2CO + 2H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tr-TR" alt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Fe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+ CO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= 2Fe + 3CO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tr-TR" alt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3Fe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+ CH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= Fe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C + 2H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tr-TR" alt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+ H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tr-TR" altLang="tr-T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O = CO + 3H</a:t>
                      </a:r>
                      <a:r>
                        <a:rPr kumimoji="0" lang="tr-TR" altLang="tr-TR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tr-TR" alt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 advTm="30000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2F5E1BCC-8227-472A-A0A0-B1F249C565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Prosesin esnekliği çok fazla değişiklikleri ve yenilikleri de beraberinde getirmiştir. Bunlardan en önemlisi kendinden dönüştürücülü sistemdir. Buna Hylsa 4M prosesi ismi verilmektedir.</a:t>
            </a:r>
            <a:r>
              <a:rPr lang="tr-TR" altLang="tr-TR" sz="24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Hylsa 4M prosesi, </a:t>
            </a:r>
            <a:r>
              <a:rPr lang="tr-TR" altLang="tr-TR" sz="2400" b="1">
                <a:solidFill>
                  <a:srgbClr val="660066"/>
                </a:solidFill>
                <a:latin typeface="Times New Roman" panose="02020603050405020304" pitchFamily="18" charset="0"/>
              </a:rPr>
              <a:t>demir cevheri peletlerini ve parça cevheri redükleyen, tipik redüksiyon sıcaklıkları ve orta redüksiyon basınçlarında çalışan hareketli yatak şaft fırınından oluşmaktadır</a:t>
            </a:r>
            <a:r>
              <a:rPr lang="tr-TR" altLang="tr-TR" sz="2400">
                <a:latin typeface="Times New Roman" panose="02020603050405020304" pitchFamily="18" charset="0"/>
              </a:rPr>
              <a:t> (dönüştürücüsüz HYL III prosesi ile aynıdır). 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191E9666-FE00-4107-ABB7-C14919313F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 b="1">
                <a:solidFill>
                  <a:srgbClr val="660066"/>
                </a:solidFill>
                <a:latin typeface="Times New Roman" panose="02020603050405020304" pitchFamily="18" charset="0"/>
              </a:rPr>
              <a:t>Bu proses, redükleyici gaz oluşturmak için dönüştürücüye gerek duymamaktadır. Çünkü doğal gaz dönüşme işlemini redüksiyon reaktörünün içinde, DRI ürününün metalik kısmını katalizör olarak kullanarak tamamlamaktadır. 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7">
            <a:extLst>
              <a:ext uri="{FF2B5EF4-FFF2-40B4-BE49-F238E27FC236}">
                <a16:creationId xmlns:a16="http://schemas.microsoft.com/office/drawing/2014/main" id="{9FCCCDDF-7BD7-4D95-94CB-BFFA1B8E3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7" r="819"/>
          <a:stretch>
            <a:fillRect/>
          </a:stretch>
        </p:blipFill>
        <p:spPr bwMode="auto">
          <a:xfrm>
            <a:off x="0" y="869950"/>
            <a:ext cx="9144000" cy="558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Click="0" advTm="30000"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0B07DBCE-0C7B-4BC0-9CC2-B4774E1D78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HYL proseslerinden 3 tür ürün alınabilir; </a:t>
            </a:r>
            <a:r>
              <a:rPr lang="tr-TR" altLang="tr-TR" sz="2400" b="1">
                <a:solidFill>
                  <a:srgbClr val="660066"/>
                </a:solidFill>
                <a:latin typeface="Times New Roman" panose="02020603050405020304" pitchFamily="18" charset="0"/>
              </a:rPr>
              <a:t>soğuk DRI, sıcak DRI (700</a:t>
            </a:r>
            <a:r>
              <a:rPr lang="tr-TR" altLang="tr-TR" sz="2400" b="1" baseline="30000">
                <a:solidFill>
                  <a:srgbClr val="660066"/>
                </a:solidFill>
                <a:latin typeface="Times New Roman" panose="02020603050405020304" pitchFamily="18" charset="0"/>
              </a:rPr>
              <a:t>o</a:t>
            </a:r>
            <a:r>
              <a:rPr lang="tr-TR" altLang="tr-TR" sz="2400" b="1">
                <a:solidFill>
                  <a:srgbClr val="660066"/>
                </a:solidFill>
                <a:latin typeface="Times New Roman" panose="02020603050405020304" pitchFamily="18" charset="0"/>
              </a:rPr>
              <a:t>C) ve HBI (80</a:t>
            </a:r>
            <a:r>
              <a:rPr lang="tr-TR" altLang="tr-TR" sz="2400" b="1" baseline="30000">
                <a:solidFill>
                  <a:srgbClr val="660066"/>
                </a:solidFill>
                <a:latin typeface="Times New Roman" panose="02020603050405020304" pitchFamily="18" charset="0"/>
              </a:rPr>
              <a:t>o</a:t>
            </a:r>
            <a:r>
              <a:rPr lang="tr-TR" altLang="tr-TR" sz="2400" b="1">
                <a:solidFill>
                  <a:srgbClr val="660066"/>
                </a:solidFill>
                <a:latin typeface="Times New Roman" panose="02020603050405020304" pitchFamily="18" charset="0"/>
              </a:rPr>
              <a:t>C).</a:t>
            </a:r>
            <a:r>
              <a:rPr lang="tr-TR" altLang="tr-TR" sz="2400" b="1">
                <a:latin typeface="Times New Roman" panose="02020603050405020304" pitchFamily="18" charset="0"/>
              </a:rPr>
              <a:t> </a:t>
            </a:r>
            <a:r>
              <a:rPr lang="tr-TR" altLang="tr-TR" sz="2400" b="1">
                <a:solidFill>
                  <a:srgbClr val="660066"/>
                </a:solidFill>
                <a:latin typeface="Times New Roman" panose="02020603050405020304" pitchFamily="18" charset="0"/>
              </a:rPr>
              <a:t>Soğuk DRI direkt redüksiyon tesisinin ergitme tesisine yakın olduğu durumlarda uygun bir üründür.</a:t>
            </a:r>
            <a:r>
              <a:rPr lang="tr-TR" altLang="tr-TR" sz="24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Sıcak DRI pnömatik olarak doğrudan E.A.F.’na gönderilir ve </a:t>
            </a: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HYTEMP</a:t>
            </a:r>
            <a:r>
              <a:rPr lang="tr-TR" altLang="tr-TR" sz="2400">
                <a:latin typeface="Times New Roman" panose="02020603050405020304" pitchFamily="18" charset="0"/>
              </a:rPr>
              <a:t> demir olarak isimlendirilir. 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751CF72A-4D5C-47EC-9DBC-2A205602CA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 u="sng">
                <a:solidFill>
                  <a:schemeClr val="hlink"/>
                </a:solidFill>
                <a:latin typeface="Times New Roman" panose="02020603050405020304" pitchFamily="18" charset="0"/>
              </a:rPr>
              <a:t>Prosesin Avantajları: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Kanıtlanmış ekipman performansı (HYL II ve HYL III reaktör teknolojisi tarafından kullanılan),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Hammadde çeşitliliği,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Doğal gaz veya cevherdeki kükürde karşı hassas olmaması,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Dönüştürücü olmadığı için daha düşük kurulum maliyeti,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Yüksek enerji verimi (diğer etkili DRI tesislerinde %70 iken burada %87)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Hylsa’nın garanti ettiği daha düşük işletme maliyeti.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DDDA8D18-1680-4934-BBC0-F192C150F4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 b="1" u="sng">
                <a:solidFill>
                  <a:schemeClr val="hlink"/>
                </a:solidFill>
                <a:latin typeface="Times New Roman" panose="02020603050405020304" pitchFamily="18" charset="0"/>
              </a:rPr>
              <a:t>1.3 Purofer Prosesi</a:t>
            </a:r>
            <a:endParaRPr lang="tr-TR" altLang="tr-TR" sz="2400" u="sng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Yöntem bir Almanya firmasının </a:t>
            </a:r>
            <a:r>
              <a:rPr lang="tr-TR" altLang="tr-TR" sz="2400" b="1">
                <a:solidFill>
                  <a:srgbClr val="660066"/>
                </a:solidFill>
                <a:latin typeface="Times New Roman" panose="02020603050405020304" pitchFamily="18" charset="0"/>
              </a:rPr>
              <a:t>doğalgazın rejeneratif dönüşümünden elde edilen redükleyici gazın</a:t>
            </a:r>
            <a:r>
              <a:rPr lang="tr-TR" altLang="tr-TR" sz="2400">
                <a:latin typeface="Times New Roman" panose="02020603050405020304" pitchFamily="18" charset="0"/>
              </a:rPr>
              <a:t> pilot ölçekli bir </a:t>
            </a:r>
            <a:r>
              <a:rPr lang="tr-TR" altLang="tr-TR" sz="2400" b="1">
                <a:solidFill>
                  <a:srgbClr val="660066"/>
                </a:solidFill>
                <a:latin typeface="Times New Roman" panose="02020603050405020304" pitchFamily="18" charset="0"/>
              </a:rPr>
              <a:t>hareketli ızgara üzerinde demir cevherinin redüksiyonunu incelemesiyle atılmıştır</a:t>
            </a:r>
            <a:r>
              <a:rPr lang="tr-TR" altLang="tr-TR" sz="2400">
                <a:latin typeface="Times New Roman" panose="02020603050405020304" pitchFamily="18" charset="0"/>
              </a:rPr>
              <a:t>. Daha sonra </a:t>
            </a:r>
            <a:r>
              <a:rPr lang="tr-TR" altLang="tr-TR" sz="2400" b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hareketli ızgara yerini pilot ölçekli şaft fırınına</a:t>
            </a:r>
            <a:r>
              <a:rPr lang="tr-TR" altLang="tr-TR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bırakmıştır</a:t>
            </a:r>
            <a:r>
              <a:rPr lang="tr-TR" altLang="tr-TR" sz="240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Bu tesiste </a:t>
            </a:r>
            <a:r>
              <a:rPr lang="tr-TR" altLang="tr-TR" sz="2400" b="1">
                <a:solidFill>
                  <a:srgbClr val="660066"/>
                </a:solidFill>
                <a:latin typeface="Times New Roman" panose="02020603050405020304" pitchFamily="18" charset="0"/>
              </a:rPr>
              <a:t>redükleyici gaz doğalgazın hava ile reaksiyonuyla elde edilmiştir, ancak daha sonra doğalgaz dönüşümü prosesten çıkan gazlarla sağlanmıştır.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3">
            <a:extLst>
              <a:ext uri="{FF2B5EF4-FFF2-40B4-BE49-F238E27FC236}">
                <a16:creationId xmlns:a16="http://schemas.microsoft.com/office/drawing/2014/main" id="{2429F18B-C0FE-4074-946E-D8FE716A5E11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836613"/>
            <a:ext cx="9144000" cy="4697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179" name="Rectangle 4">
            <a:extLst>
              <a:ext uri="{FF2B5EF4-FFF2-40B4-BE49-F238E27FC236}">
                <a16:creationId xmlns:a16="http://schemas.microsoft.com/office/drawing/2014/main" id="{A5077510-44F9-4165-81DD-D08AFE89E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661025"/>
            <a:ext cx="3600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Purofer prosesinin üretim şeması 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2DCF9AD-3D8F-4E11-827B-E0214AE2A5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Dünya  sünger demir üretiminin %66’sı Midrex İşletmeleri tarafından gerçekleştirilmektedir.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Proses bugün en büyük modül kapasitesine (1.2 Mt/yıl) sahiptir.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Prosesin ana bileşenleri </a:t>
            </a:r>
            <a:r>
              <a:rPr lang="tr-TR" altLang="tr-TR" sz="2400" u="sng">
                <a:solidFill>
                  <a:srgbClr val="660066"/>
                </a:solidFill>
                <a:latin typeface="Times New Roman" panose="02020603050405020304" pitchFamily="18" charset="0"/>
              </a:rPr>
              <a:t>şaft fırını, gaz dönüştürücü ve soğutma gazı sistemleridir</a:t>
            </a:r>
            <a:r>
              <a:rPr lang="tr-TR" altLang="tr-TR" sz="2400" u="sng">
                <a:latin typeface="Times New Roman" panose="02020603050405020304" pitchFamily="18" charset="0"/>
              </a:rPr>
              <a:t>.</a:t>
            </a:r>
            <a:r>
              <a:rPr lang="tr-TR" altLang="tr-TR" sz="2400">
                <a:latin typeface="Times New Roman" panose="02020603050405020304" pitchFamily="18" charset="0"/>
              </a:rPr>
              <a:t> Sistemde kullanılan gaz redükleyiciler </a:t>
            </a:r>
            <a:r>
              <a:rPr lang="tr-TR" altLang="tr-TR" sz="2400" u="sng">
                <a:solidFill>
                  <a:srgbClr val="660066"/>
                </a:solidFill>
                <a:latin typeface="Times New Roman" panose="02020603050405020304" pitchFamily="18" charset="0"/>
              </a:rPr>
              <a:t>doğal gaz veya diğer yakıtların dönüşümünden sağlanmaktadır</a:t>
            </a:r>
            <a:r>
              <a:rPr lang="tr-TR" altLang="tr-TR" sz="2400" u="sng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>
            <a:extLst>
              <a:ext uri="{FF2B5EF4-FFF2-40B4-BE49-F238E27FC236}">
                <a16:creationId xmlns:a16="http://schemas.microsoft.com/office/drawing/2014/main" id="{2A4CCC9B-449D-4358-8501-7EE531ACA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642350" cy="5327650"/>
          </a:xfrm>
        </p:spPr>
        <p:txBody>
          <a:bodyPr/>
          <a:lstStyle/>
          <a:p>
            <a:pPr marL="0" indent="0" eaLnBrk="1" hangingPunct="1">
              <a:lnSpc>
                <a:spcPct val="125000"/>
              </a:lnSpc>
              <a:buFontTx/>
              <a:buNone/>
              <a:defRPr/>
            </a:pPr>
            <a:r>
              <a:rPr lang="tr-TR" altLang="tr-TR" sz="1800" dirty="0"/>
              <a:t>En Önemli gaz yakıtlar :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tr-TR" altLang="tr-TR" sz="1800" i="1" dirty="0"/>
              <a:t>a) </a:t>
            </a:r>
            <a:r>
              <a:rPr lang="tr-TR" altLang="tr-TR" sz="1800" b="1" i="1" dirty="0"/>
              <a:t>Doğal gaz </a:t>
            </a:r>
            <a:r>
              <a:rPr lang="tr-TR" altLang="tr-TR" sz="1800" i="1" dirty="0"/>
              <a:t>: gaz yakıtlar içinde en yüksek </a:t>
            </a:r>
            <a:r>
              <a:rPr lang="tr-TR" altLang="tr-TR" sz="1800" i="1" dirty="0" err="1"/>
              <a:t>kalorifîk</a:t>
            </a:r>
            <a:r>
              <a:rPr lang="tr-TR" altLang="tr-TR" sz="1800" i="1" dirty="0"/>
              <a:t> güce (6200-10700 Kcal/m</a:t>
            </a:r>
            <a:r>
              <a:rPr lang="tr-TR" altLang="tr-TR" sz="1800" i="1" baseline="30000" dirty="0"/>
              <a:t>3</a:t>
            </a:r>
            <a:r>
              <a:rPr lang="tr-TR" altLang="tr-TR" sz="1800" i="1" dirty="0"/>
              <a:t>)    sahiptir.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tr-TR" altLang="tr-TR" sz="1800" i="1" dirty="0"/>
              <a:t>Esas itibariyle;   metan (CH</a:t>
            </a:r>
            <a:r>
              <a:rPr lang="tr-TR" altLang="tr-TR" sz="1800" i="1" baseline="-25000" dirty="0"/>
              <a:t>4</a:t>
            </a:r>
            <a:r>
              <a:rPr lang="tr-TR" altLang="tr-TR" sz="1800" i="1" dirty="0"/>
              <a:t>), </a:t>
            </a:r>
            <a:r>
              <a:rPr lang="tr-TR" altLang="tr-TR" sz="1800" i="1" dirty="0" err="1"/>
              <a:t>etan</a:t>
            </a:r>
            <a:r>
              <a:rPr lang="tr-TR" altLang="tr-TR" sz="1800" i="1" dirty="0"/>
              <a:t> (C</a:t>
            </a:r>
            <a:r>
              <a:rPr lang="tr-TR" altLang="tr-TR" sz="1800" i="1" baseline="-25000" dirty="0"/>
              <a:t>2</a:t>
            </a:r>
            <a:r>
              <a:rPr lang="tr-TR" altLang="tr-TR" sz="1800" i="1" dirty="0"/>
              <a:t>H</a:t>
            </a:r>
            <a:r>
              <a:rPr lang="tr-TR" altLang="tr-TR" sz="1800" i="1" baseline="-25000" dirty="0"/>
              <a:t>6</a:t>
            </a:r>
            <a:r>
              <a:rPr lang="tr-TR" altLang="tr-TR" sz="1800" i="1" dirty="0"/>
              <a:t>), ve az miktarda H</a:t>
            </a:r>
            <a:r>
              <a:rPr lang="tr-TR" altLang="tr-TR" sz="1800" i="1" baseline="-25000" dirty="0"/>
              <a:t>2</a:t>
            </a:r>
            <a:r>
              <a:rPr lang="tr-TR" altLang="tr-TR" sz="1800" i="1" dirty="0"/>
              <a:t>, CO, O</a:t>
            </a:r>
            <a:r>
              <a:rPr lang="tr-TR" altLang="tr-TR" sz="1800" i="1" baseline="-25000" dirty="0"/>
              <a:t>2</a:t>
            </a:r>
            <a:r>
              <a:rPr lang="tr-TR" altLang="tr-TR" sz="1800" i="1" dirty="0"/>
              <a:t>, N</a:t>
            </a:r>
            <a:r>
              <a:rPr lang="tr-TR" altLang="tr-TR" sz="1800" i="1" baseline="-25000" dirty="0"/>
              <a:t>2</a:t>
            </a:r>
            <a:r>
              <a:rPr lang="tr-TR" altLang="tr-TR" sz="1800" i="1" dirty="0"/>
              <a:t> ve H</a:t>
            </a:r>
            <a:r>
              <a:rPr lang="tr-TR" altLang="tr-TR" sz="1800" i="1" baseline="-25000" dirty="0"/>
              <a:t>2</a:t>
            </a:r>
            <a:r>
              <a:rPr lang="tr-TR" altLang="tr-TR" sz="1800" i="1" dirty="0"/>
              <a:t>O ihtiva eder</a:t>
            </a:r>
            <a:r>
              <a:rPr lang="tr-TR" altLang="tr-TR" sz="1800" dirty="0"/>
              <a:t>. 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tr-TR" altLang="tr-TR" sz="1800" b="1" dirty="0"/>
              <a:t>b) Kok üretme gazı; </a:t>
            </a:r>
            <a:r>
              <a:rPr lang="tr-TR" altLang="tr-TR" sz="1800" dirty="0"/>
              <a:t>Kalorifik   güç  bakımından doğal gazdan sonra gelen Önemli bir gazdır. Kompozisyonunda, yaklaşık olarak </a:t>
            </a:r>
            <a:r>
              <a:rPr lang="tr-TR" altLang="tr-TR" sz="1800" i="1" dirty="0"/>
              <a:t>% </a:t>
            </a:r>
            <a:r>
              <a:rPr lang="tr-TR" altLang="tr-TR" sz="1800" dirty="0"/>
              <a:t>40 metan (CH</a:t>
            </a:r>
            <a:r>
              <a:rPr lang="tr-TR" altLang="tr-TR" sz="1800" baseline="-25000" dirty="0"/>
              <a:t>4</a:t>
            </a:r>
            <a:r>
              <a:rPr lang="tr-TR" altLang="tr-TR" sz="1800" dirty="0"/>
              <a:t>) ve </a:t>
            </a:r>
            <a:r>
              <a:rPr lang="tr-TR" altLang="tr-TR" sz="1800" i="1" dirty="0"/>
              <a:t>% </a:t>
            </a:r>
            <a:r>
              <a:rPr lang="tr-TR" altLang="tr-TR" sz="1800" dirty="0"/>
              <a:t>50 hidrojen (H</a:t>
            </a:r>
            <a:r>
              <a:rPr lang="tr-TR" altLang="tr-TR" sz="1800" baseline="-25000" dirty="0"/>
              <a:t>2</a:t>
            </a:r>
            <a:r>
              <a:rPr lang="tr-TR" altLang="tr-TR" sz="1800" dirty="0"/>
              <a:t>) vardır.</a:t>
            </a:r>
            <a:endParaRPr lang="tr-TR" altLang="tr-TR" sz="1800" b="1" dirty="0"/>
          </a:p>
          <a:p>
            <a:pPr eaLnBrk="1" hangingPunct="1">
              <a:lnSpc>
                <a:spcPct val="125000"/>
              </a:lnSpc>
              <a:defRPr/>
            </a:pPr>
            <a:r>
              <a:rPr lang="tr-TR" altLang="tr-TR" sz="1800" b="1" dirty="0"/>
              <a:t>c) Petrol gazı; </a:t>
            </a:r>
            <a:r>
              <a:rPr lang="tr-TR" altLang="tr-TR" sz="1800" dirty="0"/>
              <a:t>Kok üretme gazı ayarında olup, ham petrolün tasfiyesi esnasında elde edilmektedir.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tr-TR" altLang="tr-TR" sz="1800" b="1" dirty="0"/>
              <a:t>d)</a:t>
            </a:r>
            <a:r>
              <a:rPr lang="tr-TR" altLang="tr-TR" sz="1800" dirty="0"/>
              <a:t> </a:t>
            </a:r>
            <a:r>
              <a:rPr lang="tr-TR" altLang="tr-TR" sz="1800" b="1" dirty="0"/>
              <a:t>Yüksek fırın gazı; </a:t>
            </a:r>
            <a:r>
              <a:rPr lang="tr-TR" altLang="tr-TR" sz="1800" dirty="0"/>
              <a:t>Demir yüksek fırınından elde edilen gazlarda yüksek miktarda (CO) gazı bulunduğu için, bir çeşit yakıt gazı olarak kullanılmaktadır.</a:t>
            </a:r>
          </a:p>
          <a:p>
            <a:pPr eaLnBrk="1" hangingPunct="1">
              <a:lnSpc>
                <a:spcPct val="125000"/>
              </a:lnSpc>
              <a:defRPr/>
            </a:pPr>
            <a:endParaRPr lang="tr-TR" altLang="tr-TR" sz="1800" b="1" dirty="0"/>
          </a:p>
        </p:txBody>
      </p:sp>
    </p:spTree>
  </p:cSld>
  <p:clrMapOvr>
    <a:masterClrMapping/>
  </p:clrMapOvr>
  <p:transition spd="med" advClick="0" advTm="30000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8633" name="Group 217">
            <a:extLst>
              <a:ext uri="{FF2B5EF4-FFF2-40B4-BE49-F238E27FC236}">
                <a16:creationId xmlns:a16="http://schemas.microsoft.com/office/drawing/2014/main" id="{DB870AEE-0E38-40FE-A2D6-88EAD22DAE32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250825" y="1196975"/>
          <a:ext cx="8497888" cy="5203832"/>
        </p:xfrm>
        <a:graphic>
          <a:graphicData uri="http://schemas.openxmlformats.org/drawingml/2006/table">
            <a:tbl>
              <a:tblPr/>
              <a:tblGrid>
                <a:gridCol w="2835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7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DRI</a:t>
                      </a:r>
                      <a:endParaRPr kumimoji="0" lang="tr-TR" altLang="tr-TR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HBI</a:t>
                      </a:r>
                      <a:endParaRPr kumimoji="0" lang="tr-TR" altLang="tr-TR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Toplam Fe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%90 - 94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%90 - 94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Metalik Fe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%83 - 89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%83 - 89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Metalizasyon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%92 - 95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%90 - 94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%1.0 - 2.5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%0.8 - 1.2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%0.005 - 0.09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%0.005 - 0.09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%0.001 - 0.03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%0.001 - 0.03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Gang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%2.8 - 6.0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%2.8 - 6.0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Cu, Ni, Cr, Mo, Sn, Pb ve Zn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Eser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Eser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Yığın yoğunluğu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(t/m</a:t>
                      </a:r>
                      <a:r>
                        <a:rPr kumimoji="0" lang="tr-TR" altLang="tr-TR" sz="1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1.6 - 1.9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2.4 - 2.8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(lb/ft</a:t>
                      </a:r>
                      <a:r>
                        <a:rPr kumimoji="0" lang="tr-TR" altLang="tr-TR" sz="1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100 - 120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150 - 175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Görünür yoğunluk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(t/m</a:t>
                      </a:r>
                      <a:r>
                        <a:rPr kumimoji="0" lang="tr-TR" altLang="tr-TR" sz="1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3.4 - 3.6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5.0 - 5.5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(lb/ft</a:t>
                      </a:r>
                      <a:r>
                        <a:rPr kumimoji="0" lang="tr-TR" altLang="tr-TR" sz="1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210 -225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310 - 340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Ürün sıcaklığı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kumimoji="0" lang="tr-TR" altLang="tr-TR" sz="1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r>
                        <a:rPr kumimoji="0" lang="tr-TR" altLang="tr-TR" sz="1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kumimoji="0" lang="tr-TR" altLang="tr-T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kumimoji="0" lang="tr-TR" altLang="tr-T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8744" name="Rectangle 218">
            <a:extLst>
              <a:ext uri="{FF2B5EF4-FFF2-40B4-BE49-F238E27FC236}">
                <a16:creationId xmlns:a16="http://schemas.microsoft.com/office/drawing/2014/main" id="{5A336CF0-43B1-4879-A489-8CFA17CA6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811213"/>
            <a:ext cx="8231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000">
                <a:solidFill>
                  <a:schemeClr val="hlink"/>
                </a:solidFill>
              </a:rPr>
              <a:t>Midrex yöntemiyle üretilen DRI ve HBI’nın kimyasal ve fiziksel özellikleri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79EBAAB-B2DE-4395-B711-4E420DBECA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Direkt redüksiyon fırını çelik bir silindirdir ve iç kısmı redüksiyon bölgesinde refrakter  kaplıdır.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Katı hammadde fırının üst bölgesinden sürekli olarak beslenir.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Redükleyici  ve soğutucu gazlar fırın sistemine, alt ve üst kısma yerleştirilen dinamik gaz contalarıyla taşınırlar. 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8">
            <a:extLst>
              <a:ext uri="{FF2B5EF4-FFF2-40B4-BE49-F238E27FC236}">
                <a16:creationId xmlns:a16="http://schemas.microsoft.com/office/drawing/2014/main" id="{BFD20766-F890-4DC2-B818-E1A1753E8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050"/>
            <a:ext cx="9144000" cy="550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Click="0" advTm="30000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A9C5609C-3FDF-4A35-B4AA-66EE8C176C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Metalleşmiş ürünün boşaltma sıcaklığı 30-50</a:t>
            </a:r>
            <a:r>
              <a:rPr lang="tr-TR" altLang="tr-TR" sz="2400" baseline="30000">
                <a:latin typeface="Times New Roman" panose="02020603050405020304" pitchFamily="18" charset="0"/>
              </a:rPr>
              <a:t>o</a:t>
            </a:r>
            <a:r>
              <a:rPr lang="tr-TR" altLang="tr-TR" sz="2400">
                <a:latin typeface="Times New Roman" panose="02020603050405020304" pitchFamily="18" charset="0"/>
              </a:rPr>
              <a:t>C kadardır. Sıcak briketleme yapılacaksa soğutucu gaz devresi iptal edilir ve sıcak DRI şaft fırınından alınır.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 b="1">
                <a:solidFill>
                  <a:srgbClr val="660066"/>
                </a:solidFill>
                <a:latin typeface="Times New Roman" panose="02020603050405020304" pitchFamily="18" charset="0"/>
              </a:rPr>
              <a:t>Redükleyici gaz, doğal gaz ve şaft fırınından geri dönen gazın karışımından üretilir</a:t>
            </a:r>
            <a:r>
              <a:rPr lang="tr-TR" altLang="tr-TR" sz="2400">
                <a:latin typeface="Times New Roman" panose="02020603050405020304" pitchFamily="18" charset="0"/>
              </a:rPr>
              <a:t>. Bu karışım kimyasal olarak </a:t>
            </a: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%90-92 H</a:t>
            </a:r>
            <a:r>
              <a:rPr lang="tr-TR" altLang="tr-TR" sz="2400" baseline="-25000">
                <a:solidFill>
                  <a:srgbClr val="660066"/>
                </a:solidFill>
                <a:latin typeface="Times New Roman" panose="02020603050405020304" pitchFamily="18" charset="0"/>
              </a:rPr>
              <a:t>2</a:t>
            </a:r>
            <a:r>
              <a:rPr lang="tr-TR" altLang="tr-TR" sz="2400" baseline="-25000">
                <a:latin typeface="Times New Roman" panose="02020603050405020304" pitchFamily="18" charset="0"/>
              </a:rPr>
              <a:t> </a:t>
            </a:r>
            <a:r>
              <a:rPr lang="tr-TR" altLang="tr-TR" sz="2400">
                <a:latin typeface="Times New Roman" panose="02020603050405020304" pitchFamily="18" charset="0"/>
              </a:rPr>
              <a:t>ve </a:t>
            </a: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CO’e </a:t>
            </a:r>
            <a:r>
              <a:rPr lang="tr-TR" altLang="tr-TR" sz="2400">
                <a:latin typeface="Times New Roman" panose="02020603050405020304" pitchFamily="18" charset="0"/>
              </a:rPr>
              <a:t>dönüştürülür.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Sıcak redükleyici gaz (760-927</a:t>
            </a:r>
            <a:r>
              <a:rPr lang="tr-TR" altLang="tr-TR" sz="2400" baseline="30000">
                <a:latin typeface="Times New Roman" panose="02020603050405020304" pitchFamily="18" charset="0"/>
              </a:rPr>
              <a:t>o</a:t>
            </a:r>
            <a:r>
              <a:rPr lang="tr-TR" altLang="tr-TR" sz="2400">
                <a:latin typeface="Times New Roman" panose="02020603050405020304" pitchFamily="18" charset="0"/>
              </a:rPr>
              <a:t>C) doğrudan şaft fırınında kullanılır.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239FCB3-47B5-48B6-B897-9D8921E423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Midrex prosesinden elde edilen ürünün metalizasyon derecesi %95’tir. karbon içeriği 1,0-2,5 arasındadır</a:t>
            </a:r>
            <a:r>
              <a:rPr lang="tr-TR" altLang="tr-TR" sz="240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Proses, soğuk DRI ve HBI, soğuk DRI ve sıcak DRI, sıcak DRI ve HBI gibi çeşitli ürün seçeneklerine sahiptir. 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theme/theme1.xml><?xml version="1.0" encoding="utf-8"?>
<a:theme xmlns:a="http://schemas.openxmlformats.org/drawingml/2006/main" name="Mustafa Boyrazlı Sunum">
  <a:themeElements>
    <a:clrScheme name="Mustafa Boyrazlı Sunu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ustafa Boyrazlı Sunu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ustafa Boyrazlı Sunu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tafa Boyrazlı Sunu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tafa Boyrazlı Sunu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tafa Boyrazlı Sunu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tafa Boyrazlı Sunu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tafa Boyrazlı Sunu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stafa Boyrazlı Sunu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stafa Boyrazlı Sunu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stafa Boyrazlı Sunu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stafa Boyrazlı Sunu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stafa Boyrazlı Sunu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stafa Boyrazlı Sunu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1405</TotalTime>
  <Words>1144</Words>
  <Application>Microsoft Office PowerPoint</Application>
  <PresentationFormat>Ekran Gösterisi (4:3)</PresentationFormat>
  <Paragraphs>112</Paragraphs>
  <Slides>26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26</vt:i4>
      </vt:variant>
    </vt:vector>
  </HeadingPairs>
  <TitlesOfParts>
    <vt:vector size="38" baseType="lpstr">
      <vt:lpstr>Alegreya</vt:lpstr>
      <vt:lpstr>Arial</vt:lpstr>
      <vt:lpstr>Book Antiqua</vt:lpstr>
      <vt:lpstr>Bree Serif</vt:lpstr>
      <vt:lpstr>Comic Sans MS</vt:lpstr>
      <vt:lpstr>Lobster</vt:lpstr>
      <vt:lpstr>Old Standard TT</vt:lpstr>
      <vt:lpstr>Tahoma</vt:lpstr>
      <vt:lpstr>Times New Roman</vt:lpstr>
      <vt:lpstr>Verdana</vt:lpstr>
      <vt:lpstr>Mustafa Boyrazlı Sunum</vt:lpstr>
      <vt:lpstr>Paperback</vt:lpstr>
      <vt:lpstr>ŞAFT FIRINI PROSESLERİ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F_s_M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ALTERNATİF DEMİR VE ÇELİK  ÜRETİM YÖNTEMLERİ  Sünger Demir Üretim Teknolojileri  Yrd.Doç. Dr. MUSTAFA BOYRAZLI</dc:title>
  <dc:creator>user</dc:creator>
  <cp:lastModifiedBy>yeb</cp:lastModifiedBy>
  <cp:revision>23</cp:revision>
  <dcterms:created xsi:type="dcterms:W3CDTF">2010-11-24T22:43:18Z</dcterms:created>
  <dcterms:modified xsi:type="dcterms:W3CDTF">2024-05-28T07:56:54Z</dcterms:modified>
</cp:coreProperties>
</file>