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5" r:id="rId2"/>
  </p:sldMasterIdLst>
  <p:notesMasterIdLst>
    <p:notesMasterId r:id="rId43"/>
  </p:notesMasterIdLst>
  <p:sldIdLst>
    <p:sldId id="257" r:id="rId3"/>
    <p:sldId id="282" r:id="rId4"/>
    <p:sldId id="283" r:id="rId5"/>
    <p:sldId id="284" r:id="rId6"/>
    <p:sldId id="285" r:id="rId7"/>
    <p:sldId id="286" r:id="rId8"/>
    <p:sldId id="289" r:id="rId9"/>
    <p:sldId id="290" r:id="rId10"/>
    <p:sldId id="291" r:id="rId11"/>
    <p:sldId id="292" r:id="rId12"/>
    <p:sldId id="293" r:id="rId13"/>
    <p:sldId id="294" r:id="rId14"/>
    <p:sldId id="295" r:id="rId15"/>
    <p:sldId id="299" r:id="rId16"/>
    <p:sldId id="300" r:id="rId17"/>
    <p:sldId id="387" r:id="rId18"/>
    <p:sldId id="301" r:id="rId19"/>
    <p:sldId id="302" r:id="rId20"/>
    <p:sldId id="304" r:id="rId21"/>
    <p:sldId id="305" r:id="rId22"/>
    <p:sldId id="306" r:id="rId23"/>
    <p:sldId id="307" r:id="rId24"/>
    <p:sldId id="308" r:id="rId25"/>
    <p:sldId id="309" r:id="rId26"/>
    <p:sldId id="310" r:id="rId27"/>
    <p:sldId id="323" r:id="rId28"/>
    <p:sldId id="324" r:id="rId29"/>
    <p:sldId id="325" r:id="rId30"/>
    <p:sldId id="326" r:id="rId31"/>
    <p:sldId id="327" r:id="rId32"/>
    <p:sldId id="394" r:id="rId33"/>
    <p:sldId id="395" r:id="rId34"/>
    <p:sldId id="328" r:id="rId35"/>
    <p:sldId id="329" r:id="rId36"/>
    <p:sldId id="330" r:id="rId37"/>
    <p:sldId id="331" r:id="rId38"/>
    <p:sldId id="332" r:id="rId39"/>
    <p:sldId id="333" r:id="rId40"/>
    <p:sldId id="335" r:id="rId41"/>
    <p:sldId id="336" r:id="rId42"/>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00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4" autoAdjust="0"/>
    <p:restoredTop sz="94660"/>
  </p:normalViewPr>
  <p:slideViewPr>
    <p:cSldViewPr>
      <p:cViewPr varScale="1">
        <p:scale>
          <a:sx n="90" d="100"/>
          <a:sy n="90" d="100"/>
        </p:scale>
        <p:origin x="147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7090" name="Rectangle 2">
            <a:extLst>
              <a:ext uri="{FF2B5EF4-FFF2-40B4-BE49-F238E27FC236}">
                <a16:creationId xmlns:a16="http://schemas.microsoft.com/office/drawing/2014/main" id="{FE45FF24-DF27-46BC-80BC-19FB205E9672}"/>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tr-TR" altLang="tr-TR"/>
          </a:p>
        </p:txBody>
      </p:sp>
      <p:sp>
        <p:nvSpPr>
          <p:cNvPr id="217091" name="Rectangle 3">
            <a:extLst>
              <a:ext uri="{FF2B5EF4-FFF2-40B4-BE49-F238E27FC236}">
                <a16:creationId xmlns:a16="http://schemas.microsoft.com/office/drawing/2014/main" id="{F3F7836F-9037-46FE-BFD8-83D78C907CB1}"/>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tr-TR" altLang="tr-TR"/>
          </a:p>
        </p:txBody>
      </p:sp>
      <p:sp>
        <p:nvSpPr>
          <p:cNvPr id="2052" name="Rectangle 4">
            <a:extLst>
              <a:ext uri="{FF2B5EF4-FFF2-40B4-BE49-F238E27FC236}">
                <a16:creationId xmlns:a16="http://schemas.microsoft.com/office/drawing/2014/main" id="{9A0DE5EB-08E8-4A89-91E4-23D37013A39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7093" name="Rectangle 5">
            <a:extLst>
              <a:ext uri="{FF2B5EF4-FFF2-40B4-BE49-F238E27FC236}">
                <a16:creationId xmlns:a16="http://schemas.microsoft.com/office/drawing/2014/main" id="{EDBFF0E0-1D47-46FA-ACFC-4848B57A5F6A}"/>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tr-TR" altLang="tr-TR" noProof="0"/>
              <a:t>Asıl metin stillerini düzenlemek için tıklatın</a:t>
            </a:r>
          </a:p>
          <a:p>
            <a:pPr lvl="1"/>
            <a:r>
              <a:rPr lang="tr-TR" altLang="tr-TR" noProof="0"/>
              <a:t>İkinci düzey</a:t>
            </a:r>
          </a:p>
          <a:p>
            <a:pPr lvl="2"/>
            <a:r>
              <a:rPr lang="tr-TR" altLang="tr-TR" noProof="0"/>
              <a:t>Üçüncü düzey</a:t>
            </a:r>
          </a:p>
          <a:p>
            <a:pPr lvl="3"/>
            <a:r>
              <a:rPr lang="tr-TR" altLang="tr-TR" noProof="0"/>
              <a:t>Dördüncü düzey</a:t>
            </a:r>
          </a:p>
          <a:p>
            <a:pPr lvl="4"/>
            <a:r>
              <a:rPr lang="tr-TR" altLang="tr-TR" noProof="0"/>
              <a:t>Beşinci düzey</a:t>
            </a:r>
          </a:p>
        </p:txBody>
      </p:sp>
      <p:sp>
        <p:nvSpPr>
          <p:cNvPr id="217094" name="Rectangle 6">
            <a:extLst>
              <a:ext uri="{FF2B5EF4-FFF2-40B4-BE49-F238E27FC236}">
                <a16:creationId xmlns:a16="http://schemas.microsoft.com/office/drawing/2014/main" id="{EC18A81E-03F9-44A6-A5B9-FA4B5B2E6CF7}"/>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tr-TR" altLang="tr-TR"/>
          </a:p>
        </p:txBody>
      </p:sp>
      <p:sp>
        <p:nvSpPr>
          <p:cNvPr id="217095" name="Rectangle 7">
            <a:extLst>
              <a:ext uri="{FF2B5EF4-FFF2-40B4-BE49-F238E27FC236}">
                <a16:creationId xmlns:a16="http://schemas.microsoft.com/office/drawing/2014/main" id="{35F66BEF-51AE-4800-9254-F3BE00239EC1}"/>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7EA6D087-A51A-4D39-9E59-703D91B7044C}" type="slidenum">
              <a:rPr lang="tr-TR" altLang="tr-T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51f33b5d8c_0_2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51f33b5d8c_0_2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143000" y="1122363"/>
            <a:ext cx="6858000" cy="2387600"/>
          </a:xfrm>
        </p:spPr>
        <p:txBody>
          <a:bodyPr anchor="b"/>
          <a:lstStyle>
            <a:lvl1pPr algn="ctr">
              <a:defRPr sz="6000"/>
            </a:lvl1pPr>
          </a:lstStyle>
          <a:p>
            <a:r>
              <a:rPr lang="tr-TR"/>
              <a:t>Asıl başlık stilini düzenlemek için tıklayın</a:t>
            </a: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Rectangle 4">
            <a:extLst>
              <a:ext uri="{FF2B5EF4-FFF2-40B4-BE49-F238E27FC236}">
                <a16:creationId xmlns:a16="http://schemas.microsoft.com/office/drawing/2014/main" id="{A64D5D14-4619-4060-90D9-3453C856C73B}"/>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521CF666-829D-429F-81F8-EDDD9DDE75AC}"/>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3F522F0A-D365-4584-B7E1-0B5DBDE0F811}"/>
              </a:ext>
            </a:extLst>
          </p:cNvPr>
          <p:cNvSpPr>
            <a:spLocks noGrp="1" noChangeArrowheads="1"/>
          </p:cNvSpPr>
          <p:nvPr>
            <p:ph type="sldNum" sz="quarter" idx="12"/>
          </p:nvPr>
        </p:nvSpPr>
        <p:spPr>
          <a:ln/>
        </p:spPr>
        <p:txBody>
          <a:bodyPr/>
          <a:lstStyle>
            <a:lvl1pPr>
              <a:defRPr/>
            </a:lvl1pPr>
          </a:lstStyle>
          <a:p>
            <a:fld id="{537F6024-F2D4-4E83-BF5E-0617F836C0E9}" type="slidenum">
              <a:rPr lang="tr-TR" altLang="tr-TR"/>
              <a:pPr/>
              <a:t>‹#›</a:t>
            </a:fld>
            <a:endParaRPr lang="tr-TR" altLang="tr-TR"/>
          </a:p>
        </p:txBody>
      </p:sp>
    </p:spTree>
    <p:extLst>
      <p:ext uri="{BB962C8B-B14F-4D97-AF65-F5344CB8AC3E}">
        <p14:creationId xmlns:p14="http://schemas.microsoft.com/office/powerpoint/2010/main" val="2370384471"/>
      </p:ext>
    </p:extLst>
  </p:cSld>
  <p:clrMapOvr>
    <a:masterClrMapping/>
  </p:clrMapOvr>
  <p:transition spd="med" advClick="0" advTm="3000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stilini düzenlemek için tıklayın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a:extLst>
              <a:ext uri="{FF2B5EF4-FFF2-40B4-BE49-F238E27FC236}">
                <a16:creationId xmlns:a16="http://schemas.microsoft.com/office/drawing/2014/main" id="{6BBFF0AF-14F2-4F15-8444-1C85190F183C}"/>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A39E827E-745A-443C-9607-9ECDEE658740}"/>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44365748-03D3-4172-B7E5-9AEF8964F06F}"/>
              </a:ext>
            </a:extLst>
          </p:cNvPr>
          <p:cNvSpPr>
            <a:spLocks noGrp="1" noChangeArrowheads="1"/>
          </p:cNvSpPr>
          <p:nvPr>
            <p:ph type="sldNum" sz="quarter" idx="12"/>
          </p:nvPr>
        </p:nvSpPr>
        <p:spPr>
          <a:ln/>
        </p:spPr>
        <p:txBody>
          <a:bodyPr/>
          <a:lstStyle>
            <a:lvl1pPr>
              <a:defRPr/>
            </a:lvl1pPr>
          </a:lstStyle>
          <a:p>
            <a:fld id="{64D1EAB3-9D3F-4235-9010-3CA6E2512594}" type="slidenum">
              <a:rPr lang="tr-TR" altLang="tr-TR"/>
              <a:pPr/>
              <a:t>‹#›</a:t>
            </a:fld>
            <a:endParaRPr lang="tr-TR" altLang="tr-TR"/>
          </a:p>
        </p:txBody>
      </p:sp>
    </p:spTree>
    <p:extLst>
      <p:ext uri="{BB962C8B-B14F-4D97-AF65-F5344CB8AC3E}">
        <p14:creationId xmlns:p14="http://schemas.microsoft.com/office/powerpoint/2010/main" val="3922921973"/>
      </p:ext>
    </p:extLst>
  </p:cSld>
  <p:clrMapOvr>
    <a:masterClrMapping/>
  </p:clrMapOvr>
  <p:transition spd="med" advClick="0" advTm="3000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stilini düzenlemek için tıklayın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a:extLst>
              <a:ext uri="{FF2B5EF4-FFF2-40B4-BE49-F238E27FC236}">
                <a16:creationId xmlns:a16="http://schemas.microsoft.com/office/drawing/2014/main" id="{A0929AEE-905B-46A0-8355-ADFBCF965FA7}"/>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C5F47C4C-9005-4DD4-A855-16069A7B712C}"/>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7F59BE45-49FF-46DA-8C82-FC623F249662}"/>
              </a:ext>
            </a:extLst>
          </p:cNvPr>
          <p:cNvSpPr>
            <a:spLocks noGrp="1" noChangeArrowheads="1"/>
          </p:cNvSpPr>
          <p:nvPr>
            <p:ph type="sldNum" sz="quarter" idx="12"/>
          </p:nvPr>
        </p:nvSpPr>
        <p:spPr>
          <a:ln/>
        </p:spPr>
        <p:txBody>
          <a:bodyPr/>
          <a:lstStyle>
            <a:lvl1pPr>
              <a:defRPr/>
            </a:lvl1pPr>
          </a:lstStyle>
          <a:p>
            <a:fld id="{F46ACEB5-4260-4688-988E-01014F203D0D}" type="slidenum">
              <a:rPr lang="tr-TR" altLang="tr-TR"/>
              <a:pPr/>
              <a:t>‹#›</a:t>
            </a:fld>
            <a:endParaRPr lang="tr-TR" altLang="tr-TR"/>
          </a:p>
        </p:txBody>
      </p:sp>
    </p:spTree>
    <p:extLst>
      <p:ext uri="{BB962C8B-B14F-4D97-AF65-F5344CB8AC3E}">
        <p14:creationId xmlns:p14="http://schemas.microsoft.com/office/powerpoint/2010/main" val="1119911804"/>
      </p:ext>
    </p:extLst>
  </p:cSld>
  <p:clrMapOvr>
    <a:masterClrMapping/>
  </p:clrMapOvr>
  <p:transition spd="med" advClick="0" advTm="30000">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Başlık ve Graf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a:t>Asıl başlık stilini düzenlemek için tıklayın</a:t>
            </a:r>
          </a:p>
        </p:txBody>
      </p:sp>
      <p:sp>
        <p:nvSpPr>
          <p:cNvPr id="3" name="Grafik Yer Tutucusu 2"/>
          <p:cNvSpPr>
            <a:spLocks noGrp="1"/>
          </p:cNvSpPr>
          <p:nvPr>
            <p:ph type="chart" idx="1"/>
          </p:nvPr>
        </p:nvSpPr>
        <p:spPr>
          <a:xfrm>
            <a:off x="457200" y="1600200"/>
            <a:ext cx="8229600" cy="4525963"/>
          </a:xfrm>
        </p:spPr>
        <p:txBody>
          <a:bodyPr/>
          <a:lstStyle/>
          <a:p>
            <a:pPr lvl="0"/>
            <a:endParaRPr lang="tr-TR" noProof="0"/>
          </a:p>
        </p:txBody>
      </p:sp>
      <p:sp>
        <p:nvSpPr>
          <p:cNvPr id="4" name="Rectangle 4">
            <a:extLst>
              <a:ext uri="{FF2B5EF4-FFF2-40B4-BE49-F238E27FC236}">
                <a16:creationId xmlns:a16="http://schemas.microsoft.com/office/drawing/2014/main" id="{8091A962-D9F4-476C-99D0-527C4353A78C}"/>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15DB405A-A78D-42F1-94A9-6E456D750181}"/>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29A6BB7C-9A07-4DFC-80FB-18402B26686F}"/>
              </a:ext>
            </a:extLst>
          </p:cNvPr>
          <p:cNvSpPr>
            <a:spLocks noGrp="1" noChangeArrowheads="1"/>
          </p:cNvSpPr>
          <p:nvPr>
            <p:ph type="sldNum" sz="quarter" idx="12"/>
          </p:nvPr>
        </p:nvSpPr>
        <p:spPr>
          <a:ln/>
        </p:spPr>
        <p:txBody>
          <a:bodyPr/>
          <a:lstStyle>
            <a:lvl1pPr>
              <a:defRPr/>
            </a:lvl1pPr>
          </a:lstStyle>
          <a:p>
            <a:fld id="{D32C7459-79E5-4308-8E9A-9F71CA1EB522}" type="slidenum">
              <a:rPr lang="tr-TR" altLang="tr-TR"/>
              <a:pPr/>
              <a:t>‹#›</a:t>
            </a:fld>
            <a:endParaRPr lang="tr-TR" altLang="tr-TR"/>
          </a:p>
        </p:txBody>
      </p:sp>
    </p:spTree>
    <p:extLst>
      <p:ext uri="{BB962C8B-B14F-4D97-AF65-F5344CB8AC3E}">
        <p14:creationId xmlns:p14="http://schemas.microsoft.com/office/powerpoint/2010/main" val="3874042536"/>
      </p:ext>
    </p:extLst>
  </p:cSld>
  <p:clrMapOvr>
    <a:masterClrMapping/>
  </p:clrMapOvr>
  <p:transition spd="med" advClick="0" advTm="30000">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a:t>Asıl başlık stilini düzenlemek için tıklayın</a:t>
            </a:r>
          </a:p>
        </p:txBody>
      </p:sp>
      <p:sp>
        <p:nvSpPr>
          <p:cNvPr id="3" name="Tablo Yer Tutucusu 2"/>
          <p:cNvSpPr>
            <a:spLocks noGrp="1"/>
          </p:cNvSpPr>
          <p:nvPr>
            <p:ph type="tbl" idx="1"/>
          </p:nvPr>
        </p:nvSpPr>
        <p:spPr>
          <a:xfrm>
            <a:off x="457200" y="1600200"/>
            <a:ext cx="8229600" cy="4525963"/>
          </a:xfrm>
        </p:spPr>
        <p:txBody>
          <a:bodyPr/>
          <a:lstStyle/>
          <a:p>
            <a:pPr lvl="0"/>
            <a:endParaRPr lang="tr-TR" noProof="0"/>
          </a:p>
        </p:txBody>
      </p:sp>
      <p:sp>
        <p:nvSpPr>
          <p:cNvPr id="4" name="Rectangle 4">
            <a:extLst>
              <a:ext uri="{FF2B5EF4-FFF2-40B4-BE49-F238E27FC236}">
                <a16:creationId xmlns:a16="http://schemas.microsoft.com/office/drawing/2014/main" id="{E34BF2F8-D795-42EC-9156-8413C223590D}"/>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CA9BFEC2-4C19-4846-9560-BA204A505F3D}"/>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36A08047-7386-42BF-8EE0-3C0318A16C7F}"/>
              </a:ext>
            </a:extLst>
          </p:cNvPr>
          <p:cNvSpPr>
            <a:spLocks noGrp="1" noChangeArrowheads="1"/>
          </p:cNvSpPr>
          <p:nvPr>
            <p:ph type="sldNum" sz="quarter" idx="12"/>
          </p:nvPr>
        </p:nvSpPr>
        <p:spPr>
          <a:ln/>
        </p:spPr>
        <p:txBody>
          <a:bodyPr/>
          <a:lstStyle>
            <a:lvl1pPr>
              <a:defRPr/>
            </a:lvl1pPr>
          </a:lstStyle>
          <a:p>
            <a:fld id="{64F14D96-5BA2-4F06-8091-3288FCF51223}" type="slidenum">
              <a:rPr lang="tr-TR" altLang="tr-TR"/>
              <a:pPr/>
              <a:t>‹#›</a:t>
            </a:fld>
            <a:endParaRPr lang="tr-TR" altLang="tr-TR"/>
          </a:p>
        </p:txBody>
      </p:sp>
    </p:spTree>
    <p:extLst>
      <p:ext uri="{BB962C8B-B14F-4D97-AF65-F5344CB8AC3E}">
        <p14:creationId xmlns:p14="http://schemas.microsoft.com/office/powerpoint/2010/main" val="1308051746"/>
      </p:ext>
    </p:extLst>
  </p:cSld>
  <p:clrMapOvr>
    <a:masterClrMapping/>
  </p:clrMapOvr>
  <p:transition spd="med" advClick="0" advTm="30000">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a:t>Asıl başlık stilini düzenlemek için tıklayın</a:t>
            </a:r>
          </a:p>
        </p:txBody>
      </p:sp>
      <p:sp>
        <p:nvSpPr>
          <p:cNvPr id="3" name="Metin Yer Tutucusu 2"/>
          <p:cNvSpPr>
            <a:spLocks noGrp="1"/>
          </p:cNvSpPr>
          <p:nvPr>
            <p:ph type="body" sz="half" idx="1"/>
          </p:nvPr>
        </p:nvSpPr>
        <p:spPr>
          <a:xfrm>
            <a:off x="457200" y="1600200"/>
            <a:ext cx="4038600" cy="452596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a:extLst>
              <a:ext uri="{FF2B5EF4-FFF2-40B4-BE49-F238E27FC236}">
                <a16:creationId xmlns:a16="http://schemas.microsoft.com/office/drawing/2014/main" id="{95271974-A80F-4C90-8346-6163BF196DB2}"/>
              </a:ext>
            </a:extLst>
          </p:cNvPr>
          <p:cNvSpPr>
            <a:spLocks noGrp="1" noChangeArrowheads="1"/>
          </p:cNvSpPr>
          <p:nvPr>
            <p:ph type="dt" sz="half" idx="10"/>
          </p:nvPr>
        </p:nvSpPr>
        <p:spPr>
          <a:ln/>
        </p:spPr>
        <p:txBody>
          <a:bodyPr/>
          <a:lstStyle>
            <a:lvl1pPr>
              <a:defRPr/>
            </a:lvl1pPr>
          </a:lstStyle>
          <a:p>
            <a:pPr>
              <a:defRPr/>
            </a:pPr>
            <a:endParaRPr lang="tr-TR"/>
          </a:p>
        </p:txBody>
      </p:sp>
      <p:sp>
        <p:nvSpPr>
          <p:cNvPr id="6" name="Rectangle 5">
            <a:extLst>
              <a:ext uri="{FF2B5EF4-FFF2-40B4-BE49-F238E27FC236}">
                <a16:creationId xmlns:a16="http://schemas.microsoft.com/office/drawing/2014/main" id="{DE9B45D2-D48F-4BC2-A300-14144491D58C}"/>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6">
            <a:extLst>
              <a:ext uri="{FF2B5EF4-FFF2-40B4-BE49-F238E27FC236}">
                <a16:creationId xmlns:a16="http://schemas.microsoft.com/office/drawing/2014/main" id="{E84DBF73-5E98-4C32-A9A0-85E51834C863}"/>
              </a:ext>
            </a:extLst>
          </p:cNvPr>
          <p:cNvSpPr>
            <a:spLocks noGrp="1" noChangeArrowheads="1"/>
          </p:cNvSpPr>
          <p:nvPr>
            <p:ph type="sldNum" sz="quarter" idx="12"/>
          </p:nvPr>
        </p:nvSpPr>
        <p:spPr>
          <a:ln/>
        </p:spPr>
        <p:txBody>
          <a:bodyPr/>
          <a:lstStyle>
            <a:lvl1pPr>
              <a:defRPr/>
            </a:lvl1pPr>
          </a:lstStyle>
          <a:p>
            <a:fld id="{04AA72E6-2292-444A-BF18-D39BC3DEF4DF}" type="slidenum">
              <a:rPr lang="tr-TR" altLang="tr-TR"/>
              <a:pPr/>
              <a:t>‹#›</a:t>
            </a:fld>
            <a:endParaRPr lang="tr-TR" altLang="tr-TR"/>
          </a:p>
        </p:txBody>
      </p:sp>
    </p:spTree>
    <p:extLst>
      <p:ext uri="{BB962C8B-B14F-4D97-AF65-F5344CB8AC3E}">
        <p14:creationId xmlns:p14="http://schemas.microsoft.com/office/powerpoint/2010/main" val="524537080"/>
      </p:ext>
    </p:extLst>
  </p:cSld>
  <p:clrMapOvr>
    <a:masterClrMapping/>
  </p:clrMapOvr>
  <p:transition spd="med" advClick="0" advTm="30000">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4638"/>
            <a:ext cx="8229600" cy="585152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
            <a:extLst>
              <a:ext uri="{FF2B5EF4-FFF2-40B4-BE49-F238E27FC236}">
                <a16:creationId xmlns:a16="http://schemas.microsoft.com/office/drawing/2014/main" id="{3D162C17-DEFB-4301-8A8A-6BEE28284BA6}"/>
              </a:ext>
            </a:extLst>
          </p:cNvPr>
          <p:cNvSpPr>
            <a:spLocks noGrp="1" noChangeArrowheads="1"/>
          </p:cNvSpPr>
          <p:nvPr>
            <p:ph type="dt" sz="half" idx="10"/>
          </p:nvPr>
        </p:nvSpPr>
        <p:spPr>
          <a:ln/>
        </p:spPr>
        <p:txBody>
          <a:bodyPr/>
          <a:lstStyle>
            <a:lvl1pPr>
              <a:defRPr/>
            </a:lvl1pPr>
          </a:lstStyle>
          <a:p>
            <a:pPr>
              <a:defRPr/>
            </a:pPr>
            <a:endParaRPr lang="tr-TR"/>
          </a:p>
        </p:txBody>
      </p:sp>
      <p:sp>
        <p:nvSpPr>
          <p:cNvPr id="4" name="Rectangle 5">
            <a:extLst>
              <a:ext uri="{FF2B5EF4-FFF2-40B4-BE49-F238E27FC236}">
                <a16:creationId xmlns:a16="http://schemas.microsoft.com/office/drawing/2014/main" id="{A17EB359-65DC-45B4-A6EB-3002E4F3E788}"/>
              </a:ext>
            </a:extLst>
          </p:cNvPr>
          <p:cNvSpPr>
            <a:spLocks noGrp="1" noChangeArrowheads="1"/>
          </p:cNvSpPr>
          <p:nvPr>
            <p:ph type="ftr" sz="quarter" idx="11"/>
          </p:nvPr>
        </p:nvSpPr>
        <p:spPr>
          <a:ln/>
        </p:spPr>
        <p:txBody>
          <a:bodyPr/>
          <a:lstStyle>
            <a:lvl1pPr>
              <a:defRPr/>
            </a:lvl1pPr>
          </a:lstStyle>
          <a:p>
            <a:pPr>
              <a:defRPr/>
            </a:pPr>
            <a:endParaRPr lang="tr-TR"/>
          </a:p>
        </p:txBody>
      </p:sp>
      <p:sp>
        <p:nvSpPr>
          <p:cNvPr id="5" name="Rectangle 6">
            <a:extLst>
              <a:ext uri="{FF2B5EF4-FFF2-40B4-BE49-F238E27FC236}">
                <a16:creationId xmlns:a16="http://schemas.microsoft.com/office/drawing/2014/main" id="{B53D720C-DC2A-4F4E-92F3-E68786693293}"/>
              </a:ext>
            </a:extLst>
          </p:cNvPr>
          <p:cNvSpPr>
            <a:spLocks noGrp="1" noChangeArrowheads="1"/>
          </p:cNvSpPr>
          <p:nvPr>
            <p:ph type="sldNum" sz="quarter" idx="12"/>
          </p:nvPr>
        </p:nvSpPr>
        <p:spPr>
          <a:ln/>
        </p:spPr>
        <p:txBody>
          <a:bodyPr/>
          <a:lstStyle>
            <a:lvl1pPr>
              <a:defRPr/>
            </a:lvl1pPr>
          </a:lstStyle>
          <a:p>
            <a:fld id="{727870D4-AB1F-489B-BB52-34F7FDEED997}" type="slidenum">
              <a:rPr lang="tr-TR" altLang="tr-TR"/>
              <a:pPr/>
              <a:t>‹#›</a:t>
            </a:fld>
            <a:endParaRPr lang="tr-TR" altLang="tr-TR"/>
          </a:p>
        </p:txBody>
      </p:sp>
    </p:spTree>
    <p:extLst>
      <p:ext uri="{BB962C8B-B14F-4D97-AF65-F5344CB8AC3E}">
        <p14:creationId xmlns:p14="http://schemas.microsoft.com/office/powerpoint/2010/main" val="3752214466"/>
      </p:ext>
    </p:extLst>
  </p:cSld>
  <p:clrMapOvr>
    <a:masterClrMapping/>
  </p:clrMapOvr>
  <p:transition spd="med" advClick="0" advTm="30000">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0" y="133"/>
            <a:ext cx="9144000" cy="2282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 name="Google Shape;11;p2"/>
          <p:cNvCxnSpPr/>
          <p:nvPr/>
        </p:nvCxnSpPr>
        <p:spPr>
          <a:xfrm>
            <a:off x="641934" y="4796667"/>
            <a:ext cx="390300" cy="0"/>
          </a:xfrm>
          <a:prstGeom prst="straightConnector1">
            <a:avLst/>
          </a:prstGeom>
          <a:noFill/>
          <a:ln w="28575" cap="flat" cmpd="sng">
            <a:solidFill>
              <a:schemeClr val="accent1"/>
            </a:solidFill>
            <a:prstDash val="solid"/>
            <a:round/>
            <a:headEnd type="none" w="sm" len="sm"/>
            <a:tailEnd type="none" w="sm" len="sm"/>
          </a:ln>
        </p:spPr>
      </p:cxnSp>
      <p:sp>
        <p:nvSpPr>
          <p:cNvPr id="12" name="Google Shape;12;p2"/>
          <p:cNvSpPr txBox="1">
            <a:spLocks noGrp="1"/>
          </p:cNvSpPr>
          <p:nvPr>
            <p:ph type="ctrTitle"/>
          </p:nvPr>
        </p:nvSpPr>
        <p:spPr>
          <a:xfrm>
            <a:off x="512700" y="2524400"/>
            <a:ext cx="8118600" cy="2030400"/>
          </a:xfrm>
          <a:prstGeom prst="rect">
            <a:avLst/>
          </a:prstGeom>
        </p:spPr>
        <p:txBody>
          <a:bodyPr spcFirstLastPara="1" wrap="square" lIns="91425" tIns="91425" rIns="91425" bIns="91425" anchor="b" anchorCtr="0">
            <a:no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a:endParaRPr/>
          </a:p>
        </p:txBody>
      </p:sp>
      <p:sp>
        <p:nvSpPr>
          <p:cNvPr id="13" name="Google Shape;13;p2"/>
          <p:cNvSpPr txBox="1">
            <a:spLocks noGrp="1"/>
          </p:cNvSpPr>
          <p:nvPr>
            <p:ph type="subTitle" idx="1"/>
          </p:nvPr>
        </p:nvSpPr>
        <p:spPr>
          <a:xfrm>
            <a:off x="512700" y="5120852"/>
            <a:ext cx="8118600" cy="1050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a:endParaRPr/>
          </a:p>
        </p:txBody>
      </p:sp>
      <p:sp>
        <p:nvSpPr>
          <p:cNvPr id="14" name="Google Shape;14;p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1943952485"/>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chemeClr val="dk1"/>
        </a:solidFill>
        <a:effectLst/>
      </p:bgPr>
    </p:bg>
    <p:spTree>
      <p:nvGrpSpPr>
        <p:cNvPr id="1" name="Shape 15"/>
        <p:cNvGrpSpPr/>
        <p:nvPr/>
      </p:nvGrpSpPr>
      <p:grpSpPr>
        <a:xfrm>
          <a:off x="0" y="0"/>
          <a:ext cx="0" cy="0"/>
          <a:chOff x="0" y="0"/>
          <a:chExt cx="0" cy="0"/>
        </a:xfrm>
      </p:grpSpPr>
      <p:cxnSp>
        <p:nvCxnSpPr>
          <p:cNvPr id="16" name="Google Shape;16;p3"/>
          <p:cNvCxnSpPr/>
          <p:nvPr/>
        </p:nvCxnSpPr>
        <p:spPr>
          <a:xfrm>
            <a:off x="641934" y="4796667"/>
            <a:ext cx="390300" cy="0"/>
          </a:xfrm>
          <a:prstGeom prst="straightConnector1">
            <a:avLst/>
          </a:prstGeom>
          <a:noFill/>
          <a:ln w="28575" cap="flat" cmpd="sng">
            <a:solidFill>
              <a:schemeClr val="lt2"/>
            </a:solidFill>
            <a:prstDash val="solid"/>
            <a:round/>
            <a:headEnd type="none" w="sm" len="sm"/>
            <a:tailEnd type="none" w="sm" len="sm"/>
          </a:ln>
        </p:spPr>
      </p:cxnSp>
      <p:sp>
        <p:nvSpPr>
          <p:cNvPr id="17" name="Google Shape;17;p3"/>
          <p:cNvSpPr txBox="1">
            <a:spLocks noGrp="1"/>
          </p:cNvSpPr>
          <p:nvPr>
            <p:ph type="title"/>
          </p:nvPr>
        </p:nvSpPr>
        <p:spPr>
          <a:xfrm>
            <a:off x="512700" y="2524400"/>
            <a:ext cx="8118600" cy="2030400"/>
          </a:xfrm>
          <a:prstGeom prst="rect">
            <a:avLst/>
          </a:prstGeom>
        </p:spPr>
        <p:txBody>
          <a:bodyPr spcFirstLastPara="1" wrap="square" lIns="91425" tIns="91425" rIns="91425" bIns="91425" anchor="b" anchorCtr="0">
            <a:no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a:endParaRPr/>
          </a:p>
        </p:txBody>
      </p:sp>
      <p:sp>
        <p:nvSpPr>
          <p:cNvPr id="18" name="Google Shape;18;p3"/>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804573337"/>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Ders Notları" type="tx">
  <p:cSld name="Ders Notları">
    <p:spTree>
      <p:nvGrpSpPr>
        <p:cNvPr id="1" name="Shape 19"/>
        <p:cNvGrpSpPr/>
        <p:nvPr/>
      </p:nvGrpSpPr>
      <p:grpSpPr>
        <a:xfrm>
          <a:off x="0" y="0"/>
          <a:ext cx="0" cy="0"/>
          <a:chOff x="0" y="0"/>
          <a:chExt cx="0" cy="0"/>
        </a:xfrm>
      </p:grpSpPr>
      <p:sp>
        <p:nvSpPr>
          <p:cNvPr id="20" name="Google Shape;20;p4"/>
          <p:cNvSpPr/>
          <p:nvPr/>
        </p:nvSpPr>
        <p:spPr>
          <a:xfrm>
            <a:off x="0" y="6727600"/>
            <a:ext cx="9144000" cy="130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311700" y="593367"/>
            <a:ext cx="8520600" cy="817600"/>
          </a:xfrm>
          <a:prstGeom prst="rect">
            <a:avLst/>
          </a:prstGeom>
          <a:ln w="9525" cap="flat" cmpd="sng">
            <a:solidFill>
              <a:srgbClr val="9900FF"/>
            </a:solidFill>
            <a:prstDash val="solid"/>
            <a:round/>
            <a:headEnd type="none" w="sm" len="sm"/>
            <a:tailEnd type="none" w="sm" len="sm"/>
          </a:ln>
        </p:spPr>
        <p:txBody>
          <a:bodyPr spcFirstLastPara="1" wrap="square" lIns="91425" tIns="91425" rIns="91425" bIns="91425" anchor="t" anchorCtr="0">
            <a:noAutofit/>
          </a:bodyPr>
          <a:lstStyle>
            <a:lvl1pPr lvl="0">
              <a:spcBef>
                <a:spcPts val="0"/>
              </a:spcBef>
              <a:spcAft>
                <a:spcPts val="0"/>
              </a:spcAft>
              <a:buSzPts val="3000"/>
              <a:buFont typeface="Lobster"/>
              <a:buNone/>
              <a:defRPr>
                <a:latin typeface="Lobster"/>
                <a:ea typeface="Lobster"/>
                <a:cs typeface="Lobster"/>
                <a:sym typeface="Lobster"/>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562133"/>
            <a:ext cx="8520600" cy="45296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Font typeface="Bree Serif"/>
              <a:buChar char="●"/>
              <a:defRPr>
                <a:latin typeface="Bree Serif"/>
                <a:ea typeface="Bree Serif"/>
                <a:cs typeface="Bree Serif"/>
                <a:sym typeface="Bree Serif"/>
              </a:defRPr>
            </a:lvl1pPr>
            <a:lvl2pPr marL="914400" lvl="1" indent="-317500">
              <a:spcBef>
                <a:spcPts val="1600"/>
              </a:spcBef>
              <a:spcAft>
                <a:spcPts val="0"/>
              </a:spcAft>
              <a:buSzPts val="1400"/>
              <a:buFont typeface="Bree Serif"/>
              <a:buChar char="○"/>
              <a:defRPr>
                <a:latin typeface="Bree Serif"/>
                <a:ea typeface="Bree Serif"/>
                <a:cs typeface="Bree Serif"/>
                <a:sym typeface="Bree Serif"/>
              </a:defRPr>
            </a:lvl2pPr>
            <a:lvl3pPr marL="1371600" lvl="2" indent="-317500">
              <a:spcBef>
                <a:spcPts val="1600"/>
              </a:spcBef>
              <a:spcAft>
                <a:spcPts val="0"/>
              </a:spcAft>
              <a:buSzPts val="1400"/>
              <a:buFont typeface="Bree Serif"/>
              <a:buChar char="■"/>
              <a:defRPr>
                <a:latin typeface="Bree Serif"/>
                <a:ea typeface="Bree Serif"/>
                <a:cs typeface="Bree Serif"/>
                <a:sym typeface="Bree Serif"/>
              </a:defRPr>
            </a:lvl3pPr>
            <a:lvl4pPr marL="1828800" lvl="3" indent="-317500">
              <a:spcBef>
                <a:spcPts val="1600"/>
              </a:spcBef>
              <a:spcAft>
                <a:spcPts val="0"/>
              </a:spcAft>
              <a:buSzPts val="1400"/>
              <a:buFont typeface="Bree Serif"/>
              <a:buChar char="●"/>
              <a:defRPr>
                <a:latin typeface="Bree Serif"/>
                <a:ea typeface="Bree Serif"/>
                <a:cs typeface="Bree Serif"/>
                <a:sym typeface="Bree Serif"/>
              </a:defRPr>
            </a:lvl4pPr>
            <a:lvl5pPr marL="2286000" lvl="4" indent="-317500">
              <a:spcBef>
                <a:spcPts val="1600"/>
              </a:spcBef>
              <a:spcAft>
                <a:spcPts val="0"/>
              </a:spcAft>
              <a:buSzPts val="1400"/>
              <a:buFont typeface="Bree Serif"/>
              <a:buChar char="○"/>
              <a:defRPr>
                <a:latin typeface="Bree Serif"/>
                <a:ea typeface="Bree Serif"/>
                <a:cs typeface="Bree Serif"/>
                <a:sym typeface="Bree Serif"/>
              </a:defRPr>
            </a:lvl5pPr>
            <a:lvl6pPr marL="2743200" lvl="5" indent="-317500">
              <a:spcBef>
                <a:spcPts val="1600"/>
              </a:spcBef>
              <a:spcAft>
                <a:spcPts val="0"/>
              </a:spcAft>
              <a:buSzPts val="1400"/>
              <a:buFont typeface="Bree Serif"/>
              <a:buChar char="■"/>
              <a:defRPr>
                <a:latin typeface="Bree Serif"/>
                <a:ea typeface="Bree Serif"/>
                <a:cs typeface="Bree Serif"/>
                <a:sym typeface="Bree Serif"/>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1162187860"/>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593367"/>
            <a:ext cx="8520600" cy="817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562233"/>
            <a:ext cx="3999900" cy="45296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562233"/>
            <a:ext cx="3999900" cy="45296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3271386444"/>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stilini düzenlemek için tıklayın</a:t>
            </a:r>
          </a:p>
        </p:txBody>
      </p:sp>
      <p:sp>
        <p:nvSpPr>
          <p:cNvPr id="3" name="İçerik Yer Tutucusu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a:extLst>
              <a:ext uri="{FF2B5EF4-FFF2-40B4-BE49-F238E27FC236}">
                <a16:creationId xmlns:a16="http://schemas.microsoft.com/office/drawing/2014/main" id="{7C6867DB-0BA0-4B6F-BF66-3C0A26D87086}"/>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7E05DD14-BEFF-4ADE-BFBF-A9A4E542DAB2}"/>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E653D14C-B103-4549-A33D-1AE3300C0F2B}"/>
              </a:ext>
            </a:extLst>
          </p:cNvPr>
          <p:cNvSpPr>
            <a:spLocks noGrp="1" noChangeArrowheads="1"/>
          </p:cNvSpPr>
          <p:nvPr>
            <p:ph type="sldNum" sz="quarter" idx="12"/>
          </p:nvPr>
        </p:nvSpPr>
        <p:spPr>
          <a:ln/>
        </p:spPr>
        <p:txBody>
          <a:bodyPr/>
          <a:lstStyle>
            <a:lvl1pPr>
              <a:defRPr/>
            </a:lvl1pPr>
          </a:lstStyle>
          <a:p>
            <a:fld id="{EAAB718A-BBEC-4625-8A26-6DE75948F191}" type="slidenum">
              <a:rPr lang="tr-TR" altLang="tr-TR"/>
              <a:pPr/>
              <a:t>‹#›</a:t>
            </a:fld>
            <a:endParaRPr lang="tr-TR" altLang="tr-TR"/>
          </a:p>
        </p:txBody>
      </p:sp>
    </p:spTree>
    <p:extLst>
      <p:ext uri="{BB962C8B-B14F-4D97-AF65-F5344CB8AC3E}">
        <p14:creationId xmlns:p14="http://schemas.microsoft.com/office/powerpoint/2010/main" val="2416783755"/>
      </p:ext>
    </p:extLst>
  </p:cSld>
  <p:clrMapOvr>
    <a:masterClrMapping/>
  </p:clrMapOvr>
  <p:transition spd="med" advClick="0" advTm="30000">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593367"/>
            <a:ext cx="8520600" cy="817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3154242722"/>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3682103370"/>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Main point">
  <p:cSld name="Main 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701800"/>
            <a:ext cx="5604000" cy="54544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a:endParaRPr/>
          </a:p>
        </p:txBody>
      </p:sp>
      <p:sp>
        <p:nvSpPr>
          <p:cNvPr id="38" name="Google Shape;38;p8"/>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597115964"/>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9"/>
        <p:cNvGrpSpPr/>
        <p:nvPr/>
      </p:nvGrpSpPr>
      <p:grpSpPr>
        <a:xfrm>
          <a:off x="0" y="0"/>
          <a:ext cx="0" cy="0"/>
          <a:chOff x="0" y="0"/>
          <a:chExt cx="0" cy="0"/>
        </a:xfrm>
      </p:grpSpPr>
      <p:sp>
        <p:nvSpPr>
          <p:cNvPr id="40" name="Google Shape;40;p9"/>
          <p:cNvSpPr/>
          <p:nvPr/>
        </p:nvSpPr>
        <p:spPr>
          <a:xfrm>
            <a:off x="4572000" y="-33"/>
            <a:ext cx="4572000" cy="6858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5994000"/>
            <a:ext cx="686400" cy="0"/>
          </a:xfrm>
          <a:prstGeom prst="straightConnector1">
            <a:avLst/>
          </a:prstGeom>
          <a:noFill/>
          <a:ln w="19050" cap="flat" cmpd="sng">
            <a:solidFill>
              <a:schemeClr val="lt2"/>
            </a:solidFill>
            <a:prstDash val="solid"/>
            <a:round/>
            <a:headEnd type="none" w="sm" len="sm"/>
            <a:tailEnd type="none" w="sm" len="sm"/>
          </a:ln>
        </p:spPr>
      </p:cxnSp>
      <p:sp>
        <p:nvSpPr>
          <p:cNvPr id="42" name="Google Shape;42;p9"/>
          <p:cNvSpPr txBox="1">
            <a:spLocks noGrp="1"/>
          </p:cNvSpPr>
          <p:nvPr>
            <p:ph type="title"/>
          </p:nvPr>
        </p:nvSpPr>
        <p:spPr>
          <a:xfrm>
            <a:off x="265500" y="1843133"/>
            <a:ext cx="4045200" cy="17776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a:endParaRPr/>
          </a:p>
        </p:txBody>
      </p:sp>
      <p:sp>
        <p:nvSpPr>
          <p:cNvPr id="43" name="Google Shape;43;p9"/>
          <p:cNvSpPr txBox="1">
            <a:spLocks noGrp="1"/>
          </p:cNvSpPr>
          <p:nvPr>
            <p:ph type="subTitle" idx="1"/>
          </p:nvPr>
        </p:nvSpPr>
        <p:spPr>
          <a:xfrm>
            <a:off x="265500" y="3692001"/>
            <a:ext cx="4045200" cy="17940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965600"/>
            <a:ext cx="3837000" cy="49268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accent1"/>
              </a:buClr>
              <a:buSzPts val="1800"/>
              <a:buChar char="●"/>
              <a:defRPr>
                <a:solidFill>
                  <a:schemeClr val="accent1"/>
                </a:solidFill>
              </a:defRPr>
            </a:lvl1pPr>
            <a:lvl2pPr marL="914400" lvl="1" indent="-317500">
              <a:spcBef>
                <a:spcPts val="1600"/>
              </a:spcBef>
              <a:spcAft>
                <a:spcPts val="0"/>
              </a:spcAft>
              <a:buClr>
                <a:schemeClr val="accent1"/>
              </a:buClr>
              <a:buSzPts val="1400"/>
              <a:buChar char="○"/>
              <a:defRPr>
                <a:solidFill>
                  <a:schemeClr val="accent1"/>
                </a:solidFill>
              </a:defRPr>
            </a:lvl2pPr>
            <a:lvl3pPr marL="1371600" lvl="2" indent="-317500">
              <a:spcBef>
                <a:spcPts val="1600"/>
              </a:spcBef>
              <a:spcAft>
                <a:spcPts val="0"/>
              </a:spcAft>
              <a:buClr>
                <a:schemeClr val="accent1"/>
              </a:buClr>
              <a:buSzPts val="1400"/>
              <a:buChar char="■"/>
              <a:defRPr>
                <a:solidFill>
                  <a:schemeClr val="accent1"/>
                </a:solidFill>
              </a:defRPr>
            </a:lvl3pPr>
            <a:lvl4pPr marL="1828800" lvl="3" indent="-317500">
              <a:spcBef>
                <a:spcPts val="1600"/>
              </a:spcBef>
              <a:spcAft>
                <a:spcPts val="0"/>
              </a:spcAft>
              <a:buClr>
                <a:schemeClr val="accent1"/>
              </a:buClr>
              <a:buSzPts val="1400"/>
              <a:buChar char="●"/>
              <a:defRPr>
                <a:solidFill>
                  <a:schemeClr val="accent1"/>
                </a:solidFill>
              </a:defRPr>
            </a:lvl4pPr>
            <a:lvl5pPr marL="2286000" lvl="4" indent="-317500">
              <a:spcBef>
                <a:spcPts val="1600"/>
              </a:spcBef>
              <a:spcAft>
                <a:spcPts val="0"/>
              </a:spcAft>
              <a:buClr>
                <a:schemeClr val="accent1"/>
              </a:buClr>
              <a:buSzPts val="1400"/>
              <a:buChar char="○"/>
              <a:defRPr>
                <a:solidFill>
                  <a:schemeClr val="accent1"/>
                </a:solidFill>
              </a:defRPr>
            </a:lvl5pPr>
            <a:lvl6pPr marL="2743200" lvl="5" indent="-317500">
              <a:spcBef>
                <a:spcPts val="1600"/>
              </a:spcBef>
              <a:spcAft>
                <a:spcPts val="0"/>
              </a:spcAft>
              <a:buClr>
                <a:schemeClr val="accent1"/>
              </a:buClr>
              <a:buSzPts val="1400"/>
              <a:buChar char="■"/>
              <a:defRPr>
                <a:solidFill>
                  <a:schemeClr val="accent1"/>
                </a:solidFill>
              </a:defRPr>
            </a:lvl6pPr>
            <a:lvl7pPr marL="3200400" lvl="6" indent="-317500">
              <a:spcBef>
                <a:spcPts val="1600"/>
              </a:spcBef>
              <a:spcAft>
                <a:spcPts val="0"/>
              </a:spcAft>
              <a:buClr>
                <a:schemeClr val="accent1"/>
              </a:buClr>
              <a:buSzPts val="1400"/>
              <a:buChar char="●"/>
              <a:defRPr>
                <a:solidFill>
                  <a:schemeClr val="accent1"/>
                </a:solidFill>
              </a:defRPr>
            </a:lvl7pPr>
            <a:lvl8pPr marL="3657600" lvl="7" indent="-317500">
              <a:spcBef>
                <a:spcPts val="1600"/>
              </a:spcBef>
              <a:spcAft>
                <a:spcPts val="0"/>
              </a:spcAft>
              <a:buClr>
                <a:schemeClr val="accent1"/>
              </a:buClr>
              <a:buSzPts val="1400"/>
              <a:buChar char="○"/>
              <a:defRPr>
                <a:solidFill>
                  <a:schemeClr val="accent1"/>
                </a:solidFill>
              </a:defRPr>
            </a:lvl8pPr>
            <a:lvl9pPr marL="4114800" lvl="8" indent="-317500">
              <a:spcBef>
                <a:spcPts val="1600"/>
              </a:spcBef>
              <a:spcAft>
                <a:spcPts val="1600"/>
              </a:spcAft>
              <a:buClr>
                <a:schemeClr val="accent1"/>
              </a:buClr>
              <a:buSzPts val="1400"/>
              <a:buChar char="■"/>
              <a:defRPr>
                <a:solidFill>
                  <a:schemeClr val="accent1"/>
                </a:solidFill>
              </a:defRPr>
            </a:lvl9pPr>
          </a:lstStyle>
          <a:p>
            <a:endParaRPr/>
          </a:p>
        </p:txBody>
      </p:sp>
      <p:sp>
        <p:nvSpPr>
          <p:cNvPr id="45" name="Google Shape;45;p9"/>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2498066212"/>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Font typeface="Comic Sans MS"/>
              <a:buNone/>
              <a:defRPr>
                <a:latin typeface="Comic Sans MS"/>
                <a:ea typeface="Comic Sans MS"/>
                <a:cs typeface="Comic Sans MS"/>
                <a:sym typeface="Comic Sans MS"/>
              </a:defRPr>
            </a:lvl1pPr>
          </a:lstStyle>
          <a:p>
            <a:endParaRPr/>
          </a:p>
        </p:txBody>
      </p:sp>
      <p:sp>
        <p:nvSpPr>
          <p:cNvPr id="48" name="Google Shape;48;p10"/>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2850129504"/>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386200"/>
            <a:ext cx="8520600" cy="2808400"/>
          </a:xfrm>
          <a:prstGeom prst="rect">
            <a:avLst/>
          </a:prstGeom>
        </p:spPr>
        <p:txBody>
          <a:bodyPr spcFirstLastPara="1" wrap="square" lIns="91425" tIns="91425" rIns="91425" bIns="91425" anchor="b" anchorCtr="0">
            <a:noAutofit/>
          </a:bodyPr>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4304567"/>
            <a:ext cx="8520600" cy="1734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332150458"/>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3164426460"/>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text on left, text on right">
  <p:cSld name="Title, text on left, text on right">
    <p:spTree>
      <p:nvGrpSpPr>
        <p:cNvPr id="1" name="Shape 55"/>
        <p:cNvGrpSpPr/>
        <p:nvPr/>
      </p:nvGrpSpPr>
      <p:grpSpPr>
        <a:xfrm>
          <a:off x="0" y="0"/>
          <a:ext cx="0" cy="0"/>
          <a:chOff x="0" y="0"/>
          <a:chExt cx="0" cy="0"/>
        </a:xfrm>
      </p:grpSpPr>
      <p:sp>
        <p:nvSpPr>
          <p:cNvPr id="56" name="Google Shape;56;p13"/>
          <p:cNvSpPr txBox="1">
            <a:spLocks noGrp="1"/>
          </p:cNvSpPr>
          <p:nvPr>
            <p:ph type="dt" idx="10"/>
          </p:nvPr>
        </p:nvSpPr>
        <p:spPr>
          <a:xfrm>
            <a:off x="3635375" y="6453187"/>
            <a:ext cx="1873200" cy="3048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7" name="Google Shape;57;p13"/>
          <p:cNvSpPr txBox="1">
            <a:spLocks noGrp="1"/>
          </p:cNvSpPr>
          <p:nvPr>
            <p:ph type="ftr" idx="11"/>
          </p:nvPr>
        </p:nvSpPr>
        <p:spPr>
          <a:xfrm>
            <a:off x="179387" y="6453187"/>
            <a:ext cx="3456000" cy="304800"/>
          </a:xfrm>
          <a:prstGeom prst="rect">
            <a:avLst/>
          </a:prstGeom>
          <a:noFill/>
          <a:ln>
            <a:noFill/>
          </a:ln>
        </p:spPr>
        <p:txBody>
          <a:bodyPr spcFirstLastPara="1" wrap="square" lIns="91425" tIns="45700" rIns="91425" bIns="45700" anchor="t" anchorCtr="0">
            <a:noAutofit/>
          </a:bodyPr>
          <a:lstStyle>
            <a:lvl1pPr lvl="0" algn="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8" name="Google Shape;58;p13"/>
          <p:cNvSpPr txBox="1">
            <a:spLocks noGrp="1"/>
          </p:cNvSpPr>
          <p:nvPr>
            <p:ph type="sldNum" idx="12"/>
          </p:nvPr>
        </p:nvSpPr>
        <p:spPr>
          <a:xfrm>
            <a:off x="8532812" y="6453187"/>
            <a:ext cx="503100" cy="304800"/>
          </a:xfrm>
          <a:prstGeom prst="rect">
            <a:avLst/>
          </a:prstGeom>
          <a:noFill/>
          <a:ln>
            <a:noFill/>
          </a:ln>
        </p:spPr>
        <p:txBody>
          <a:bodyPr spcFirstLastPara="1" wrap="square" lIns="91425" tIns="45700" rIns="91425" bIns="45700" anchor="t" anchorCtr="0">
            <a:noAutofit/>
          </a:bodyPr>
          <a:lstStyle>
            <a:lvl1pPr marL="0" lvl="0" indent="0" algn="r" rtl="0">
              <a:lnSpc>
                <a:spcPct val="100000"/>
              </a:lnSpc>
              <a:spcBef>
                <a:spcPts val="0"/>
              </a:spcBef>
              <a:spcAft>
                <a:spcPts val="0"/>
              </a:spcAft>
              <a:buNone/>
              <a:defRPr sz="1400" b="1">
                <a:solidFill>
                  <a:srgbClr val="0099FF"/>
                </a:solidFill>
                <a:latin typeface="Tahoma"/>
                <a:ea typeface="Tahoma"/>
                <a:cs typeface="Tahoma"/>
                <a:sym typeface="Tahoma"/>
              </a:defRPr>
            </a:lvl1pPr>
            <a:lvl2pPr marL="0" lvl="1" indent="0" algn="r" rtl="0">
              <a:lnSpc>
                <a:spcPct val="100000"/>
              </a:lnSpc>
              <a:spcBef>
                <a:spcPts val="0"/>
              </a:spcBef>
              <a:spcAft>
                <a:spcPts val="0"/>
              </a:spcAft>
              <a:buNone/>
              <a:defRPr sz="1400" b="1">
                <a:solidFill>
                  <a:srgbClr val="0099FF"/>
                </a:solidFill>
                <a:latin typeface="Tahoma"/>
                <a:ea typeface="Tahoma"/>
                <a:cs typeface="Tahoma"/>
                <a:sym typeface="Tahoma"/>
              </a:defRPr>
            </a:lvl2pPr>
            <a:lvl3pPr marL="0" lvl="2" indent="0" algn="r" rtl="0">
              <a:lnSpc>
                <a:spcPct val="100000"/>
              </a:lnSpc>
              <a:spcBef>
                <a:spcPts val="0"/>
              </a:spcBef>
              <a:spcAft>
                <a:spcPts val="0"/>
              </a:spcAft>
              <a:buNone/>
              <a:defRPr sz="1400" b="1">
                <a:solidFill>
                  <a:srgbClr val="0099FF"/>
                </a:solidFill>
                <a:latin typeface="Tahoma"/>
                <a:ea typeface="Tahoma"/>
                <a:cs typeface="Tahoma"/>
                <a:sym typeface="Tahoma"/>
              </a:defRPr>
            </a:lvl3pPr>
            <a:lvl4pPr marL="0" lvl="3" indent="0" algn="r" rtl="0">
              <a:lnSpc>
                <a:spcPct val="100000"/>
              </a:lnSpc>
              <a:spcBef>
                <a:spcPts val="0"/>
              </a:spcBef>
              <a:spcAft>
                <a:spcPts val="0"/>
              </a:spcAft>
              <a:buNone/>
              <a:defRPr sz="1400" b="1">
                <a:solidFill>
                  <a:srgbClr val="0099FF"/>
                </a:solidFill>
                <a:latin typeface="Tahoma"/>
                <a:ea typeface="Tahoma"/>
                <a:cs typeface="Tahoma"/>
                <a:sym typeface="Tahoma"/>
              </a:defRPr>
            </a:lvl4pPr>
            <a:lvl5pPr marL="0" lvl="4" indent="0" algn="r" rtl="0">
              <a:lnSpc>
                <a:spcPct val="100000"/>
              </a:lnSpc>
              <a:spcBef>
                <a:spcPts val="0"/>
              </a:spcBef>
              <a:spcAft>
                <a:spcPts val="0"/>
              </a:spcAft>
              <a:buNone/>
              <a:defRPr sz="1400" b="1">
                <a:solidFill>
                  <a:srgbClr val="0099FF"/>
                </a:solidFill>
                <a:latin typeface="Tahoma"/>
                <a:ea typeface="Tahoma"/>
                <a:cs typeface="Tahoma"/>
                <a:sym typeface="Tahoma"/>
              </a:defRPr>
            </a:lvl5pPr>
            <a:lvl6pPr marL="0" lvl="5" indent="0" algn="r" rtl="0">
              <a:lnSpc>
                <a:spcPct val="100000"/>
              </a:lnSpc>
              <a:spcBef>
                <a:spcPts val="0"/>
              </a:spcBef>
              <a:spcAft>
                <a:spcPts val="0"/>
              </a:spcAft>
              <a:buNone/>
              <a:defRPr sz="1400" b="1">
                <a:solidFill>
                  <a:srgbClr val="0099FF"/>
                </a:solidFill>
                <a:latin typeface="Tahoma"/>
                <a:ea typeface="Tahoma"/>
                <a:cs typeface="Tahoma"/>
                <a:sym typeface="Tahoma"/>
              </a:defRPr>
            </a:lvl6pPr>
            <a:lvl7pPr marL="0" lvl="6" indent="0" algn="r" rtl="0">
              <a:lnSpc>
                <a:spcPct val="100000"/>
              </a:lnSpc>
              <a:spcBef>
                <a:spcPts val="0"/>
              </a:spcBef>
              <a:spcAft>
                <a:spcPts val="0"/>
              </a:spcAft>
              <a:buNone/>
              <a:defRPr sz="1400" b="1">
                <a:solidFill>
                  <a:srgbClr val="0099FF"/>
                </a:solidFill>
                <a:latin typeface="Tahoma"/>
                <a:ea typeface="Tahoma"/>
                <a:cs typeface="Tahoma"/>
                <a:sym typeface="Tahoma"/>
              </a:defRPr>
            </a:lvl7pPr>
            <a:lvl8pPr marL="0" lvl="7" indent="0" algn="r" rtl="0">
              <a:lnSpc>
                <a:spcPct val="100000"/>
              </a:lnSpc>
              <a:spcBef>
                <a:spcPts val="0"/>
              </a:spcBef>
              <a:spcAft>
                <a:spcPts val="0"/>
              </a:spcAft>
              <a:buNone/>
              <a:defRPr sz="1400" b="1">
                <a:solidFill>
                  <a:srgbClr val="0099FF"/>
                </a:solidFill>
                <a:latin typeface="Tahoma"/>
                <a:ea typeface="Tahoma"/>
                <a:cs typeface="Tahoma"/>
                <a:sym typeface="Tahoma"/>
              </a:defRPr>
            </a:lvl8pPr>
            <a:lvl9pPr marL="0" lvl="8" indent="0" algn="r" rtl="0">
              <a:lnSpc>
                <a:spcPct val="100000"/>
              </a:lnSpc>
              <a:spcBef>
                <a:spcPts val="0"/>
              </a:spcBef>
              <a:spcAft>
                <a:spcPts val="0"/>
              </a:spcAft>
              <a:buNone/>
              <a:defRPr sz="1400" b="1">
                <a:solidFill>
                  <a:srgbClr val="0099FF"/>
                </a:solidFill>
                <a:latin typeface="Tahoma"/>
                <a:ea typeface="Tahoma"/>
                <a:cs typeface="Tahoma"/>
                <a:sym typeface="Tahoma"/>
              </a:defRPr>
            </a:lvl9pPr>
          </a:lstStyle>
          <a:p>
            <a:fld id="{00000000-1234-1234-1234-123412341234}" type="slidenum">
              <a:rPr lang="tr" smtClean="0"/>
              <a:pPr/>
              <a:t>‹#›</a:t>
            </a:fld>
            <a:endParaRPr lang="tr" sz="1000" b="0">
              <a:solidFill>
                <a:schemeClr val="dk1"/>
              </a:solidFill>
              <a:latin typeface="Old Standard TT"/>
              <a:ea typeface="Old Standard TT"/>
              <a:cs typeface="Old Standard TT"/>
              <a:sym typeface="Old Standard TT"/>
            </a:endParaRPr>
          </a:p>
        </p:txBody>
      </p:sp>
    </p:spTree>
    <p:extLst>
      <p:ext uri="{BB962C8B-B14F-4D97-AF65-F5344CB8AC3E}">
        <p14:creationId xmlns:p14="http://schemas.microsoft.com/office/powerpoint/2010/main" val="3816880040"/>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623888" y="1709738"/>
            <a:ext cx="7886700" cy="2852737"/>
          </a:xfrm>
        </p:spPr>
        <p:txBody>
          <a:bodyPr anchor="b"/>
          <a:lstStyle>
            <a:lvl1pPr>
              <a:defRPr sz="6000"/>
            </a:lvl1pPr>
          </a:lstStyle>
          <a:p>
            <a:r>
              <a:rPr lang="tr-TR"/>
              <a:t>Asıl başlık stilini düzenlemek için tıklayın</a:t>
            </a:r>
          </a:p>
        </p:txBody>
      </p:sp>
      <p:sp>
        <p:nvSpPr>
          <p:cNvPr id="3" name="Metin Yer Tutucusu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a:t>Asıl metin stillerini düzenlemek için tıklayın</a:t>
            </a:r>
          </a:p>
        </p:txBody>
      </p:sp>
      <p:sp>
        <p:nvSpPr>
          <p:cNvPr id="4" name="Rectangle 4">
            <a:extLst>
              <a:ext uri="{FF2B5EF4-FFF2-40B4-BE49-F238E27FC236}">
                <a16:creationId xmlns:a16="http://schemas.microsoft.com/office/drawing/2014/main" id="{BBBF8119-B40F-4496-8BA8-F8C040AECE0F}"/>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AF759B97-FB91-41EC-B4EB-6E8DBCBF0812}"/>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D1FA2AA2-44D6-4613-9435-47F8AFB29C7B}"/>
              </a:ext>
            </a:extLst>
          </p:cNvPr>
          <p:cNvSpPr>
            <a:spLocks noGrp="1" noChangeArrowheads="1"/>
          </p:cNvSpPr>
          <p:nvPr>
            <p:ph type="sldNum" sz="quarter" idx="12"/>
          </p:nvPr>
        </p:nvSpPr>
        <p:spPr>
          <a:ln/>
        </p:spPr>
        <p:txBody>
          <a:bodyPr/>
          <a:lstStyle>
            <a:lvl1pPr>
              <a:defRPr/>
            </a:lvl1pPr>
          </a:lstStyle>
          <a:p>
            <a:fld id="{381F9788-2AEB-45C3-AE94-301C4242DA12}" type="slidenum">
              <a:rPr lang="tr-TR" altLang="tr-TR"/>
              <a:pPr/>
              <a:t>‹#›</a:t>
            </a:fld>
            <a:endParaRPr lang="tr-TR" altLang="tr-TR"/>
          </a:p>
        </p:txBody>
      </p:sp>
    </p:spTree>
    <p:extLst>
      <p:ext uri="{BB962C8B-B14F-4D97-AF65-F5344CB8AC3E}">
        <p14:creationId xmlns:p14="http://schemas.microsoft.com/office/powerpoint/2010/main" val="1342028969"/>
      </p:ext>
    </p:extLst>
  </p:cSld>
  <p:clrMapOvr>
    <a:masterClrMapping/>
  </p:clrMapOvr>
  <p:transition spd="med" advClick="0" advTm="30000">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stilini düzenlemek için tıklayın</a:t>
            </a:r>
          </a:p>
        </p:txBody>
      </p:sp>
      <p:sp>
        <p:nvSpPr>
          <p:cNvPr id="3" name="İçerik Yer Tutucusu 2"/>
          <p:cNvSpPr>
            <a:spLocks noGrp="1"/>
          </p:cNvSpPr>
          <p:nvPr>
            <p:ph sz="half" idx="1"/>
          </p:nvPr>
        </p:nvSpPr>
        <p:spPr>
          <a:xfrm>
            <a:off x="457200" y="1600200"/>
            <a:ext cx="4038600" cy="452596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a:extLst>
              <a:ext uri="{FF2B5EF4-FFF2-40B4-BE49-F238E27FC236}">
                <a16:creationId xmlns:a16="http://schemas.microsoft.com/office/drawing/2014/main" id="{376C3571-A940-424C-A763-38F33350D403}"/>
              </a:ext>
            </a:extLst>
          </p:cNvPr>
          <p:cNvSpPr>
            <a:spLocks noGrp="1" noChangeArrowheads="1"/>
          </p:cNvSpPr>
          <p:nvPr>
            <p:ph type="dt" sz="half" idx="10"/>
          </p:nvPr>
        </p:nvSpPr>
        <p:spPr>
          <a:ln/>
        </p:spPr>
        <p:txBody>
          <a:bodyPr/>
          <a:lstStyle>
            <a:lvl1pPr>
              <a:defRPr/>
            </a:lvl1pPr>
          </a:lstStyle>
          <a:p>
            <a:pPr>
              <a:defRPr/>
            </a:pPr>
            <a:endParaRPr lang="tr-TR"/>
          </a:p>
        </p:txBody>
      </p:sp>
      <p:sp>
        <p:nvSpPr>
          <p:cNvPr id="6" name="Rectangle 5">
            <a:extLst>
              <a:ext uri="{FF2B5EF4-FFF2-40B4-BE49-F238E27FC236}">
                <a16:creationId xmlns:a16="http://schemas.microsoft.com/office/drawing/2014/main" id="{C5C4987F-F2F0-449D-A4D0-34580D5597DB}"/>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6">
            <a:extLst>
              <a:ext uri="{FF2B5EF4-FFF2-40B4-BE49-F238E27FC236}">
                <a16:creationId xmlns:a16="http://schemas.microsoft.com/office/drawing/2014/main" id="{7F4321D1-7891-467E-A847-6BE8EC07F5BD}"/>
              </a:ext>
            </a:extLst>
          </p:cNvPr>
          <p:cNvSpPr>
            <a:spLocks noGrp="1" noChangeArrowheads="1"/>
          </p:cNvSpPr>
          <p:nvPr>
            <p:ph type="sldNum" sz="quarter" idx="12"/>
          </p:nvPr>
        </p:nvSpPr>
        <p:spPr>
          <a:ln/>
        </p:spPr>
        <p:txBody>
          <a:bodyPr/>
          <a:lstStyle>
            <a:lvl1pPr>
              <a:defRPr/>
            </a:lvl1pPr>
          </a:lstStyle>
          <a:p>
            <a:fld id="{BB584B2D-0454-4ACD-992C-76F28F3DA395}" type="slidenum">
              <a:rPr lang="tr-TR" altLang="tr-TR"/>
              <a:pPr/>
              <a:t>‹#›</a:t>
            </a:fld>
            <a:endParaRPr lang="tr-TR" altLang="tr-TR"/>
          </a:p>
        </p:txBody>
      </p:sp>
    </p:spTree>
    <p:extLst>
      <p:ext uri="{BB962C8B-B14F-4D97-AF65-F5344CB8AC3E}">
        <p14:creationId xmlns:p14="http://schemas.microsoft.com/office/powerpoint/2010/main" val="2837896601"/>
      </p:ext>
    </p:extLst>
  </p:cSld>
  <p:clrMapOvr>
    <a:masterClrMapping/>
  </p:clrMapOvr>
  <p:transition spd="med" advClick="0" advTm="3000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30238" y="365125"/>
            <a:ext cx="7886700" cy="1325563"/>
          </a:xfrm>
        </p:spPr>
        <p:txBody>
          <a:bodyPr/>
          <a:lstStyle/>
          <a:p>
            <a:r>
              <a:rPr lang="tr-TR"/>
              <a:t>Asıl başlık stilini düzenlemek için tıklayın</a:t>
            </a:r>
          </a:p>
        </p:txBody>
      </p:sp>
      <p:sp>
        <p:nvSpPr>
          <p:cNvPr id="3" name="Metin Yer Tutucusu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p:cNvSpPr>
            <a:spLocks noGrp="1"/>
          </p:cNvSpPr>
          <p:nvPr>
            <p:ph sz="half" idx="2"/>
          </p:nvPr>
        </p:nvSpPr>
        <p:spPr>
          <a:xfrm>
            <a:off x="630238" y="2505075"/>
            <a:ext cx="386873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p:cNvSpPr>
            <a:spLocks noGrp="1"/>
          </p:cNvSpPr>
          <p:nvPr>
            <p:ph sz="quarter" idx="4"/>
          </p:nvPr>
        </p:nvSpPr>
        <p:spPr>
          <a:xfrm>
            <a:off x="4629150" y="2505075"/>
            <a:ext cx="38877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
            <a:extLst>
              <a:ext uri="{FF2B5EF4-FFF2-40B4-BE49-F238E27FC236}">
                <a16:creationId xmlns:a16="http://schemas.microsoft.com/office/drawing/2014/main" id="{3AFD5B15-B690-4675-BC1D-895B152E7B95}"/>
              </a:ext>
            </a:extLst>
          </p:cNvPr>
          <p:cNvSpPr>
            <a:spLocks noGrp="1" noChangeArrowheads="1"/>
          </p:cNvSpPr>
          <p:nvPr>
            <p:ph type="dt" sz="half" idx="10"/>
          </p:nvPr>
        </p:nvSpPr>
        <p:spPr>
          <a:ln/>
        </p:spPr>
        <p:txBody>
          <a:bodyPr/>
          <a:lstStyle>
            <a:lvl1pPr>
              <a:defRPr/>
            </a:lvl1pPr>
          </a:lstStyle>
          <a:p>
            <a:pPr>
              <a:defRPr/>
            </a:pPr>
            <a:endParaRPr lang="tr-TR"/>
          </a:p>
        </p:txBody>
      </p:sp>
      <p:sp>
        <p:nvSpPr>
          <p:cNvPr id="8" name="Rectangle 5">
            <a:extLst>
              <a:ext uri="{FF2B5EF4-FFF2-40B4-BE49-F238E27FC236}">
                <a16:creationId xmlns:a16="http://schemas.microsoft.com/office/drawing/2014/main" id="{4F75F893-112B-4821-8E6E-7B2B040A63B7}"/>
              </a:ext>
            </a:extLst>
          </p:cNvPr>
          <p:cNvSpPr>
            <a:spLocks noGrp="1" noChangeArrowheads="1"/>
          </p:cNvSpPr>
          <p:nvPr>
            <p:ph type="ftr" sz="quarter" idx="11"/>
          </p:nvPr>
        </p:nvSpPr>
        <p:spPr>
          <a:ln/>
        </p:spPr>
        <p:txBody>
          <a:bodyPr/>
          <a:lstStyle>
            <a:lvl1pPr>
              <a:defRPr/>
            </a:lvl1pPr>
          </a:lstStyle>
          <a:p>
            <a:pPr>
              <a:defRPr/>
            </a:pPr>
            <a:endParaRPr lang="tr-TR"/>
          </a:p>
        </p:txBody>
      </p:sp>
      <p:sp>
        <p:nvSpPr>
          <p:cNvPr id="9" name="Rectangle 6">
            <a:extLst>
              <a:ext uri="{FF2B5EF4-FFF2-40B4-BE49-F238E27FC236}">
                <a16:creationId xmlns:a16="http://schemas.microsoft.com/office/drawing/2014/main" id="{33F8F887-D0D4-4597-9165-043D0B1A95C9}"/>
              </a:ext>
            </a:extLst>
          </p:cNvPr>
          <p:cNvSpPr>
            <a:spLocks noGrp="1" noChangeArrowheads="1"/>
          </p:cNvSpPr>
          <p:nvPr>
            <p:ph type="sldNum" sz="quarter" idx="12"/>
          </p:nvPr>
        </p:nvSpPr>
        <p:spPr>
          <a:ln/>
        </p:spPr>
        <p:txBody>
          <a:bodyPr/>
          <a:lstStyle>
            <a:lvl1pPr>
              <a:defRPr/>
            </a:lvl1pPr>
          </a:lstStyle>
          <a:p>
            <a:fld id="{0006D265-CFE2-4511-A349-DDEC35CA59E6}" type="slidenum">
              <a:rPr lang="tr-TR" altLang="tr-TR"/>
              <a:pPr/>
              <a:t>‹#›</a:t>
            </a:fld>
            <a:endParaRPr lang="tr-TR" altLang="tr-TR"/>
          </a:p>
        </p:txBody>
      </p:sp>
    </p:spTree>
    <p:extLst>
      <p:ext uri="{BB962C8B-B14F-4D97-AF65-F5344CB8AC3E}">
        <p14:creationId xmlns:p14="http://schemas.microsoft.com/office/powerpoint/2010/main" val="3328296446"/>
      </p:ext>
    </p:extLst>
  </p:cSld>
  <p:clrMapOvr>
    <a:masterClrMapping/>
  </p:clrMapOvr>
  <p:transition spd="med" advClick="0" advTm="3000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stilini düzenlemek için tıklayın</a:t>
            </a:r>
          </a:p>
        </p:txBody>
      </p:sp>
      <p:sp>
        <p:nvSpPr>
          <p:cNvPr id="3" name="Rectangle 4">
            <a:extLst>
              <a:ext uri="{FF2B5EF4-FFF2-40B4-BE49-F238E27FC236}">
                <a16:creationId xmlns:a16="http://schemas.microsoft.com/office/drawing/2014/main" id="{1439DBD8-6A86-4313-9774-448C33FC18E1}"/>
              </a:ext>
            </a:extLst>
          </p:cNvPr>
          <p:cNvSpPr>
            <a:spLocks noGrp="1" noChangeArrowheads="1"/>
          </p:cNvSpPr>
          <p:nvPr>
            <p:ph type="dt" sz="half" idx="10"/>
          </p:nvPr>
        </p:nvSpPr>
        <p:spPr>
          <a:ln/>
        </p:spPr>
        <p:txBody>
          <a:bodyPr/>
          <a:lstStyle>
            <a:lvl1pPr>
              <a:defRPr/>
            </a:lvl1pPr>
          </a:lstStyle>
          <a:p>
            <a:pPr>
              <a:defRPr/>
            </a:pPr>
            <a:endParaRPr lang="tr-TR"/>
          </a:p>
        </p:txBody>
      </p:sp>
      <p:sp>
        <p:nvSpPr>
          <p:cNvPr id="4" name="Rectangle 5">
            <a:extLst>
              <a:ext uri="{FF2B5EF4-FFF2-40B4-BE49-F238E27FC236}">
                <a16:creationId xmlns:a16="http://schemas.microsoft.com/office/drawing/2014/main" id="{73482DCE-5FC3-4141-9B16-7A30D196B097}"/>
              </a:ext>
            </a:extLst>
          </p:cNvPr>
          <p:cNvSpPr>
            <a:spLocks noGrp="1" noChangeArrowheads="1"/>
          </p:cNvSpPr>
          <p:nvPr>
            <p:ph type="ftr" sz="quarter" idx="11"/>
          </p:nvPr>
        </p:nvSpPr>
        <p:spPr>
          <a:ln/>
        </p:spPr>
        <p:txBody>
          <a:bodyPr/>
          <a:lstStyle>
            <a:lvl1pPr>
              <a:defRPr/>
            </a:lvl1pPr>
          </a:lstStyle>
          <a:p>
            <a:pPr>
              <a:defRPr/>
            </a:pPr>
            <a:endParaRPr lang="tr-TR"/>
          </a:p>
        </p:txBody>
      </p:sp>
      <p:sp>
        <p:nvSpPr>
          <p:cNvPr id="5" name="Rectangle 6">
            <a:extLst>
              <a:ext uri="{FF2B5EF4-FFF2-40B4-BE49-F238E27FC236}">
                <a16:creationId xmlns:a16="http://schemas.microsoft.com/office/drawing/2014/main" id="{D60D8AD2-D972-4FD9-B251-33CB43FE1C0E}"/>
              </a:ext>
            </a:extLst>
          </p:cNvPr>
          <p:cNvSpPr>
            <a:spLocks noGrp="1" noChangeArrowheads="1"/>
          </p:cNvSpPr>
          <p:nvPr>
            <p:ph type="sldNum" sz="quarter" idx="12"/>
          </p:nvPr>
        </p:nvSpPr>
        <p:spPr>
          <a:ln/>
        </p:spPr>
        <p:txBody>
          <a:bodyPr/>
          <a:lstStyle>
            <a:lvl1pPr>
              <a:defRPr/>
            </a:lvl1pPr>
          </a:lstStyle>
          <a:p>
            <a:fld id="{4D52D6CF-0C10-4D58-9E0C-4314AC7BA050}" type="slidenum">
              <a:rPr lang="tr-TR" altLang="tr-TR"/>
              <a:pPr/>
              <a:t>‹#›</a:t>
            </a:fld>
            <a:endParaRPr lang="tr-TR" altLang="tr-TR"/>
          </a:p>
        </p:txBody>
      </p:sp>
    </p:spTree>
    <p:extLst>
      <p:ext uri="{BB962C8B-B14F-4D97-AF65-F5344CB8AC3E}">
        <p14:creationId xmlns:p14="http://schemas.microsoft.com/office/powerpoint/2010/main" val="2617030354"/>
      </p:ext>
    </p:extLst>
  </p:cSld>
  <p:clrMapOvr>
    <a:masterClrMapping/>
  </p:clrMapOvr>
  <p:transition spd="med" advClick="0" advTm="3000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FD1E50E-8AFF-47A1-9065-A8E4FBD4FA80}"/>
              </a:ext>
            </a:extLst>
          </p:cNvPr>
          <p:cNvSpPr>
            <a:spLocks noGrp="1" noChangeArrowheads="1"/>
          </p:cNvSpPr>
          <p:nvPr>
            <p:ph type="dt" sz="half" idx="10"/>
          </p:nvPr>
        </p:nvSpPr>
        <p:spPr>
          <a:ln/>
        </p:spPr>
        <p:txBody>
          <a:bodyPr/>
          <a:lstStyle>
            <a:lvl1pPr>
              <a:defRPr/>
            </a:lvl1pPr>
          </a:lstStyle>
          <a:p>
            <a:pPr>
              <a:defRPr/>
            </a:pPr>
            <a:endParaRPr lang="tr-TR"/>
          </a:p>
        </p:txBody>
      </p:sp>
      <p:sp>
        <p:nvSpPr>
          <p:cNvPr id="3" name="Rectangle 5">
            <a:extLst>
              <a:ext uri="{FF2B5EF4-FFF2-40B4-BE49-F238E27FC236}">
                <a16:creationId xmlns:a16="http://schemas.microsoft.com/office/drawing/2014/main" id="{4DD3505D-2960-4721-A505-C61745D09215}"/>
              </a:ext>
            </a:extLst>
          </p:cNvPr>
          <p:cNvSpPr>
            <a:spLocks noGrp="1" noChangeArrowheads="1"/>
          </p:cNvSpPr>
          <p:nvPr>
            <p:ph type="ftr" sz="quarter" idx="11"/>
          </p:nvPr>
        </p:nvSpPr>
        <p:spPr>
          <a:ln/>
        </p:spPr>
        <p:txBody>
          <a:bodyPr/>
          <a:lstStyle>
            <a:lvl1pPr>
              <a:defRPr/>
            </a:lvl1pPr>
          </a:lstStyle>
          <a:p>
            <a:pPr>
              <a:defRPr/>
            </a:pPr>
            <a:endParaRPr lang="tr-TR"/>
          </a:p>
        </p:txBody>
      </p:sp>
      <p:sp>
        <p:nvSpPr>
          <p:cNvPr id="4" name="Rectangle 6">
            <a:extLst>
              <a:ext uri="{FF2B5EF4-FFF2-40B4-BE49-F238E27FC236}">
                <a16:creationId xmlns:a16="http://schemas.microsoft.com/office/drawing/2014/main" id="{D7E845FE-E12A-4899-B01B-EFDAA283BE68}"/>
              </a:ext>
            </a:extLst>
          </p:cNvPr>
          <p:cNvSpPr>
            <a:spLocks noGrp="1" noChangeArrowheads="1"/>
          </p:cNvSpPr>
          <p:nvPr>
            <p:ph type="sldNum" sz="quarter" idx="12"/>
          </p:nvPr>
        </p:nvSpPr>
        <p:spPr>
          <a:ln/>
        </p:spPr>
        <p:txBody>
          <a:bodyPr/>
          <a:lstStyle>
            <a:lvl1pPr>
              <a:defRPr/>
            </a:lvl1pPr>
          </a:lstStyle>
          <a:p>
            <a:fld id="{7063F96B-FB6D-411C-9BA1-41AF52F9CC77}" type="slidenum">
              <a:rPr lang="tr-TR" altLang="tr-TR"/>
              <a:pPr/>
              <a:t>‹#›</a:t>
            </a:fld>
            <a:endParaRPr lang="tr-TR" altLang="tr-TR"/>
          </a:p>
        </p:txBody>
      </p:sp>
    </p:spTree>
    <p:extLst>
      <p:ext uri="{BB962C8B-B14F-4D97-AF65-F5344CB8AC3E}">
        <p14:creationId xmlns:p14="http://schemas.microsoft.com/office/powerpoint/2010/main" val="3879832267"/>
      </p:ext>
    </p:extLst>
  </p:cSld>
  <p:clrMapOvr>
    <a:masterClrMapping/>
  </p:clrMapOvr>
  <p:transition spd="med" advClick="0" advTm="30000">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30238" y="457200"/>
            <a:ext cx="2949575" cy="1600200"/>
          </a:xfrm>
        </p:spPr>
        <p:txBody>
          <a:bodyPr anchor="b"/>
          <a:lstStyle>
            <a:lvl1pPr>
              <a:defRPr sz="3200"/>
            </a:lvl1pPr>
          </a:lstStyle>
          <a:p>
            <a:r>
              <a:rPr lang="tr-TR"/>
              <a:t>Asıl başlık stilini düzenlemek için tıklayın</a:t>
            </a:r>
          </a:p>
        </p:txBody>
      </p:sp>
      <p:sp>
        <p:nvSpPr>
          <p:cNvPr id="3" name="İçerik Yer Tutucus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Rectangle 4">
            <a:extLst>
              <a:ext uri="{FF2B5EF4-FFF2-40B4-BE49-F238E27FC236}">
                <a16:creationId xmlns:a16="http://schemas.microsoft.com/office/drawing/2014/main" id="{CDA3321F-6E81-4122-BB81-5E5BA6AD1F4D}"/>
              </a:ext>
            </a:extLst>
          </p:cNvPr>
          <p:cNvSpPr>
            <a:spLocks noGrp="1" noChangeArrowheads="1"/>
          </p:cNvSpPr>
          <p:nvPr>
            <p:ph type="dt" sz="half" idx="10"/>
          </p:nvPr>
        </p:nvSpPr>
        <p:spPr>
          <a:ln/>
        </p:spPr>
        <p:txBody>
          <a:bodyPr/>
          <a:lstStyle>
            <a:lvl1pPr>
              <a:defRPr/>
            </a:lvl1pPr>
          </a:lstStyle>
          <a:p>
            <a:pPr>
              <a:defRPr/>
            </a:pPr>
            <a:endParaRPr lang="tr-TR"/>
          </a:p>
        </p:txBody>
      </p:sp>
      <p:sp>
        <p:nvSpPr>
          <p:cNvPr id="6" name="Rectangle 5">
            <a:extLst>
              <a:ext uri="{FF2B5EF4-FFF2-40B4-BE49-F238E27FC236}">
                <a16:creationId xmlns:a16="http://schemas.microsoft.com/office/drawing/2014/main" id="{49E00DD8-E789-40BE-8767-FC6825612CF4}"/>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6">
            <a:extLst>
              <a:ext uri="{FF2B5EF4-FFF2-40B4-BE49-F238E27FC236}">
                <a16:creationId xmlns:a16="http://schemas.microsoft.com/office/drawing/2014/main" id="{9724B641-F7AD-4010-B5BB-C90374A46175}"/>
              </a:ext>
            </a:extLst>
          </p:cNvPr>
          <p:cNvSpPr>
            <a:spLocks noGrp="1" noChangeArrowheads="1"/>
          </p:cNvSpPr>
          <p:nvPr>
            <p:ph type="sldNum" sz="quarter" idx="12"/>
          </p:nvPr>
        </p:nvSpPr>
        <p:spPr>
          <a:ln/>
        </p:spPr>
        <p:txBody>
          <a:bodyPr/>
          <a:lstStyle>
            <a:lvl1pPr>
              <a:defRPr/>
            </a:lvl1pPr>
          </a:lstStyle>
          <a:p>
            <a:fld id="{10178D27-0C5F-4DEB-B406-CAFA931ADFE4}" type="slidenum">
              <a:rPr lang="tr-TR" altLang="tr-TR"/>
              <a:pPr/>
              <a:t>‹#›</a:t>
            </a:fld>
            <a:endParaRPr lang="tr-TR" altLang="tr-TR"/>
          </a:p>
        </p:txBody>
      </p:sp>
    </p:spTree>
    <p:extLst>
      <p:ext uri="{BB962C8B-B14F-4D97-AF65-F5344CB8AC3E}">
        <p14:creationId xmlns:p14="http://schemas.microsoft.com/office/powerpoint/2010/main" val="3133036512"/>
      </p:ext>
    </p:extLst>
  </p:cSld>
  <p:clrMapOvr>
    <a:masterClrMapping/>
  </p:clrMapOvr>
  <p:transition spd="med" advClick="0" advTm="3000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630238" y="457200"/>
            <a:ext cx="2949575" cy="1600200"/>
          </a:xfrm>
        </p:spPr>
        <p:txBody>
          <a:bodyPr anchor="b"/>
          <a:lstStyle>
            <a:lvl1pPr>
              <a:defRPr sz="3200"/>
            </a:lvl1pPr>
          </a:lstStyle>
          <a:p>
            <a:r>
              <a:rPr lang="tr-TR"/>
              <a:t>Asıl başlık stilini düzenlemek için tıklayın</a:t>
            </a:r>
          </a:p>
        </p:txBody>
      </p:sp>
      <p:sp>
        <p:nvSpPr>
          <p:cNvPr id="3" name="Resim Yer Tutucusu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Rectangle 4">
            <a:extLst>
              <a:ext uri="{FF2B5EF4-FFF2-40B4-BE49-F238E27FC236}">
                <a16:creationId xmlns:a16="http://schemas.microsoft.com/office/drawing/2014/main" id="{7FD0FD71-93C1-498C-A189-C4764F0B5510}"/>
              </a:ext>
            </a:extLst>
          </p:cNvPr>
          <p:cNvSpPr>
            <a:spLocks noGrp="1" noChangeArrowheads="1"/>
          </p:cNvSpPr>
          <p:nvPr>
            <p:ph type="dt" sz="half" idx="10"/>
          </p:nvPr>
        </p:nvSpPr>
        <p:spPr>
          <a:ln/>
        </p:spPr>
        <p:txBody>
          <a:bodyPr/>
          <a:lstStyle>
            <a:lvl1pPr>
              <a:defRPr/>
            </a:lvl1pPr>
          </a:lstStyle>
          <a:p>
            <a:pPr>
              <a:defRPr/>
            </a:pPr>
            <a:endParaRPr lang="tr-TR"/>
          </a:p>
        </p:txBody>
      </p:sp>
      <p:sp>
        <p:nvSpPr>
          <p:cNvPr id="6" name="Rectangle 5">
            <a:extLst>
              <a:ext uri="{FF2B5EF4-FFF2-40B4-BE49-F238E27FC236}">
                <a16:creationId xmlns:a16="http://schemas.microsoft.com/office/drawing/2014/main" id="{263A63C7-E648-4919-9D33-448C0EE35336}"/>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6">
            <a:extLst>
              <a:ext uri="{FF2B5EF4-FFF2-40B4-BE49-F238E27FC236}">
                <a16:creationId xmlns:a16="http://schemas.microsoft.com/office/drawing/2014/main" id="{0359A659-A9B1-4B46-87B7-3ED35755AFFD}"/>
              </a:ext>
            </a:extLst>
          </p:cNvPr>
          <p:cNvSpPr>
            <a:spLocks noGrp="1" noChangeArrowheads="1"/>
          </p:cNvSpPr>
          <p:nvPr>
            <p:ph type="sldNum" sz="quarter" idx="12"/>
          </p:nvPr>
        </p:nvSpPr>
        <p:spPr>
          <a:ln/>
        </p:spPr>
        <p:txBody>
          <a:bodyPr/>
          <a:lstStyle>
            <a:lvl1pPr>
              <a:defRPr/>
            </a:lvl1pPr>
          </a:lstStyle>
          <a:p>
            <a:fld id="{32CDF408-5081-4A68-BE8D-865CCD797F9C}" type="slidenum">
              <a:rPr lang="tr-TR" altLang="tr-TR"/>
              <a:pPr/>
              <a:t>‹#›</a:t>
            </a:fld>
            <a:endParaRPr lang="tr-TR" altLang="tr-TR"/>
          </a:p>
        </p:txBody>
      </p:sp>
    </p:spTree>
    <p:extLst>
      <p:ext uri="{BB962C8B-B14F-4D97-AF65-F5344CB8AC3E}">
        <p14:creationId xmlns:p14="http://schemas.microsoft.com/office/powerpoint/2010/main" val="671347520"/>
      </p:ext>
    </p:extLst>
  </p:cSld>
  <p:clrMapOvr>
    <a:masterClrMapping/>
  </p:clrMapOvr>
  <p:transition spd="med" advClick="0" advTm="30000">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FBFBF"/>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5457835-E3F4-447D-9A06-1FEA9BE8FF65}"/>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Rectangle 3">
            <a:extLst>
              <a:ext uri="{FF2B5EF4-FFF2-40B4-BE49-F238E27FC236}">
                <a16:creationId xmlns:a16="http://schemas.microsoft.com/office/drawing/2014/main" id="{25B86AB3-B71F-4030-94EE-1AE4F2E4346F}"/>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028" name="Rectangle 4">
            <a:extLst>
              <a:ext uri="{FF2B5EF4-FFF2-40B4-BE49-F238E27FC236}">
                <a16:creationId xmlns:a16="http://schemas.microsoft.com/office/drawing/2014/main" id="{BB13E72A-5191-4D16-9EE2-CAC462244E8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tr-TR"/>
          </a:p>
        </p:txBody>
      </p:sp>
      <p:sp>
        <p:nvSpPr>
          <p:cNvPr id="1029" name="Rectangle 5">
            <a:extLst>
              <a:ext uri="{FF2B5EF4-FFF2-40B4-BE49-F238E27FC236}">
                <a16:creationId xmlns:a16="http://schemas.microsoft.com/office/drawing/2014/main" id="{60F0D0D5-84BF-4896-87DF-82636E596DCA}"/>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tr-TR"/>
          </a:p>
        </p:txBody>
      </p:sp>
      <p:sp>
        <p:nvSpPr>
          <p:cNvPr id="1030" name="Rectangle 6">
            <a:extLst>
              <a:ext uri="{FF2B5EF4-FFF2-40B4-BE49-F238E27FC236}">
                <a16:creationId xmlns:a16="http://schemas.microsoft.com/office/drawing/2014/main" id="{0AD5DA88-A5C3-41AE-A997-0624B81A1604}"/>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7AB0B90B-3EFB-431E-9427-09C338B06626}"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p:transition spd="med" advClick="0" advTm="30000">
    <p:pull/>
  </p:transition>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817600"/>
          </a:xfrm>
          <a:prstGeom prst="rect">
            <a:avLst/>
          </a:prstGeom>
          <a:noFill/>
          <a:ln w="9525" cap="flat" cmpd="sng">
            <a:solidFill>
              <a:srgbClr val="9900FF"/>
            </a:solidFill>
            <a:prstDash val="solid"/>
            <a:round/>
            <a:headEnd type="none" w="sm" len="sm"/>
            <a:tailEnd type="none" w="sm" len="sm"/>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Lobster"/>
              <a:buNone/>
              <a:defRPr sz="3000">
                <a:solidFill>
                  <a:schemeClr val="dk1"/>
                </a:solidFill>
                <a:latin typeface="Lobster"/>
                <a:ea typeface="Lobster"/>
                <a:cs typeface="Lobster"/>
                <a:sym typeface="Lobster"/>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a:endParaRPr/>
          </a:p>
        </p:txBody>
      </p:sp>
      <p:sp>
        <p:nvSpPr>
          <p:cNvPr id="7" name="Google Shape;7;p1"/>
          <p:cNvSpPr txBox="1">
            <a:spLocks noGrp="1"/>
          </p:cNvSpPr>
          <p:nvPr>
            <p:ph type="body" idx="1"/>
          </p:nvPr>
        </p:nvSpPr>
        <p:spPr>
          <a:xfrm>
            <a:off x="311700" y="1562133"/>
            <a:ext cx="8520600" cy="4529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ree Serif"/>
              <a:buChar char="●"/>
              <a:defRPr sz="1800">
                <a:solidFill>
                  <a:schemeClr val="dk1"/>
                </a:solidFill>
                <a:latin typeface="Bree Serif"/>
                <a:ea typeface="Bree Serif"/>
                <a:cs typeface="Bree Serif"/>
                <a:sym typeface="Bree Serif"/>
              </a:defRPr>
            </a:lvl1pPr>
            <a:lvl2pPr marL="914400" lvl="1" indent="-317500">
              <a:lnSpc>
                <a:spcPct val="115000"/>
              </a:lnSpc>
              <a:spcBef>
                <a:spcPts val="1600"/>
              </a:spcBef>
              <a:spcAft>
                <a:spcPts val="0"/>
              </a:spcAft>
              <a:buClr>
                <a:schemeClr val="dk1"/>
              </a:buClr>
              <a:buSzPts val="1400"/>
              <a:buFont typeface="Bree Serif"/>
              <a:buChar char="○"/>
              <a:defRPr>
                <a:solidFill>
                  <a:schemeClr val="dk1"/>
                </a:solidFill>
                <a:latin typeface="Bree Serif"/>
                <a:ea typeface="Bree Serif"/>
                <a:cs typeface="Bree Serif"/>
                <a:sym typeface="Bree Serif"/>
              </a:defRPr>
            </a:lvl2pPr>
            <a:lvl3pPr marL="1371600" lvl="2" indent="-317500">
              <a:lnSpc>
                <a:spcPct val="115000"/>
              </a:lnSpc>
              <a:spcBef>
                <a:spcPts val="1600"/>
              </a:spcBef>
              <a:spcAft>
                <a:spcPts val="0"/>
              </a:spcAft>
              <a:buClr>
                <a:schemeClr val="dk1"/>
              </a:buClr>
              <a:buSzPts val="1400"/>
              <a:buFont typeface="Bree Serif"/>
              <a:buChar char="■"/>
              <a:defRPr>
                <a:solidFill>
                  <a:schemeClr val="dk1"/>
                </a:solidFill>
                <a:latin typeface="Bree Serif"/>
                <a:ea typeface="Bree Serif"/>
                <a:cs typeface="Bree Serif"/>
                <a:sym typeface="Bree Serif"/>
              </a:defRPr>
            </a:lvl3pPr>
            <a:lvl4pPr marL="1828800" lvl="3" indent="-317500">
              <a:lnSpc>
                <a:spcPct val="115000"/>
              </a:lnSpc>
              <a:spcBef>
                <a:spcPts val="1600"/>
              </a:spcBef>
              <a:spcAft>
                <a:spcPts val="0"/>
              </a:spcAft>
              <a:buClr>
                <a:schemeClr val="dk1"/>
              </a:buClr>
              <a:buSzPts val="1400"/>
              <a:buFont typeface="Bree Serif"/>
              <a:buChar char="●"/>
              <a:defRPr>
                <a:solidFill>
                  <a:schemeClr val="dk1"/>
                </a:solidFill>
                <a:latin typeface="Bree Serif"/>
                <a:ea typeface="Bree Serif"/>
                <a:cs typeface="Bree Serif"/>
                <a:sym typeface="Bree Serif"/>
              </a:defRPr>
            </a:lvl4pPr>
            <a:lvl5pPr marL="2286000" lvl="4" indent="-317500">
              <a:lnSpc>
                <a:spcPct val="115000"/>
              </a:lnSpc>
              <a:spcBef>
                <a:spcPts val="1600"/>
              </a:spcBef>
              <a:spcAft>
                <a:spcPts val="0"/>
              </a:spcAft>
              <a:buClr>
                <a:schemeClr val="dk1"/>
              </a:buClr>
              <a:buSzPts val="1400"/>
              <a:buFont typeface="Bree Serif"/>
              <a:buChar char="○"/>
              <a:defRPr>
                <a:solidFill>
                  <a:schemeClr val="dk1"/>
                </a:solidFill>
                <a:latin typeface="Bree Serif"/>
                <a:ea typeface="Bree Serif"/>
                <a:cs typeface="Bree Serif"/>
                <a:sym typeface="Bree Serif"/>
              </a:defRPr>
            </a:lvl5pPr>
            <a:lvl6pPr marL="2743200" lvl="5" indent="-317500">
              <a:lnSpc>
                <a:spcPct val="115000"/>
              </a:lnSpc>
              <a:spcBef>
                <a:spcPts val="1600"/>
              </a:spcBef>
              <a:spcAft>
                <a:spcPts val="0"/>
              </a:spcAft>
              <a:buClr>
                <a:schemeClr val="dk1"/>
              </a:buClr>
              <a:buSzPts val="1400"/>
              <a:buFont typeface="Bree Serif"/>
              <a:buChar char="■"/>
              <a:defRPr>
                <a:solidFill>
                  <a:schemeClr val="dk1"/>
                </a:solidFill>
                <a:latin typeface="Bree Serif"/>
                <a:ea typeface="Bree Serif"/>
                <a:cs typeface="Bree Serif"/>
                <a:sym typeface="Bree Serif"/>
              </a:defRPr>
            </a:lvl6pPr>
            <a:lvl7pPr marL="3200400" lvl="6"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marL="3657600" lvl="7"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marL="4114800" lvl="8" indent="-317500">
              <a:lnSpc>
                <a:spcPct val="115000"/>
              </a:lnSpc>
              <a:spcBef>
                <a:spcPts val="160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a:endParaRPr/>
          </a:p>
        </p:txBody>
      </p:sp>
      <p:sp>
        <p:nvSpPr>
          <p:cNvPr id="8" name="Google Shape;8;p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696008315"/>
      </p:ext>
    </p:extLst>
  </p:cSld>
  <p:clrMap bg1="lt1" tx1="dk1" bg2="dk2"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4EA7"/>
        </a:solidFill>
        <a:effectLst/>
      </p:bgPr>
    </p:bg>
    <p:spTree>
      <p:nvGrpSpPr>
        <p:cNvPr id="1" name="Shape 69"/>
        <p:cNvGrpSpPr/>
        <p:nvPr/>
      </p:nvGrpSpPr>
      <p:grpSpPr>
        <a:xfrm>
          <a:off x="0" y="0"/>
          <a:ext cx="0" cy="0"/>
          <a:chOff x="0" y="0"/>
          <a:chExt cx="0" cy="0"/>
        </a:xfrm>
      </p:grpSpPr>
      <p:sp>
        <p:nvSpPr>
          <p:cNvPr id="71" name="Google Shape;71;p15"/>
          <p:cNvSpPr txBox="1">
            <a:spLocks noGrp="1"/>
          </p:cNvSpPr>
          <p:nvPr>
            <p:ph type="title"/>
          </p:nvPr>
        </p:nvSpPr>
        <p:spPr>
          <a:xfrm>
            <a:off x="3155550" y="1383600"/>
            <a:ext cx="5797500" cy="4090800"/>
          </a:xfrm>
          <a:prstGeom prst="rect">
            <a:avLst/>
          </a:prstGeom>
          <a:ln w="9525" cap="flat" cmpd="sng">
            <a:solidFill>
              <a:srgbClr val="EAD1DC"/>
            </a:solidFill>
            <a:prstDash val="solid"/>
            <a:round/>
            <a:headEnd type="none" w="sm" len="sm"/>
            <a:tailEnd type="none" w="sm" len="sm"/>
          </a:ln>
        </p:spPr>
        <p:txBody>
          <a:bodyPr spcFirstLastPara="1" wrap="square" lIns="91425" tIns="91425" rIns="91425" bIns="91425" anchor="ctr" anchorCtr="0">
            <a:noAutofit/>
          </a:bodyPr>
          <a:lstStyle/>
          <a:p>
            <a:pPr lvl="0"/>
            <a:r>
              <a:rPr lang="tr-TR" sz="3600" dirty="0"/>
              <a:t>AKIŞKAN YATAK PROSESLERİ</a:t>
            </a:r>
          </a:p>
        </p:txBody>
      </p:sp>
      <p:sp>
        <p:nvSpPr>
          <p:cNvPr id="72" name="Google Shape;72;p15"/>
          <p:cNvSpPr txBox="1"/>
          <p:nvPr/>
        </p:nvSpPr>
        <p:spPr>
          <a:xfrm>
            <a:off x="134250" y="2153025"/>
            <a:ext cx="2868900" cy="526500"/>
          </a:xfrm>
          <a:prstGeom prst="rect">
            <a:avLst/>
          </a:prstGeom>
          <a:noFill/>
          <a:ln>
            <a:noFill/>
          </a:ln>
        </p:spPr>
        <p:txBody>
          <a:bodyPr spcFirstLastPara="1" wrap="square" lIns="91425" tIns="91425" rIns="91425" bIns="91425" anchor="ctr" anchorCtr="0">
            <a:noAutofit/>
          </a:bodyPr>
          <a:lstStyle/>
          <a:p>
            <a:pPr algn="ctr" eaLnBrk="1" fontAlgn="auto" hangingPunct="1">
              <a:spcBef>
                <a:spcPts val="0"/>
              </a:spcBef>
              <a:spcAft>
                <a:spcPts val="0"/>
              </a:spcAft>
              <a:buClr>
                <a:srgbClr val="000000"/>
              </a:buClr>
            </a:pPr>
            <a:r>
              <a:rPr lang="tr" sz="1400" kern="0">
                <a:solidFill>
                  <a:srgbClr val="FFE599"/>
                </a:solidFill>
                <a:latin typeface="Alegreya"/>
                <a:ea typeface="Alegreya"/>
                <a:cs typeface="Alegreya"/>
                <a:sym typeface="Alegreya"/>
              </a:rPr>
              <a:t>Dr. Öğr. Üyesi Yunus Emre Benkli</a:t>
            </a:r>
            <a:endParaRPr sz="1400" kern="0">
              <a:solidFill>
                <a:srgbClr val="FFE599"/>
              </a:solidFill>
              <a:latin typeface="Alegreya"/>
              <a:ea typeface="Alegreya"/>
              <a:cs typeface="Alegreya"/>
              <a:sym typeface="Alegreya"/>
            </a:endParaRPr>
          </a:p>
        </p:txBody>
      </p:sp>
      <p:sp>
        <p:nvSpPr>
          <p:cNvPr id="73" name="Google Shape;73;p15"/>
          <p:cNvSpPr txBox="1"/>
          <p:nvPr/>
        </p:nvSpPr>
        <p:spPr>
          <a:xfrm>
            <a:off x="3563250" y="5429625"/>
            <a:ext cx="5144700" cy="526500"/>
          </a:xfrm>
          <a:prstGeom prst="rect">
            <a:avLst/>
          </a:prstGeom>
          <a:noFill/>
          <a:ln>
            <a:noFill/>
          </a:ln>
        </p:spPr>
        <p:txBody>
          <a:bodyPr spcFirstLastPara="1" wrap="square" lIns="91425" tIns="91425" rIns="91425" bIns="91425" anchor="ctr" anchorCtr="0">
            <a:noAutofit/>
          </a:bodyPr>
          <a:lstStyle/>
          <a:p>
            <a:pPr algn="ctr" eaLnBrk="1" fontAlgn="auto" hangingPunct="1">
              <a:spcBef>
                <a:spcPts val="0"/>
              </a:spcBef>
              <a:spcAft>
                <a:spcPts val="0"/>
              </a:spcAft>
              <a:buClr>
                <a:srgbClr val="000000"/>
              </a:buClr>
            </a:pPr>
            <a:r>
              <a:rPr lang="tr" sz="1400" kern="0">
                <a:solidFill>
                  <a:srgbClr val="D9EAD3"/>
                </a:solidFill>
                <a:latin typeface="Alegreya"/>
                <a:ea typeface="Alegreya"/>
                <a:cs typeface="Alegreya"/>
                <a:sym typeface="Alegreya"/>
              </a:rPr>
              <a:t>Atatürk Üniversitesi Metalurji ve Malzeme Mühendisliği Bölümü</a:t>
            </a:r>
            <a:endParaRPr sz="1400" kern="0">
              <a:solidFill>
                <a:srgbClr val="D9EAD3"/>
              </a:solidFill>
              <a:latin typeface="Alegreya"/>
              <a:ea typeface="Alegreya"/>
              <a:cs typeface="Alegreya"/>
              <a:sym typeface="Alegreya"/>
            </a:endParaRPr>
          </a:p>
        </p:txBody>
      </p:sp>
      <p:pic>
        <p:nvPicPr>
          <p:cNvPr id="74" name="Google Shape;74;p15"/>
          <p:cNvPicPr preferRelativeResize="0"/>
          <p:nvPr/>
        </p:nvPicPr>
        <p:blipFill>
          <a:blip r:embed="rId3">
            <a:alphaModFix/>
          </a:blip>
          <a:stretch>
            <a:fillRect/>
          </a:stretch>
        </p:blipFill>
        <p:spPr>
          <a:xfrm>
            <a:off x="381000" y="2831925"/>
            <a:ext cx="2273200" cy="2259124"/>
          </a:xfrm>
          <a:prstGeom prst="rect">
            <a:avLst/>
          </a:prstGeom>
          <a:noFill/>
          <a:ln>
            <a:noFill/>
          </a:ln>
        </p:spPr>
      </p:pic>
      <p:sp>
        <p:nvSpPr>
          <p:cNvPr id="7" name="Google Shape;70;p15">
            <a:extLst>
              <a:ext uri="{FF2B5EF4-FFF2-40B4-BE49-F238E27FC236}">
                <a16:creationId xmlns:a16="http://schemas.microsoft.com/office/drawing/2014/main" id="{365D7DFF-3B7D-4B42-B4D1-715B46FB9BEE}"/>
              </a:ext>
            </a:extLst>
          </p:cNvPr>
          <p:cNvSpPr txBox="1"/>
          <p:nvPr/>
        </p:nvSpPr>
        <p:spPr>
          <a:xfrm>
            <a:off x="2578000" y="4591050"/>
            <a:ext cx="5797500" cy="650700"/>
          </a:xfrm>
          <a:prstGeom prst="rect">
            <a:avLst/>
          </a:prstGeom>
          <a:solidFill>
            <a:srgbClr val="EAD1DC"/>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algn="ctr" eaLnBrk="1" fontAlgn="auto" hangingPunct="1">
              <a:spcBef>
                <a:spcPts val="0"/>
              </a:spcBef>
              <a:spcAft>
                <a:spcPts val="0"/>
              </a:spcAft>
              <a:buClr>
                <a:srgbClr val="000000"/>
              </a:buClr>
            </a:pPr>
            <a:endParaRPr sz="2400" i="1" kern="0" dirty="0">
              <a:solidFill>
                <a:srgbClr val="A61C00"/>
              </a:solidFill>
              <a:latin typeface="Lobster"/>
              <a:ea typeface="Lobster"/>
              <a:cs typeface="Lobster"/>
              <a:sym typeface="Lobster"/>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75000"/>
    </mc:Choice>
    <mc:Fallback xmlns="">
      <p:transition spd="slow" advClick="0" advTm="7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3">
            <a:extLst>
              <a:ext uri="{FF2B5EF4-FFF2-40B4-BE49-F238E27FC236}">
                <a16:creationId xmlns:a16="http://schemas.microsoft.com/office/drawing/2014/main" id="{053CEB9B-C89B-4BD8-9FB0-9BAD57F90A30}"/>
              </a:ext>
            </a:extLst>
          </p:cNvPr>
          <p:cNvPicPr>
            <a:picLocks noGrp="1" noChangeAspect="1" noChangeArrowheads="1"/>
          </p:cNvPicPr>
          <p:nvPr>
            <p:ph type="body" idx="1"/>
          </p:nvPr>
        </p:nvPicPr>
        <p:blipFill>
          <a:blip r:embed="rId2">
            <a:lum bright="-18000" contrast="42000"/>
            <a:extLst>
              <a:ext uri="{28A0092B-C50C-407E-A947-70E740481C1C}">
                <a14:useLocalDpi xmlns:a14="http://schemas.microsoft.com/office/drawing/2010/main" val="0"/>
              </a:ext>
            </a:extLst>
          </a:blip>
          <a:srcRect/>
          <a:stretch>
            <a:fillRect/>
          </a:stretch>
        </p:blipFill>
        <p:spPr>
          <a:xfrm>
            <a:off x="468313" y="962025"/>
            <a:ext cx="8496300" cy="5302250"/>
          </a:xfrm>
        </p:spPr>
      </p:pic>
      <p:sp>
        <p:nvSpPr>
          <p:cNvPr id="60419" name="Rectangle 4">
            <a:extLst>
              <a:ext uri="{FF2B5EF4-FFF2-40B4-BE49-F238E27FC236}">
                <a16:creationId xmlns:a16="http://schemas.microsoft.com/office/drawing/2014/main" id="{45C0815A-9F6E-44A5-B49E-11E22040C336}"/>
              </a:ext>
            </a:extLst>
          </p:cNvPr>
          <p:cNvSpPr>
            <a:spLocks noChangeArrowheads="1"/>
          </p:cNvSpPr>
          <p:nvPr/>
        </p:nvSpPr>
        <p:spPr bwMode="auto">
          <a:xfrm>
            <a:off x="2771775" y="6092825"/>
            <a:ext cx="3778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Finmet Prosesi’nin çalışma şeması </a:t>
            </a:r>
          </a:p>
        </p:txBody>
      </p:sp>
    </p:spTree>
  </p:cSld>
  <p:clrMapOvr>
    <a:masterClrMapping/>
  </p:clrMapOvr>
  <p:transition spd="med" advClick="0" advTm="30000">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DAFB4832-411F-45B1-8F43-7CB61BC4CF51}"/>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u="sng">
                <a:solidFill>
                  <a:schemeClr val="hlink"/>
                </a:solidFill>
                <a:latin typeface="Times New Roman" panose="02020603050405020304" pitchFamily="18" charset="0"/>
              </a:rPr>
              <a:t>Prosesin Avantajları:</a:t>
            </a:r>
          </a:p>
          <a:p>
            <a:pPr eaLnBrk="1" hangingPunct="1">
              <a:lnSpc>
                <a:spcPct val="150000"/>
              </a:lnSpc>
            </a:pPr>
            <a:r>
              <a:rPr lang="tr-TR" altLang="tr-TR" sz="2400">
                <a:latin typeface="Times New Roman" panose="02020603050405020304" pitchFamily="18" charset="0"/>
              </a:rPr>
              <a:t>Düşük maliyetli demir cevheri incelerinin doğrudan kullanımı,</a:t>
            </a:r>
          </a:p>
          <a:p>
            <a:pPr eaLnBrk="1" hangingPunct="1">
              <a:lnSpc>
                <a:spcPct val="150000"/>
              </a:lnSpc>
            </a:pPr>
            <a:r>
              <a:rPr lang="tr-TR" altLang="tr-TR" sz="2400">
                <a:latin typeface="Times New Roman" panose="02020603050405020304" pitchFamily="18" charset="0"/>
              </a:rPr>
              <a:t>Kanıtlanmış akışkan yatak teknolojisi,</a:t>
            </a:r>
          </a:p>
          <a:p>
            <a:pPr eaLnBrk="1" hangingPunct="1">
              <a:lnSpc>
                <a:spcPct val="150000"/>
              </a:lnSpc>
            </a:pPr>
            <a:r>
              <a:rPr lang="tr-TR" altLang="tr-TR" sz="2400">
                <a:latin typeface="Times New Roman" panose="02020603050405020304" pitchFamily="18" charset="0"/>
              </a:rPr>
              <a:t>Gaz üretimi, cevher redüksiyonu ve briketlemenin ayrı yapılması nedeniyle proses ve işletmede yüksek esneklik.</a:t>
            </a:r>
          </a:p>
        </p:txBody>
      </p:sp>
    </p:spTree>
  </p:cSld>
  <p:clrMapOvr>
    <a:masterClrMapping/>
  </p:clrMapOvr>
  <p:transition spd="med" advClick="0" advTm="30000">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34225B45-0011-4D33-AD3E-65CE520CFC56}"/>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b="1">
                <a:solidFill>
                  <a:schemeClr val="hlink"/>
                </a:solidFill>
                <a:latin typeface="Times New Roman" panose="02020603050405020304" pitchFamily="18" charset="0"/>
              </a:rPr>
              <a:t>2.3 Circored Prosesi</a:t>
            </a:r>
            <a:endParaRPr lang="tr-TR" altLang="tr-TR" sz="2400">
              <a:solidFill>
                <a:schemeClr val="hlink"/>
              </a:solidFill>
              <a:latin typeface="Times New Roman" panose="02020603050405020304" pitchFamily="18" charset="0"/>
            </a:endParaRPr>
          </a:p>
          <a:p>
            <a:pPr eaLnBrk="1" hangingPunct="1">
              <a:lnSpc>
                <a:spcPct val="150000"/>
              </a:lnSpc>
            </a:pPr>
            <a:r>
              <a:rPr lang="tr-TR" altLang="tr-TR" sz="2400">
                <a:latin typeface="Times New Roman" panose="02020603050405020304" pitchFamily="18" charset="0"/>
              </a:rPr>
              <a:t>Lurgi tarafından geliştirilen Circored prosesi </a:t>
            </a:r>
            <a:r>
              <a:rPr lang="tr-TR" altLang="tr-TR" sz="2400" b="1">
                <a:solidFill>
                  <a:srgbClr val="660066"/>
                </a:solidFill>
                <a:latin typeface="Times New Roman" panose="02020603050405020304" pitchFamily="18" charset="0"/>
              </a:rPr>
              <a:t>düşük redüksiyon sıcaklıklarında çalışılan iki kademeli akışkan yatak yöntemidir ve redükleyici gaz olarak, gaz düzenleyicilerde üretilen doğal gaz kullanılır. </a:t>
            </a:r>
          </a:p>
          <a:p>
            <a:pPr eaLnBrk="1" hangingPunct="1">
              <a:lnSpc>
                <a:spcPct val="150000"/>
              </a:lnSpc>
            </a:pPr>
            <a:r>
              <a:rPr lang="tr-TR" altLang="tr-TR" sz="2400">
                <a:latin typeface="Times New Roman" panose="02020603050405020304" pitchFamily="18" charset="0"/>
              </a:rPr>
              <a:t>Yöntemde kullanılan </a:t>
            </a:r>
            <a:r>
              <a:rPr lang="tr-TR" altLang="tr-TR" sz="2400">
                <a:solidFill>
                  <a:srgbClr val="660066"/>
                </a:solidFill>
                <a:latin typeface="Times New Roman" panose="02020603050405020304" pitchFamily="18" charset="0"/>
              </a:rPr>
              <a:t>cevher tozlarının boyutları 1 mm ile 0,03 mm</a:t>
            </a:r>
            <a:r>
              <a:rPr lang="tr-TR" altLang="tr-TR" sz="2400">
                <a:latin typeface="Times New Roman" panose="02020603050405020304" pitchFamily="18" charset="0"/>
              </a:rPr>
              <a:t> arasındadır ve ürün olarak sıcak briketlenmiş demir (HBI) elde edilir.</a:t>
            </a:r>
          </a:p>
        </p:txBody>
      </p:sp>
    </p:spTree>
  </p:cSld>
  <p:clrMapOvr>
    <a:masterClrMapping/>
  </p:clrMapOvr>
  <p:transition spd="med" advClick="0" advTm="30000">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3">
            <a:extLst>
              <a:ext uri="{FF2B5EF4-FFF2-40B4-BE49-F238E27FC236}">
                <a16:creationId xmlns:a16="http://schemas.microsoft.com/office/drawing/2014/main" id="{BA1F73F8-801D-476C-8E51-E5AD2B1EE734}"/>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4925" y="908050"/>
            <a:ext cx="9036050" cy="4784725"/>
          </a:xfrm>
        </p:spPr>
      </p:pic>
      <p:sp>
        <p:nvSpPr>
          <p:cNvPr id="63491" name="Rectangle 4">
            <a:extLst>
              <a:ext uri="{FF2B5EF4-FFF2-40B4-BE49-F238E27FC236}">
                <a16:creationId xmlns:a16="http://schemas.microsoft.com/office/drawing/2014/main" id="{A58D96C4-F85E-43E5-B485-AA57D3D97CB0}"/>
              </a:ext>
            </a:extLst>
          </p:cNvPr>
          <p:cNvSpPr>
            <a:spLocks noChangeArrowheads="1"/>
          </p:cNvSpPr>
          <p:nvPr/>
        </p:nvSpPr>
        <p:spPr bwMode="auto">
          <a:xfrm>
            <a:off x="2339975" y="5949950"/>
            <a:ext cx="3575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Circored prosesinin akım şeması.</a:t>
            </a:r>
          </a:p>
        </p:txBody>
      </p:sp>
    </p:spTree>
  </p:cSld>
  <p:clrMapOvr>
    <a:masterClrMapping/>
  </p:clrMapOvr>
  <p:transition spd="med" advClick="0" advTm="30000">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D6869AB4-A902-4EAA-B891-E6DCAE060DF5}"/>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u="sng">
                <a:solidFill>
                  <a:schemeClr val="hlink"/>
                </a:solidFill>
                <a:latin typeface="Times New Roman" panose="02020603050405020304" pitchFamily="18" charset="0"/>
              </a:rPr>
              <a:t>Prosesin Avantajları:</a:t>
            </a:r>
          </a:p>
          <a:p>
            <a:pPr eaLnBrk="1" hangingPunct="1">
              <a:lnSpc>
                <a:spcPct val="150000"/>
              </a:lnSpc>
            </a:pPr>
            <a:r>
              <a:rPr lang="tr-TR" altLang="tr-TR" sz="2400">
                <a:latin typeface="Times New Roman" panose="02020603050405020304" pitchFamily="18" charset="0"/>
              </a:rPr>
              <a:t>Düşük fiyatlı ince cevheri direkt kullanabilme,</a:t>
            </a:r>
          </a:p>
          <a:p>
            <a:pPr eaLnBrk="1" hangingPunct="1">
              <a:lnSpc>
                <a:spcPct val="150000"/>
              </a:lnSpc>
            </a:pPr>
            <a:r>
              <a:rPr lang="tr-TR" altLang="tr-TR" sz="2400">
                <a:latin typeface="Times New Roman" panose="02020603050405020304" pitchFamily="18" charset="0"/>
              </a:rPr>
              <a:t>CFB’ deki yüksek ısı ve kütle transferi koşulları,</a:t>
            </a:r>
          </a:p>
          <a:p>
            <a:pPr eaLnBrk="1" hangingPunct="1">
              <a:lnSpc>
                <a:spcPct val="150000"/>
              </a:lnSpc>
            </a:pPr>
            <a:r>
              <a:rPr lang="tr-TR" altLang="tr-TR" sz="2400">
                <a:latin typeface="Times New Roman" panose="02020603050405020304" pitchFamily="18" charset="0"/>
              </a:rPr>
              <a:t>Düşük yatırım maliyeti,</a:t>
            </a:r>
          </a:p>
          <a:p>
            <a:pPr eaLnBrk="1" hangingPunct="1">
              <a:lnSpc>
                <a:spcPct val="150000"/>
              </a:lnSpc>
            </a:pPr>
            <a:r>
              <a:rPr lang="tr-TR" altLang="tr-TR" sz="2400">
                <a:latin typeface="Times New Roman" panose="02020603050405020304" pitchFamily="18" charset="0"/>
              </a:rPr>
              <a:t>Düşük işletim maliyeti.</a:t>
            </a:r>
          </a:p>
        </p:txBody>
      </p:sp>
    </p:spTree>
  </p:cSld>
  <p:clrMapOvr>
    <a:masterClrMapping/>
  </p:clrMapOvr>
  <p:transition spd="med" advClick="0" advTm="30000">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DEFB35FF-C827-405A-9ED5-1E8F99225A89}"/>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b="1">
                <a:latin typeface="Times New Roman" panose="02020603050405020304" pitchFamily="18" charset="0"/>
              </a:rPr>
              <a:t>2.4 Circofer Prosesi</a:t>
            </a:r>
            <a:endParaRPr lang="tr-TR" altLang="tr-TR" sz="2400">
              <a:latin typeface="Times New Roman" panose="02020603050405020304" pitchFamily="18" charset="0"/>
            </a:endParaRPr>
          </a:p>
          <a:p>
            <a:pPr eaLnBrk="1" hangingPunct="1">
              <a:lnSpc>
                <a:spcPct val="150000"/>
              </a:lnSpc>
            </a:pPr>
            <a:r>
              <a:rPr lang="tr-TR" altLang="tr-TR" sz="2400">
                <a:solidFill>
                  <a:srgbClr val="660066"/>
                </a:solidFill>
                <a:latin typeface="Times New Roman" panose="02020603050405020304" pitchFamily="18" charset="0"/>
              </a:rPr>
              <a:t>Kömür esaslı akışkan yatak prosesi</a:t>
            </a:r>
            <a:r>
              <a:rPr lang="tr-TR" altLang="tr-TR" sz="2400">
                <a:latin typeface="Times New Roman" panose="02020603050405020304" pitchFamily="18" charset="0"/>
              </a:rPr>
              <a:t> Lurgi tarafından geliştirilmiştir. </a:t>
            </a:r>
            <a:r>
              <a:rPr lang="tr-TR" altLang="tr-TR" sz="2400">
                <a:solidFill>
                  <a:srgbClr val="660066"/>
                </a:solidFill>
                <a:latin typeface="Times New Roman" panose="02020603050405020304" pitchFamily="18" charset="0"/>
              </a:rPr>
              <a:t>Circofer prosesi ince demir cevheri ile kömür gibi katı karbon kaynağı kullanarak redükleyici gaz üreten iki kademeli akışkan yatak prosesidir.</a:t>
            </a:r>
            <a:r>
              <a:rPr lang="tr-TR" altLang="tr-TR" sz="2400">
                <a:latin typeface="Times New Roman" panose="02020603050405020304" pitchFamily="18" charset="0"/>
              </a:rPr>
              <a:t> Demir cevheri tozları ve geri dönen char her iki redükleme kademesinden çıkan gazlarla ön ısıtılır. Demir cevheri tozları iki kademede redüklenir. </a:t>
            </a:r>
          </a:p>
        </p:txBody>
      </p:sp>
    </p:spTree>
  </p:cSld>
  <p:clrMapOvr>
    <a:masterClrMapping/>
  </p:clrMapOvr>
  <p:transition spd="med" advClick="0" advTm="30000">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80DB705F-C14C-44C5-A1C8-95B2555BFD5C}"/>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İlk olarak sirküle akışkan yatak reaktörü (CFB) tozları %70 metalizasyon oranına redükler, daha sonra akışkan yataklı reaktör demir oksidi %93 demire redükler. DRI tozları, kül, ve artık char ikinci reaktörden boşaltılır.</a:t>
            </a:r>
          </a:p>
          <a:p>
            <a:pPr eaLnBrk="1" hangingPunct="1">
              <a:lnSpc>
                <a:spcPct val="150000"/>
              </a:lnSpc>
            </a:pPr>
            <a:r>
              <a:rPr lang="tr-TR" altLang="tr-TR" sz="2400">
                <a:latin typeface="Times New Roman" panose="02020603050405020304" pitchFamily="18" charset="0"/>
              </a:rPr>
              <a:t>Bu prosesin ürünü sıcak briketlenmiş demirdir (HBI).</a:t>
            </a:r>
          </a:p>
        </p:txBody>
      </p:sp>
    </p:spTree>
  </p:cSld>
  <p:clrMapOvr>
    <a:masterClrMapping/>
  </p:clrMapOvr>
  <p:transition spd="med" advClick="0" advTm="30000">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3">
            <a:extLst>
              <a:ext uri="{FF2B5EF4-FFF2-40B4-BE49-F238E27FC236}">
                <a16:creationId xmlns:a16="http://schemas.microsoft.com/office/drawing/2014/main" id="{271C3516-2A9B-465E-8A03-94A79F7F3078}"/>
              </a:ext>
            </a:extLst>
          </p:cNvPr>
          <p:cNvPicPr>
            <a:picLocks noGrp="1" noChangeAspect="1" noChangeArrowheads="1"/>
          </p:cNvPicPr>
          <p:nvPr>
            <p:ph type="body" idx="1"/>
          </p:nvPr>
        </p:nvPicPr>
        <p:blipFill>
          <a:blip r:embed="rId2">
            <a:lum bright="-18000" contrast="54000"/>
            <a:extLst>
              <a:ext uri="{28A0092B-C50C-407E-A947-70E740481C1C}">
                <a14:useLocalDpi xmlns:a14="http://schemas.microsoft.com/office/drawing/2010/main" val="0"/>
              </a:ext>
            </a:extLst>
          </a:blip>
          <a:srcRect/>
          <a:stretch>
            <a:fillRect/>
          </a:stretch>
        </p:blipFill>
        <p:spPr>
          <a:xfrm>
            <a:off x="395288" y="889000"/>
            <a:ext cx="8208962" cy="5351463"/>
          </a:xfrm>
        </p:spPr>
      </p:pic>
    </p:spTree>
  </p:cSld>
  <p:clrMapOvr>
    <a:masterClrMapping/>
  </p:clrMapOvr>
  <p:transition spd="med" advClick="0" advTm="30000">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9F2A34E9-786D-4D8C-94B1-33643893C07D}"/>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000">
                <a:latin typeface="Times New Roman" panose="02020603050405020304" pitchFamily="18" charset="0"/>
              </a:rPr>
              <a:t>Circofer prosesine beslenen demir oksit, tane boyutları 1 mm. ile 0,03 mm. arasında değişen ince cevher halindedir. Enerji kaynağı ve redükleyici olarak kullanılan kömür, gazlaştırma prosesinin çalıştığı sıcaklık nedeniyle 1500˚C’ nin üzerinde kül yumuşama sıcaklığına sahip olmalıdır. İnce cevher, kireçtaşı ve kömür ilk başta sıcak atık gazlarla ön ısıtılmaktadır. Bunlar sonra gazlaştırıcıya girmekte ve orada O</a:t>
            </a:r>
            <a:r>
              <a:rPr lang="tr-TR" altLang="tr-TR" sz="2000" baseline="-25000">
                <a:latin typeface="Times New Roman" panose="02020603050405020304" pitchFamily="18" charset="0"/>
              </a:rPr>
              <a:t>2</a:t>
            </a:r>
            <a:r>
              <a:rPr lang="tr-TR" altLang="tr-TR" sz="2000">
                <a:latin typeface="Times New Roman" panose="02020603050405020304" pitchFamily="18" charset="0"/>
              </a:rPr>
              <a:t> enjekte edilmekte ve kömür şarj silosundan beslenmektedir. Gazlaştırıcı yaklaşık 1000˚C’ de çalışmakta ve bu koşullarda oksijen kömürün içindeki karbonu kısmen yakarak ısı ve CO/CO</a:t>
            </a:r>
            <a:r>
              <a:rPr lang="tr-TR" altLang="tr-TR" sz="2000" baseline="-25000">
                <a:latin typeface="Times New Roman" panose="02020603050405020304" pitchFamily="18" charset="0"/>
              </a:rPr>
              <a:t>2</a:t>
            </a:r>
            <a:r>
              <a:rPr lang="tr-TR" altLang="tr-TR" sz="2000">
                <a:latin typeface="Times New Roman" panose="02020603050405020304" pitchFamily="18" charset="0"/>
              </a:rPr>
              <a:t> gaz karışımı üretmektedir.</a:t>
            </a:r>
          </a:p>
        </p:txBody>
      </p:sp>
    </p:spTree>
  </p:cSld>
  <p:clrMapOvr>
    <a:masterClrMapping/>
  </p:clrMapOvr>
  <p:transition spd="med" advClick="0" advTm="30000">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56185024-08F8-408F-A996-C38488DF291C}"/>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CFB’den çıkan redüklenmiş katılar akışkan yatak reaktörüne (FB) girer. Bu ikinci redüksiyon kısmında cevher % 92-93’lük bir meatalizasyon derecesine ulaşır. Prosesin Avantajları:</a:t>
            </a:r>
          </a:p>
          <a:p>
            <a:pPr eaLnBrk="1" hangingPunct="1">
              <a:lnSpc>
                <a:spcPct val="150000"/>
              </a:lnSpc>
            </a:pPr>
            <a:r>
              <a:rPr lang="tr-TR" altLang="tr-TR" sz="2400">
                <a:latin typeface="Times New Roman" panose="02020603050405020304" pitchFamily="18" charset="0"/>
              </a:rPr>
              <a:t>Düşük fiyatlı ince cevheri direkt kullanabilme,</a:t>
            </a:r>
          </a:p>
          <a:p>
            <a:pPr eaLnBrk="1" hangingPunct="1">
              <a:lnSpc>
                <a:spcPct val="150000"/>
              </a:lnSpc>
            </a:pPr>
            <a:r>
              <a:rPr lang="tr-TR" altLang="tr-TR" sz="2400">
                <a:latin typeface="Times New Roman" panose="02020603050405020304" pitchFamily="18" charset="0"/>
              </a:rPr>
              <a:t>Kanıtlanmış akışkan yatak teknolojisi,</a:t>
            </a:r>
          </a:p>
          <a:p>
            <a:pPr eaLnBrk="1" hangingPunct="1">
              <a:lnSpc>
                <a:spcPct val="150000"/>
              </a:lnSpc>
            </a:pPr>
            <a:r>
              <a:rPr lang="tr-TR" altLang="tr-TR" sz="2400">
                <a:latin typeface="Times New Roman" panose="02020603050405020304" pitchFamily="18" charset="0"/>
              </a:rPr>
              <a:t>Yüksek kaliteli ürün.</a:t>
            </a:r>
          </a:p>
          <a:p>
            <a:pPr eaLnBrk="1" hangingPunct="1"/>
            <a:endParaRPr lang="tr-TR" altLang="tr-TR" sz="2400"/>
          </a:p>
        </p:txBody>
      </p:sp>
    </p:spTree>
  </p:cSld>
  <p:clrMapOvr>
    <a:masterClrMapping/>
  </p:clrMapOvr>
  <p:transition spd="med" advClick="0" advTm="30000">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44585423-3A14-4DC3-8953-DCD85DDA111D}"/>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Akışkan yataklı fırınlar, </a:t>
            </a:r>
            <a:r>
              <a:rPr lang="tr-TR" altLang="tr-TR" sz="2400">
                <a:solidFill>
                  <a:schemeClr val="accent2"/>
                </a:solidFill>
                <a:latin typeface="Times New Roman" panose="02020603050405020304" pitchFamily="18" charset="0"/>
              </a:rPr>
              <a:t>reaksiyonların hızlı, homojen, sürekli, büyük kapasiteli ve otomatik kontrol edilebilir olmasının yanı sıra, hızlı kütle ve ısı transferi yardımıyla homojen bileşim ve sıcaklık dağılımı gibi üstünlüklere</a:t>
            </a:r>
            <a:r>
              <a:rPr lang="tr-TR" altLang="tr-TR" sz="2400">
                <a:latin typeface="Times New Roman" panose="02020603050405020304" pitchFamily="18" charset="0"/>
              </a:rPr>
              <a:t> sahiptirler.</a:t>
            </a:r>
          </a:p>
          <a:p>
            <a:pPr eaLnBrk="1" hangingPunct="1">
              <a:lnSpc>
                <a:spcPct val="150000"/>
              </a:lnSpc>
            </a:pPr>
            <a:r>
              <a:rPr lang="tr-TR" altLang="tr-TR" sz="2400" b="1">
                <a:solidFill>
                  <a:schemeClr val="accent2"/>
                </a:solidFill>
                <a:latin typeface="Times New Roman" panose="02020603050405020304" pitchFamily="18" charset="0"/>
              </a:rPr>
              <a:t>Akışkanlaştırma, gaz veya sıvı ile temasta bulunan katı parçacıkların sıvı gibi davranan yeni bir akışkan ortam oluşturma işlemidir. </a:t>
            </a:r>
          </a:p>
        </p:txBody>
      </p:sp>
    </p:spTree>
  </p:cSld>
  <p:clrMapOvr>
    <a:masterClrMapping/>
  </p:clrMapOvr>
  <p:transition spd="med" advClick="0" advTm="30000">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F677123F-753C-4DA0-A319-B8ECBC1DE512}"/>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000" b="1">
                <a:solidFill>
                  <a:schemeClr val="hlink"/>
                </a:solidFill>
                <a:latin typeface="Times New Roman" panose="02020603050405020304" pitchFamily="18" charset="0"/>
              </a:rPr>
              <a:t>1.2.5 Demir Karbür Prosesi</a:t>
            </a:r>
            <a:endParaRPr lang="tr-TR" altLang="tr-TR" sz="2000">
              <a:solidFill>
                <a:schemeClr val="hlink"/>
              </a:solidFill>
              <a:latin typeface="Times New Roman" panose="02020603050405020304" pitchFamily="18" charset="0"/>
            </a:endParaRPr>
          </a:p>
          <a:p>
            <a:pPr eaLnBrk="1" hangingPunct="1">
              <a:lnSpc>
                <a:spcPct val="150000"/>
              </a:lnSpc>
            </a:pPr>
            <a:r>
              <a:rPr lang="tr-TR" altLang="tr-TR" sz="2000">
                <a:latin typeface="Times New Roman" panose="02020603050405020304" pitchFamily="18" charset="0"/>
              </a:rPr>
              <a:t>Demir karbür (Fe</a:t>
            </a:r>
            <a:r>
              <a:rPr lang="tr-TR" altLang="tr-TR" sz="2000" baseline="-25000">
                <a:latin typeface="Times New Roman" panose="02020603050405020304" pitchFamily="18" charset="0"/>
              </a:rPr>
              <a:t>3</a:t>
            </a:r>
            <a:r>
              <a:rPr lang="tr-TR" altLang="tr-TR" sz="2000">
                <a:latin typeface="Times New Roman" panose="02020603050405020304" pitchFamily="18" charset="0"/>
              </a:rPr>
              <a:t>C)’ ün kimyasal bileşimi %93 demir ve %7 karbondur. Sadece bazik oksijen fırınlarına ve elektrik ark fırınlarına beslemek için kullanılabilir. Demir karbür prosesi, diğer direkt redüksiyon proseslerinden daha düşük sıcaklıkta çalışan iki kademeli akışkan yatak yöntemidir (Şekil 1.11). Düşük basınçlarda çalıştırılır ve H</a:t>
            </a:r>
            <a:r>
              <a:rPr lang="tr-TR" altLang="tr-TR" sz="2000" baseline="-25000">
                <a:latin typeface="Times New Roman" panose="02020603050405020304" pitchFamily="18" charset="0"/>
              </a:rPr>
              <a:t>2</a:t>
            </a:r>
            <a:r>
              <a:rPr lang="tr-TR" altLang="tr-TR" sz="2000">
                <a:latin typeface="Times New Roman" panose="02020603050405020304" pitchFamily="18" charset="0"/>
              </a:rPr>
              <a:t> üretmek için buharlı dönüştürücü kullanılır. CH</a:t>
            </a:r>
            <a:r>
              <a:rPr lang="tr-TR" altLang="tr-TR" sz="2000" baseline="-25000">
                <a:latin typeface="Times New Roman" panose="02020603050405020304" pitchFamily="18" charset="0"/>
              </a:rPr>
              <a:t>4</a:t>
            </a:r>
            <a:r>
              <a:rPr lang="tr-TR" altLang="tr-TR" sz="2000">
                <a:latin typeface="Times New Roman" panose="02020603050405020304" pitchFamily="18" charset="0"/>
              </a:rPr>
              <a:t> ile H</a:t>
            </a:r>
            <a:r>
              <a:rPr lang="tr-TR" altLang="tr-TR" sz="2000" baseline="-25000">
                <a:latin typeface="Times New Roman" panose="02020603050405020304" pitchFamily="18" charset="0"/>
              </a:rPr>
              <a:t>2</a:t>
            </a:r>
            <a:r>
              <a:rPr lang="tr-TR" altLang="tr-TR" sz="2000">
                <a:latin typeface="Times New Roman" panose="02020603050405020304" pitchFamily="18" charset="0"/>
              </a:rPr>
              <a:t> karıştırılarak karbürleyici gaz üretilir. Elde edilen Fe</a:t>
            </a:r>
            <a:r>
              <a:rPr lang="tr-TR" altLang="tr-TR" sz="2000" baseline="-25000">
                <a:latin typeface="Times New Roman" panose="02020603050405020304" pitchFamily="18" charset="0"/>
              </a:rPr>
              <a:t>3</a:t>
            </a:r>
            <a:r>
              <a:rPr lang="tr-TR" altLang="tr-TR" sz="2000">
                <a:latin typeface="Times New Roman" panose="02020603050405020304" pitchFamily="18" charset="0"/>
              </a:rPr>
              <a:t>C tozu yaklaşık %6 karbon içerir.</a:t>
            </a:r>
          </a:p>
        </p:txBody>
      </p:sp>
    </p:spTree>
  </p:cSld>
  <p:clrMapOvr>
    <a:masterClrMapping/>
  </p:clrMapOvr>
  <p:transition spd="med" advClick="0" advTm="30000">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3764555B-0AA3-4F3F-BAEB-A101E7C98905}"/>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000">
                <a:latin typeface="Times New Roman" panose="02020603050405020304" pitchFamily="18" charset="0"/>
              </a:rPr>
              <a:t>Demir oksit, 1mm. ile 0,1mm. arasındaki boyutlarda ince demir cevheri şeklinde demir karbür prosesine beslenir. İnce demir cevherleri seri şeklindeki siklonlarda ön ısıtılır. Sonra, kapalı doldurma hunilerinin içerisinde reaktör basıncının etkisinde bırakılır ve bir vidalı besleyici tarafından reaktöre beslenir.</a:t>
            </a:r>
          </a:p>
          <a:p>
            <a:pPr eaLnBrk="1" hangingPunct="1">
              <a:lnSpc>
                <a:spcPct val="150000"/>
              </a:lnSpc>
            </a:pPr>
            <a:r>
              <a:rPr lang="tr-TR" altLang="tr-TR" sz="2000">
                <a:latin typeface="Times New Roman" panose="02020603050405020304" pitchFamily="18" charset="0"/>
              </a:rPr>
              <a:t>Akışkan yataklı reaktörde yukarı doğru 600</a:t>
            </a:r>
            <a:r>
              <a:rPr lang="tr-TR" altLang="tr-TR" sz="2000" baseline="30000">
                <a:latin typeface="Times New Roman" panose="02020603050405020304" pitchFamily="18" charset="0"/>
              </a:rPr>
              <a:t>o</a:t>
            </a:r>
            <a:r>
              <a:rPr lang="tr-TR" altLang="tr-TR" sz="2000">
                <a:latin typeface="Times New Roman" panose="02020603050405020304" pitchFamily="18" charset="0"/>
              </a:rPr>
              <a:t>C’de hareket eden gaz akımının bileşimi CO, CO</a:t>
            </a:r>
            <a:r>
              <a:rPr lang="tr-TR" altLang="tr-TR" sz="2000" baseline="-25000">
                <a:latin typeface="Times New Roman" panose="02020603050405020304" pitchFamily="18" charset="0"/>
              </a:rPr>
              <a:t>2</a:t>
            </a:r>
            <a:r>
              <a:rPr lang="tr-TR" altLang="tr-TR" sz="2000">
                <a:latin typeface="Times New Roman" panose="02020603050405020304" pitchFamily="18" charset="0"/>
              </a:rPr>
              <a:t>, H</a:t>
            </a:r>
            <a:r>
              <a:rPr lang="tr-TR" altLang="tr-TR" sz="2000" baseline="-25000">
                <a:latin typeface="Times New Roman" panose="02020603050405020304" pitchFamily="18" charset="0"/>
              </a:rPr>
              <a:t>2</a:t>
            </a:r>
            <a:r>
              <a:rPr lang="tr-TR" altLang="tr-TR" sz="2000">
                <a:latin typeface="Times New Roman" panose="02020603050405020304" pitchFamily="18" charset="0"/>
              </a:rPr>
              <a:t>, CH</a:t>
            </a:r>
            <a:r>
              <a:rPr lang="tr-TR" altLang="tr-TR" sz="2000" baseline="-25000">
                <a:latin typeface="Times New Roman" panose="02020603050405020304" pitchFamily="18" charset="0"/>
              </a:rPr>
              <a:t>4</a:t>
            </a:r>
            <a:r>
              <a:rPr lang="tr-TR" altLang="tr-TR" sz="2000">
                <a:latin typeface="Times New Roman" panose="02020603050405020304" pitchFamily="18" charset="0"/>
              </a:rPr>
              <a:t> ve H</a:t>
            </a:r>
            <a:r>
              <a:rPr lang="tr-TR" altLang="tr-TR" sz="2000" baseline="-25000">
                <a:latin typeface="Times New Roman" panose="02020603050405020304" pitchFamily="18" charset="0"/>
              </a:rPr>
              <a:t>2</a:t>
            </a:r>
            <a:r>
              <a:rPr lang="tr-TR" altLang="tr-TR" sz="2000">
                <a:latin typeface="Times New Roman" panose="02020603050405020304" pitchFamily="18" charset="0"/>
              </a:rPr>
              <a:t>O şeklindedir. Demir cevheri hidrojen ile tepkimeye girer ve içerdiği oksijen su formunda ayrılır (prosesin tek yan ürünüdür). Karbonlu gazlardan gelen karbon, elementel haldeki demirle, demir karbür meydana getirir.</a:t>
            </a:r>
          </a:p>
        </p:txBody>
      </p:sp>
    </p:spTree>
  </p:cSld>
  <p:clrMapOvr>
    <a:masterClrMapping/>
  </p:clrMapOvr>
  <p:transition spd="med" advClick="0" advTm="30000">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B407B185-26A4-4D72-B539-033E04DEE4E0}"/>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000">
                <a:solidFill>
                  <a:schemeClr val="hlink"/>
                </a:solidFill>
                <a:latin typeface="Times New Roman" panose="02020603050405020304" pitchFamily="18" charset="0"/>
              </a:rPr>
              <a:t>Prosesin Avantajları:</a:t>
            </a:r>
          </a:p>
          <a:p>
            <a:pPr eaLnBrk="1" hangingPunct="1">
              <a:lnSpc>
                <a:spcPct val="150000"/>
              </a:lnSpc>
            </a:pPr>
            <a:r>
              <a:rPr lang="tr-TR" altLang="tr-TR" sz="2000">
                <a:solidFill>
                  <a:schemeClr val="accent2"/>
                </a:solidFill>
                <a:latin typeface="Times New Roman" panose="02020603050405020304" pitchFamily="18" charset="0"/>
              </a:rPr>
              <a:t>Düşük işlem sıcaklığı,</a:t>
            </a:r>
          </a:p>
          <a:p>
            <a:pPr eaLnBrk="1" hangingPunct="1">
              <a:lnSpc>
                <a:spcPct val="150000"/>
              </a:lnSpc>
            </a:pPr>
            <a:r>
              <a:rPr lang="tr-TR" altLang="tr-TR" sz="2000">
                <a:solidFill>
                  <a:schemeClr val="accent2"/>
                </a:solidFill>
                <a:latin typeface="Times New Roman" panose="02020603050405020304" pitchFamily="18" charset="0"/>
              </a:rPr>
              <a:t>Düşük üretim maliyetleri,</a:t>
            </a:r>
          </a:p>
          <a:p>
            <a:pPr eaLnBrk="1" hangingPunct="1">
              <a:lnSpc>
                <a:spcPct val="150000"/>
              </a:lnSpc>
            </a:pPr>
            <a:r>
              <a:rPr lang="tr-TR" altLang="tr-TR" sz="2000">
                <a:solidFill>
                  <a:schemeClr val="accent2"/>
                </a:solidFill>
                <a:latin typeface="Times New Roman" panose="02020603050405020304" pitchFamily="18" charset="0"/>
              </a:rPr>
              <a:t>Ürün oksitlenmeyeceği için depolama maliyetinin olmaması,</a:t>
            </a:r>
          </a:p>
          <a:p>
            <a:pPr eaLnBrk="1" hangingPunct="1">
              <a:lnSpc>
                <a:spcPct val="150000"/>
              </a:lnSpc>
            </a:pPr>
            <a:r>
              <a:rPr lang="tr-TR" altLang="tr-TR" sz="2000">
                <a:solidFill>
                  <a:schemeClr val="accent2"/>
                </a:solidFill>
                <a:latin typeface="Times New Roman" panose="02020603050405020304" pitchFamily="18" charset="0"/>
              </a:rPr>
              <a:t>Demir karbür ile çelik üretiminin daha ucuz olması.</a:t>
            </a:r>
          </a:p>
          <a:p>
            <a:pPr eaLnBrk="1" hangingPunct="1"/>
            <a:endParaRPr lang="tr-TR" altLang="tr-TR" sz="2000">
              <a:solidFill>
                <a:schemeClr val="accent2"/>
              </a:solidFill>
            </a:endParaRPr>
          </a:p>
        </p:txBody>
      </p:sp>
    </p:spTree>
  </p:cSld>
  <p:clrMapOvr>
    <a:masterClrMapping/>
  </p:clrMapOvr>
  <p:transition spd="med" advClick="0" advTm="30000">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3">
            <a:extLst>
              <a:ext uri="{FF2B5EF4-FFF2-40B4-BE49-F238E27FC236}">
                <a16:creationId xmlns:a16="http://schemas.microsoft.com/office/drawing/2014/main" id="{07663949-6137-497A-B34D-EA60BBE818C6}"/>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492500" y="836613"/>
            <a:ext cx="4895850" cy="5616575"/>
          </a:xfrm>
        </p:spPr>
      </p:pic>
      <p:sp>
        <p:nvSpPr>
          <p:cNvPr id="73731" name="Rectangle 4">
            <a:extLst>
              <a:ext uri="{FF2B5EF4-FFF2-40B4-BE49-F238E27FC236}">
                <a16:creationId xmlns:a16="http://schemas.microsoft.com/office/drawing/2014/main" id="{8CBCC1C2-BB9A-4FDD-A832-7A6F5C5AA8FD}"/>
              </a:ext>
            </a:extLst>
          </p:cNvPr>
          <p:cNvSpPr>
            <a:spLocks noChangeArrowheads="1"/>
          </p:cNvSpPr>
          <p:nvPr/>
        </p:nvSpPr>
        <p:spPr bwMode="auto">
          <a:xfrm>
            <a:off x="250825" y="1196975"/>
            <a:ext cx="261302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50000"/>
              </a:lnSpc>
              <a:spcBef>
                <a:spcPct val="20000"/>
              </a:spcBef>
              <a:buFontTx/>
              <a:buChar char="•"/>
            </a:pPr>
            <a:r>
              <a:rPr lang="tr-TR" altLang="tr-TR" b="1">
                <a:solidFill>
                  <a:schemeClr val="hlink"/>
                </a:solidFill>
              </a:rPr>
              <a:t>Demir Karbür Prosesi</a:t>
            </a:r>
          </a:p>
        </p:txBody>
      </p:sp>
    </p:spTree>
  </p:cSld>
  <p:clrMapOvr>
    <a:masterClrMapping/>
  </p:clrMapOvr>
  <p:transition spd="med" advClick="0" advTm="30000">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426E3E63-649F-4168-AD9E-6687B596A294}"/>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000"/>
              <a:t>Fırına beslenen demir oksitin (parça cevher ya da pelet) Demir içeriği yüksek olmalı, S ve P ise düşük olmalıdır. En az 5 mm boyutunda olmalıdır. Redükleyici şartlarda cevherin davranışı önemlidir, şişme ve sonradan ufalanma özellikle dikkate alınmalıdır Kömürlerin seçiminde reaktivite, uçucu madde miktarı, kükürt içeriği, kül içeriği ve kül yumuşama sıcaklığı önemli faktörlerdir. Döner fırından boşaltılan katı ürünler soğutulur, elenir ve manyetik olarak ayrılır. DRI inceleri briketlenir ve çelik yapımında kullanılır.</a:t>
            </a:r>
          </a:p>
        </p:txBody>
      </p:sp>
    </p:spTree>
  </p:cSld>
  <p:clrMapOvr>
    <a:masterClrMapping/>
  </p:clrMapOvr>
  <p:transition spd="med" advClick="0" advTm="30000">
    <p:pul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082A3BA5-C21A-4301-9FA7-9691547F2002}"/>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1800" b="1">
                <a:solidFill>
                  <a:schemeClr val="hlink"/>
                </a:solidFill>
              </a:rPr>
              <a:t>1.3.1 SL/RN Prosesi</a:t>
            </a:r>
            <a:r>
              <a:rPr lang="tr-TR" altLang="tr-TR" sz="1800"/>
              <a:t> </a:t>
            </a:r>
          </a:p>
          <a:p>
            <a:pPr eaLnBrk="1" hangingPunct="1">
              <a:lnSpc>
                <a:spcPct val="150000"/>
              </a:lnSpc>
            </a:pPr>
            <a:r>
              <a:rPr lang="tr-TR" altLang="tr-TR" sz="1800"/>
              <a:t>Redüksiyon fırını ve sistem Codir prosesine ve diğer döner fırın teknolojilerine oldukça benzemektedir. </a:t>
            </a:r>
          </a:p>
          <a:p>
            <a:pPr eaLnBrk="1" hangingPunct="1">
              <a:lnSpc>
                <a:spcPct val="150000"/>
              </a:lnSpc>
            </a:pPr>
            <a:r>
              <a:rPr lang="tr-TR" altLang="tr-TR" sz="1800"/>
              <a:t>Stelco-Lurgi/Republic-National Lead (SL/RN) olarak isimlendirilen yöntemi</a:t>
            </a:r>
          </a:p>
          <a:p>
            <a:pPr eaLnBrk="1" hangingPunct="1">
              <a:lnSpc>
                <a:spcPct val="150000"/>
              </a:lnSpc>
            </a:pPr>
            <a:r>
              <a:rPr lang="tr-TR" altLang="tr-TR" sz="1800"/>
              <a:t>SL/RN ve Codir prosesleri arasındaki en önemli fark SL/RN prosesinde ürünün soğutucunun dışından indirekt su spreyiyle soğutulması ve fırın gazlarının bir atık ısı geri kazanım kazanında soğutulmasıdır.</a:t>
            </a:r>
          </a:p>
          <a:p>
            <a:pPr eaLnBrk="1" hangingPunct="1">
              <a:lnSpc>
                <a:spcPct val="150000"/>
              </a:lnSpc>
            </a:pPr>
            <a:r>
              <a:rPr lang="tr-TR" altLang="tr-TR" sz="1800"/>
              <a:t>Dünya’da kömür kullanan teknolojiler içinde SL/RN prosesi en fazla üretim kapasitesine ve miktarına sahip proses olarak karşımıza çıkmaktadır. 2004 yılı itibariyle toplam tesis sayısı 20, üretim miktarı ise 1.83 Mt’dur. </a:t>
            </a:r>
          </a:p>
        </p:txBody>
      </p:sp>
    </p:spTree>
  </p:cSld>
  <p:clrMapOvr>
    <a:masterClrMapping/>
  </p:clrMapOvr>
  <p:transition spd="med" advClick="0" advTm="30000">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3">
            <a:extLst>
              <a:ext uri="{FF2B5EF4-FFF2-40B4-BE49-F238E27FC236}">
                <a16:creationId xmlns:a16="http://schemas.microsoft.com/office/drawing/2014/main" id="{84DEEF28-1995-4A4F-85E5-72F5BFE20D3B}"/>
              </a:ext>
            </a:extLst>
          </p:cNvPr>
          <p:cNvPicPr>
            <a:picLocks noGrp="1" noChangeAspect="1" noChangeArrowheads="1"/>
          </p:cNvPicPr>
          <p:nvPr>
            <p:ph type="body" idx="1"/>
          </p:nvPr>
        </p:nvPicPr>
        <p:blipFill>
          <a:blip r:embed="rId2">
            <a:lum bright="-18000" contrast="30000"/>
            <a:extLst>
              <a:ext uri="{28A0092B-C50C-407E-A947-70E740481C1C}">
                <a14:useLocalDpi xmlns:a14="http://schemas.microsoft.com/office/drawing/2010/main" val="0"/>
              </a:ext>
            </a:extLst>
          </a:blip>
          <a:srcRect/>
          <a:stretch>
            <a:fillRect/>
          </a:stretch>
        </p:blipFill>
        <p:spPr>
          <a:xfrm>
            <a:off x="1835150" y="1052513"/>
            <a:ext cx="6049963" cy="4887912"/>
          </a:xfrm>
        </p:spPr>
      </p:pic>
      <p:sp>
        <p:nvSpPr>
          <p:cNvPr id="76803" name="Rectangle 4">
            <a:extLst>
              <a:ext uri="{FF2B5EF4-FFF2-40B4-BE49-F238E27FC236}">
                <a16:creationId xmlns:a16="http://schemas.microsoft.com/office/drawing/2014/main" id="{DDEFCD5D-91FF-4306-86B3-26CBA8A60FD7}"/>
              </a:ext>
            </a:extLst>
          </p:cNvPr>
          <p:cNvSpPr>
            <a:spLocks noChangeArrowheads="1"/>
          </p:cNvSpPr>
          <p:nvPr/>
        </p:nvSpPr>
        <p:spPr bwMode="auto">
          <a:xfrm>
            <a:off x="4067175" y="6021388"/>
            <a:ext cx="175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b="1"/>
              <a:t>SL/RN Prosesi</a:t>
            </a:r>
          </a:p>
        </p:txBody>
      </p:sp>
    </p:spTree>
  </p:cSld>
  <p:clrMapOvr>
    <a:masterClrMapping/>
  </p:clrMapOvr>
  <p:transition spd="med" advClick="0" advTm="30000">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822103CC-6702-4E26-9052-26C71A64BA72}"/>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000"/>
              <a:t>Proseste şarj; parça cevher/pelet, kömür, geri dönen char ve flakstan oluşmaktadır. Sünger demirin sülfürizasyonunu önlemek için kireç, kireçtaşı ve dolomit gibi bazik maddeler flaks olarak kullanılır. Çok çeşitli yakıt ve redükleyici kullanılması mümkündür; linyit, char, düşük sıcaklık koku, kok tozu ve antrasit güvenle kullanılabilir.</a:t>
            </a:r>
          </a:p>
        </p:txBody>
      </p:sp>
    </p:spTree>
  </p:cSld>
  <p:clrMapOvr>
    <a:masterClrMapping/>
  </p:clrMapOvr>
  <p:transition spd="med" advClick="0" advTm="30000">
    <p:pull/>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787A0952-D183-4CB9-A1E9-3A4840AF959D}"/>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000"/>
              <a:t>SL/RN Prosesinin belirgin özellikleri şunlardır:  </a:t>
            </a:r>
          </a:p>
          <a:p>
            <a:pPr eaLnBrk="1" hangingPunct="1">
              <a:lnSpc>
                <a:spcPct val="150000"/>
              </a:lnSpc>
            </a:pPr>
            <a:r>
              <a:rPr lang="tr-TR" altLang="tr-TR" sz="2000"/>
              <a:t>Proses enerjisi olarak %100 oranında koklaşmayan kömürün kullanılması, petrol ya da gaz gerektirmemesi.</a:t>
            </a:r>
          </a:p>
          <a:p>
            <a:pPr eaLnBrk="1" hangingPunct="1">
              <a:lnSpc>
                <a:spcPct val="150000"/>
              </a:lnSpc>
            </a:pPr>
            <a:r>
              <a:rPr lang="tr-TR" altLang="tr-TR" sz="2000"/>
              <a:t>Geniş aralıkta kömür türlerinin kullanılabilmesi.</a:t>
            </a:r>
          </a:p>
          <a:p>
            <a:pPr eaLnBrk="1" hangingPunct="1">
              <a:lnSpc>
                <a:spcPct val="150000"/>
              </a:lnSpc>
            </a:pPr>
            <a:r>
              <a:rPr lang="tr-TR" altLang="tr-TR" sz="2000"/>
              <a:t>Yüksek metalizasyon derecesi ve şarj malzemelerinde en kısa ön ısıtma süresi sağlayan yatakaltı hava enjeksiyonu ile yüksek özgül çıktı miktarı. </a:t>
            </a:r>
          </a:p>
          <a:p>
            <a:pPr eaLnBrk="1" hangingPunct="1">
              <a:lnSpc>
                <a:spcPct val="90000"/>
              </a:lnSpc>
            </a:pPr>
            <a:endParaRPr lang="tr-TR" altLang="tr-TR" sz="2000"/>
          </a:p>
        </p:txBody>
      </p:sp>
    </p:spTree>
  </p:cSld>
  <p:clrMapOvr>
    <a:masterClrMapping/>
  </p:clrMapOvr>
  <p:transition spd="med" advClick="0" advTm="30000">
    <p:pull/>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572E5800-017A-4E05-BCAE-8FD3468EAC1C}"/>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000"/>
              <a:t>Fırından çıkan malzemeyi sıcak olarak ergitme ünitesine besleme imkanı.</a:t>
            </a:r>
          </a:p>
          <a:p>
            <a:pPr eaLnBrk="1" hangingPunct="1">
              <a:lnSpc>
                <a:spcPct val="150000"/>
              </a:lnSpc>
            </a:pPr>
            <a:r>
              <a:rPr lang="tr-TR" altLang="tr-TR" sz="2000"/>
              <a:t>Özel dizayn edilmiş hava tüpleri, yatak altı hava enjeksiyonu ve hızlı sıcaklık kaydetme imkanları ile emniyetli proses ve sıcaklık kontrolü. Yüksek işletme olanakları.</a:t>
            </a:r>
          </a:p>
          <a:p>
            <a:pPr eaLnBrk="1" hangingPunct="1">
              <a:lnSpc>
                <a:spcPct val="150000"/>
              </a:lnSpc>
            </a:pPr>
            <a:r>
              <a:rPr lang="tr-TR" altLang="tr-TR" sz="2000"/>
              <a:t>Çeşitli atık gaz temizleme sistemlerine uyum ve atık ısıyı geri kazanma imkanı. Atık ısı geri kazanımı ile toplam enerjinin %30-50 kadarı buhar veya elektrik gücü üretiminde kullanılabilir.</a:t>
            </a:r>
          </a:p>
          <a:p>
            <a:pPr eaLnBrk="1" hangingPunct="1">
              <a:lnSpc>
                <a:spcPct val="150000"/>
              </a:lnSpc>
            </a:pPr>
            <a:r>
              <a:rPr lang="tr-TR" altLang="tr-TR" sz="2000"/>
              <a:t>Kanıtlanmış DRI teknolojisi.</a:t>
            </a:r>
          </a:p>
          <a:p>
            <a:pPr eaLnBrk="1" hangingPunct="1">
              <a:lnSpc>
                <a:spcPct val="150000"/>
              </a:lnSpc>
            </a:pPr>
            <a:r>
              <a:rPr lang="tr-TR" altLang="tr-TR" sz="2000"/>
              <a:t>DRI’nın ekonomik üretimi.</a:t>
            </a:r>
          </a:p>
          <a:p>
            <a:pPr eaLnBrk="1" hangingPunct="1">
              <a:lnSpc>
                <a:spcPct val="80000"/>
              </a:lnSpc>
            </a:pPr>
            <a:endParaRPr lang="tr-TR" altLang="tr-TR" sz="2000"/>
          </a:p>
        </p:txBody>
      </p:sp>
    </p:spTree>
  </p:cSld>
  <p:clrMapOvr>
    <a:masterClrMapping/>
  </p:clrMapOvr>
  <p:transition spd="med" advClick="0" advTm="30000">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F03F8646-9DBB-4A93-975F-5647CC32E122}"/>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Akışkan yatak teknolojisi özellikle demir oksidin hidrojen, doğal gaz, kok gazı ve su buharı gibi gaz fazı indirgenlerle metale indirgenmesinde ön plana çıkar. </a:t>
            </a:r>
          </a:p>
          <a:p>
            <a:pPr eaLnBrk="1" hangingPunct="1">
              <a:lnSpc>
                <a:spcPct val="150000"/>
              </a:lnSpc>
            </a:pPr>
            <a:r>
              <a:rPr lang="tr-TR" altLang="tr-TR" sz="2400">
                <a:latin typeface="Times New Roman" panose="02020603050405020304" pitchFamily="18" charset="0"/>
              </a:rPr>
              <a:t>Demir cevherini indirgemek için akışkan yatak teknolojisinin kullanılması; </a:t>
            </a:r>
            <a:r>
              <a:rPr lang="tr-TR" altLang="tr-TR" sz="2400">
                <a:solidFill>
                  <a:schemeClr val="accent2"/>
                </a:solidFill>
                <a:latin typeface="Times New Roman" panose="02020603050405020304" pitchFamily="18" charset="0"/>
              </a:rPr>
              <a:t>saf cevher konsantrelerini aglomerasyona ihtiyaç olmadan işleme, hızlı bir ısı transferi sağlanması, gaz fazının indirgeme potansiyelinin etkin şekilde kullanımı ve reaktör boyunca ısıl şartların iyi şekilde kontrol edilmesi gibi avantajlar sağlar. </a:t>
            </a:r>
          </a:p>
        </p:txBody>
      </p:sp>
    </p:spTree>
  </p:cSld>
  <p:clrMapOvr>
    <a:masterClrMapping/>
  </p:clrMapOvr>
  <p:transition spd="med" advClick="0" advTm="30000">
    <p:pull/>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F3FD08B8-AD53-4653-A448-E736E62CF335}"/>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b="1" u="sng">
                <a:solidFill>
                  <a:schemeClr val="hlink"/>
                </a:solidFill>
                <a:latin typeface="Times New Roman" panose="02020603050405020304" pitchFamily="18" charset="0"/>
              </a:rPr>
              <a:t>SIIL Prosesi</a:t>
            </a:r>
          </a:p>
          <a:p>
            <a:pPr eaLnBrk="1" hangingPunct="1">
              <a:lnSpc>
                <a:spcPct val="150000"/>
              </a:lnSpc>
            </a:pPr>
            <a:r>
              <a:rPr lang="tr-TR" altLang="tr-TR" sz="2400">
                <a:latin typeface="Times New Roman" panose="02020603050405020304" pitchFamily="18" charset="0"/>
              </a:rPr>
              <a:t>Döner fırın teknolojisini kullanan SIIL (Sponge Iron India Limited), farklı bileşimlerdeki demir ve kömürler kullanılabilme esneklik ve kapasitesine sahiptir.</a:t>
            </a:r>
          </a:p>
          <a:p>
            <a:pPr eaLnBrk="1" hangingPunct="1">
              <a:lnSpc>
                <a:spcPct val="150000"/>
              </a:lnSpc>
            </a:pPr>
            <a:r>
              <a:rPr lang="tr-TR" altLang="tr-TR" sz="2400">
                <a:latin typeface="Times New Roman" panose="02020603050405020304" pitchFamily="18" charset="0"/>
              </a:rPr>
              <a:t>Döner fırında önemli miktarda 3-5 mm boyutlarında E.A.F.’ da doğrudan kullanımı uygun olmayan toz ürünler ortaya çıkmaktadır. Bu önemli miktardaki atık maddeyi değerlendirmek için firma soğuk briketleme ünitesi geliştirmiştir. </a:t>
            </a:r>
          </a:p>
        </p:txBody>
      </p:sp>
    </p:spTree>
  </p:cSld>
  <p:clrMapOvr>
    <a:masterClrMapping/>
  </p:clrMapOvr>
  <p:transition spd="med" advClick="0" advTm="30000">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57B737B0-C50F-46C5-96F4-20BAFF43060C}"/>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E.A.F.’na uygun yüksek yoğunluklu ve kontrollü karbon içerikli sünger demir briketler üretilmektedir. Döner fırından çıkıp bacaya giden atık gazlar yoluyla ısı enerjisinin %40 ı kaybolmaktadır. Bu atık enerjinin elektrik üretiminde kullanılmasıyla her iki sünger demir ünitesinin yıllık elektrik ihtiyacı karşılanmaktadır.</a:t>
            </a:r>
            <a:endParaRPr lang="tr-TR" altLang="tr-TR" sz="2400" b="1">
              <a:latin typeface="Times New Roman" panose="02020603050405020304" pitchFamily="18" charset="0"/>
            </a:endParaRPr>
          </a:p>
        </p:txBody>
      </p:sp>
    </p:spTree>
  </p:cSld>
  <p:clrMapOvr>
    <a:masterClrMapping/>
  </p:clrMapOvr>
  <p:transition spd="med" advClick="0" advTm="30000">
    <p:pull/>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06FEE2B8-3C19-4288-A11E-8C41A1F5B9E4}"/>
              </a:ext>
            </a:extLst>
          </p:cNvPr>
          <p:cNvSpPr>
            <a:spLocks noGrp="1" noChangeArrowheads="1"/>
          </p:cNvSpPr>
          <p:nvPr>
            <p:ph type="body" idx="1"/>
          </p:nvPr>
        </p:nvSpPr>
        <p:spPr>
          <a:xfrm>
            <a:off x="250825" y="836613"/>
            <a:ext cx="8713788" cy="5545137"/>
          </a:xfrm>
        </p:spPr>
        <p:txBody>
          <a:bodyPr/>
          <a:lstStyle/>
          <a:p>
            <a:pPr eaLnBrk="1" hangingPunct="1">
              <a:lnSpc>
                <a:spcPct val="150000"/>
              </a:lnSpc>
            </a:pPr>
            <a:r>
              <a:rPr lang="tr-TR" altLang="tr-TR" sz="2400" b="1" u="sng">
                <a:solidFill>
                  <a:schemeClr val="hlink"/>
                </a:solidFill>
                <a:latin typeface="Times New Roman" panose="02020603050405020304" pitchFamily="18" charset="0"/>
              </a:rPr>
              <a:t>ACCAR/OSIL Prosesi</a:t>
            </a:r>
            <a:r>
              <a:rPr lang="tr-TR" altLang="tr-TR" sz="2400">
                <a:solidFill>
                  <a:schemeClr val="hlink"/>
                </a:solidFill>
                <a:latin typeface="Times New Roman" panose="02020603050405020304" pitchFamily="18" charset="0"/>
              </a:rPr>
              <a:t>	</a:t>
            </a:r>
          </a:p>
          <a:p>
            <a:pPr eaLnBrk="1" hangingPunct="1">
              <a:lnSpc>
                <a:spcPct val="150000"/>
              </a:lnSpc>
            </a:pPr>
            <a:r>
              <a:rPr lang="tr-TR" altLang="tr-TR" sz="2400">
                <a:latin typeface="Times New Roman" panose="02020603050405020304" pitchFamily="18" charset="0"/>
              </a:rPr>
              <a:t>OSIL Prosesi reaktör olarak refrakter kaplı porta sahip döner fırın kullanımı ve sıvı, katı ve gaz yakıtı tek başına ya da kombinasyon halinde kullanabilme imkanıyla tektir. Fırın, yatak altından yakıt (hem gaz hem sıvı) enjeksiyonunu ve onların üzerinde hava enjeksiyonunu sağlamak için, radyal olarak ve fırın boyunca eşit aralıklarla yerleştirilmiş özel bir port sistemiyle donatılmıştır.</a:t>
            </a:r>
          </a:p>
          <a:p>
            <a:pPr eaLnBrk="1" hangingPunct="1">
              <a:lnSpc>
                <a:spcPct val="150000"/>
              </a:lnSpc>
            </a:pPr>
            <a:r>
              <a:rPr lang="tr-TR" altLang="tr-TR" sz="2400">
                <a:latin typeface="Times New Roman" panose="02020603050405020304" pitchFamily="18" charset="0"/>
              </a:rPr>
              <a:t>Redükleyici gaz üretmek için gazlaştırıcı ya da dönüştürücü yoktur çünkü fırın hem gazlaştırıcı/dönüştürücü hem de reaktör olarak kullanılır</a:t>
            </a:r>
          </a:p>
        </p:txBody>
      </p:sp>
    </p:spTree>
  </p:cSld>
  <p:clrMapOvr>
    <a:masterClrMapping/>
  </p:clrMapOvr>
  <p:transition spd="med" advClick="0" advTm="30000">
    <p:pull/>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3">
            <a:extLst>
              <a:ext uri="{FF2B5EF4-FFF2-40B4-BE49-F238E27FC236}">
                <a16:creationId xmlns:a16="http://schemas.microsoft.com/office/drawing/2014/main" id="{644E79BC-F2DA-4013-BDED-D90B94E0A402}"/>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900113" y="1216025"/>
            <a:ext cx="7200900" cy="4733925"/>
          </a:xfrm>
        </p:spPr>
      </p:pic>
      <p:sp>
        <p:nvSpPr>
          <p:cNvPr id="83971" name="Rectangle 4">
            <a:extLst>
              <a:ext uri="{FF2B5EF4-FFF2-40B4-BE49-F238E27FC236}">
                <a16:creationId xmlns:a16="http://schemas.microsoft.com/office/drawing/2014/main" id="{B09E9962-B931-4FC7-8E6F-4A565C13323B}"/>
              </a:ext>
            </a:extLst>
          </p:cNvPr>
          <p:cNvSpPr>
            <a:spLocks noChangeArrowheads="1"/>
          </p:cNvSpPr>
          <p:nvPr/>
        </p:nvSpPr>
        <p:spPr bwMode="auto">
          <a:xfrm>
            <a:off x="2411413" y="5949950"/>
            <a:ext cx="429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ACCAR/OSIL prosesinin üretim şeması. </a:t>
            </a:r>
          </a:p>
        </p:txBody>
      </p:sp>
    </p:spTree>
  </p:cSld>
  <p:clrMapOvr>
    <a:masterClrMapping/>
  </p:clrMapOvr>
  <p:transition spd="med" advClick="0" advTm="30000">
    <p:pull/>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0F7C4B20-19E3-4775-AF81-F60386154694}"/>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OSIL prosesinin işletme avantajları ve bunların sünger demir tesisinin performansı üzerine etkileri şöyle özetlenebilir.</a:t>
            </a:r>
          </a:p>
          <a:p>
            <a:pPr eaLnBrk="1" hangingPunct="1">
              <a:lnSpc>
                <a:spcPct val="150000"/>
              </a:lnSpc>
            </a:pPr>
            <a:r>
              <a:rPr lang="tr-TR" altLang="tr-TR" sz="2400">
                <a:solidFill>
                  <a:schemeClr val="accent2"/>
                </a:solidFill>
                <a:latin typeface="Times New Roman" panose="02020603050405020304" pitchFamily="18" charset="0"/>
              </a:rPr>
              <a:t>İşletme Avantajları:</a:t>
            </a:r>
          </a:p>
          <a:p>
            <a:pPr eaLnBrk="1" hangingPunct="1">
              <a:lnSpc>
                <a:spcPct val="150000"/>
              </a:lnSpc>
            </a:pPr>
            <a:r>
              <a:rPr lang="tr-TR" altLang="tr-TR" sz="2400">
                <a:latin typeface="Times New Roman" panose="02020603050405020304" pitchFamily="18" charset="0"/>
              </a:rPr>
              <a:t>Hava giriş ve baca gazı çıkış kontrolünün tam ve doğru yapılması</a:t>
            </a:r>
          </a:p>
          <a:p>
            <a:pPr eaLnBrk="1" hangingPunct="1">
              <a:lnSpc>
                <a:spcPct val="150000"/>
              </a:lnSpc>
            </a:pPr>
            <a:r>
              <a:rPr lang="tr-TR" altLang="tr-TR" sz="2400">
                <a:latin typeface="Times New Roman" panose="02020603050405020304" pitchFamily="18" charset="0"/>
              </a:rPr>
              <a:t>Üniform sıcaklık dağılımı</a:t>
            </a:r>
          </a:p>
          <a:p>
            <a:pPr eaLnBrk="1" hangingPunct="1">
              <a:lnSpc>
                <a:spcPct val="150000"/>
              </a:lnSpc>
            </a:pPr>
            <a:r>
              <a:rPr lang="tr-TR" altLang="tr-TR" sz="2400">
                <a:latin typeface="Times New Roman" panose="02020603050405020304" pitchFamily="18" charset="0"/>
              </a:rPr>
              <a:t>Daha düşük işlem sıcaklığı</a:t>
            </a:r>
          </a:p>
          <a:p>
            <a:pPr eaLnBrk="1" hangingPunct="1">
              <a:lnSpc>
                <a:spcPct val="150000"/>
              </a:lnSpc>
            </a:pPr>
            <a:r>
              <a:rPr lang="tr-TR" altLang="tr-TR" sz="2400">
                <a:latin typeface="Times New Roman" panose="02020603050405020304" pitchFamily="18" charset="0"/>
              </a:rPr>
              <a:t>Daha problemsiz reaktör</a:t>
            </a:r>
          </a:p>
        </p:txBody>
      </p:sp>
    </p:spTree>
  </p:cSld>
  <p:clrMapOvr>
    <a:masterClrMapping/>
  </p:clrMapOvr>
  <p:transition spd="med" advClick="0" advTm="30000">
    <p:pull/>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D43BECD5-A181-443B-A45A-ADE95B695F23}"/>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b="1" u="sng">
                <a:solidFill>
                  <a:schemeClr val="hlink"/>
                </a:solidFill>
                <a:latin typeface="Times New Roman" panose="02020603050405020304" pitchFamily="18" charset="0"/>
              </a:rPr>
              <a:t>CODIR Prosesi</a:t>
            </a:r>
            <a:endParaRPr lang="tr-TR" altLang="tr-TR" sz="2400" u="sng">
              <a:solidFill>
                <a:schemeClr val="hlink"/>
              </a:solidFill>
              <a:latin typeface="Times New Roman" panose="02020603050405020304" pitchFamily="18" charset="0"/>
            </a:endParaRPr>
          </a:p>
          <a:p>
            <a:pPr eaLnBrk="1" hangingPunct="1">
              <a:lnSpc>
                <a:spcPct val="150000"/>
              </a:lnSpc>
            </a:pPr>
            <a:r>
              <a:rPr lang="tr-TR" altLang="tr-TR" sz="2400">
                <a:latin typeface="Times New Roman" panose="02020603050405020304" pitchFamily="18" charset="0"/>
              </a:rPr>
              <a:t>Coal-ore direct iron reduction (Codir) prosesi Krupp Industries of West Germany tarafından 1930 lardan itibaren Krupp firmasının döner fırında redüksiyon tecrübesine dayanarak geliştirilmiştir. Krupp prosesinin amacı kireçtaşı ilave etmeksizin yüksek silikalı cevherleri işlemek ve çelik üretimi için aglomera bir ürün elde etmekti. Codir prosesi Krupp’tan daha düşük sıcaklıklarda çalışır ve standart DRI üretir. </a:t>
            </a:r>
          </a:p>
          <a:p>
            <a:pPr eaLnBrk="1" hangingPunct="1"/>
            <a:endParaRPr lang="tr-TR" altLang="tr-TR" sz="2400"/>
          </a:p>
        </p:txBody>
      </p:sp>
    </p:spTree>
  </p:cSld>
  <p:clrMapOvr>
    <a:masterClrMapping/>
  </p:clrMapOvr>
  <p:transition spd="med" advClick="0" advTm="30000">
    <p:pull/>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Picture 3">
            <a:extLst>
              <a:ext uri="{FF2B5EF4-FFF2-40B4-BE49-F238E27FC236}">
                <a16:creationId xmlns:a16="http://schemas.microsoft.com/office/drawing/2014/main" id="{B9783670-397B-409B-A9CD-1730D813B03E}"/>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755650" y="908050"/>
            <a:ext cx="5453063" cy="5545138"/>
          </a:xfrm>
        </p:spPr>
      </p:pic>
      <p:sp>
        <p:nvSpPr>
          <p:cNvPr id="87043" name="Rectangle 4">
            <a:extLst>
              <a:ext uri="{FF2B5EF4-FFF2-40B4-BE49-F238E27FC236}">
                <a16:creationId xmlns:a16="http://schemas.microsoft.com/office/drawing/2014/main" id="{7C488D08-0476-4B19-9748-3AB8CBDFA48F}"/>
              </a:ext>
            </a:extLst>
          </p:cNvPr>
          <p:cNvSpPr>
            <a:spLocks noChangeArrowheads="1"/>
          </p:cNvSpPr>
          <p:nvPr/>
        </p:nvSpPr>
        <p:spPr bwMode="auto">
          <a:xfrm>
            <a:off x="5695950" y="6092825"/>
            <a:ext cx="3448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CODIR prosesinin akım şeması </a:t>
            </a:r>
          </a:p>
        </p:txBody>
      </p:sp>
    </p:spTree>
  </p:cSld>
  <p:clrMapOvr>
    <a:masterClrMapping/>
  </p:clrMapOvr>
  <p:transition spd="med" advClick="0" advTm="30000">
    <p:pull/>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39D432BA-3624-4AA6-A4EC-1C126EDB9477}"/>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Parça cevher yada pelet katı redükleyici ve dolomit ya da kireçtaşıyla birlikte fırın girdilerini oluşturur. Geri dönen char da belli oranlarda döner fırına beslenir. Codir proses fırını boyunca ön ısıtma bölgesi fırının %25-40’ı kadarlık bölümünü oluşturur. Fırında ihtiyaç duyulan ısı birincil olarak fırının boşaltma ucundaki brülörde pulverize kömürün yakılmasıyla elde edilir. İkincil ısı kaynağı ise fırın boyunca yerleştirilen hava tüplerinden fırının gaz boşluğuna verilen havadır. Fırın duvarlarına monte edilen 6 adet fan aracılığıyla gerekli hava sağlanır. </a:t>
            </a:r>
          </a:p>
        </p:txBody>
      </p:sp>
    </p:spTree>
  </p:cSld>
  <p:clrMapOvr>
    <a:masterClrMapping/>
  </p:clrMapOvr>
  <p:transition spd="med" advClick="0" advTm="30000">
    <p:pull/>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C0F8B1DE-F065-405E-806A-56BC89D38D1F}"/>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DRI, char, kül ve harcanmış flaks kapalı bir oluk vasıtasıyla döner soğutucuya gönderilir. Soğutma sıcak katı üzerine kontrollü miktarda suyun doğrudan spreylenmesiyle ve soğutucunun dış kısmına ilave su spreylenerek yapılır </a:t>
            </a:r>
          </a:p>
          <a:p>
            <a:pPr eaLnBrk="1" hangingPunct="1">
              <a:lnSpc>
                <a:spcPct val="150000"/>
              </a:lnSpc>
            </a:pPr>
            <a:r>
              <a:rPr lang="tr-TR" altLang="tr-TR" sz="2400">
                <a:latin typeface="Times New Roman" panose="02020603050405020304" pitchFamily="18" charset="0"/>
              </a:rPr>
              <a:t>Fırın baca gazları toz çöktürme hücresinden ve yakma sonrası hücresinden geçirilir. Bazı Codir tesislerine baca gazlarındaki enerjinin geri kazanılması amacıyla atık ısı kazanı kurulmuştur.</a:t>
            </a:r>
          </a:p>
        </p:txBody>
      </p:sp>
    </p:spTree>
  </p:cSld>
  <p:clrMapOvr>
    <a:masterClrMapping/>
  </p:clrMapOvr>
  <p:transition spd="med" advClick="0" advTm="30000">
    <p:pull/>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44930ACC-E30C-4E97-97AE-71789CEDAC5E}"/>
              </a:ext>
            </a:extLst>
          </p:cNvPr>
          <p:cNvSpPr>
            <a:spLocks noGrp="1" noChangeArrowheads="1"/>
          </p:cNvSpPr>
          <p:nvPr>
            <p:ph type="body" idx="1"/>
          </p:nvPr>
        </p:nvSpPr>
        <p:spPr>
          <a:xfrm>
            <a:off x="250825" y="836613"/>
            <a:ext cx="8713788" cy="5545137"/>
          </a:xfrm>
        </p:spPr>
        <p:txBody>
          <a:bodyPr/>
          <a:lstStyle/>
          <a:p>
            <a:pPr eaLnBrk="1" hangingPunct="1">
              <a:lnSpc>
                <a:spcPct val="150000"/>
              </a:lnSpc>
            </a:pPr>
            <a:r>
              <a:rPr lang="tr-TR" altLang="tr-TR" sz="2400" b="1">
                <a:solidFill>
                  <a:schemeClr val="hlink"/>
                </a:solidFill>
                <a:latin typeface="Times New Roman" panose="02020603050405020304" pitchFamily="18" charset="0"/>
              </a:rPr>
              <a:t>DRC Prosesi</a:t>
            </a:r>
            <a:r>
              <a:rPr lang="tr-TR" altLang="tr-TR" sz="2400" b="1">
                <a:latin typeface="Times New Roman" panose="02020603050405020304" pitchFamily="18" charset="0"/>
              </a:rPr>
              <a:t> </a:t>
            </a:r>
            <a:endParaRPr lang="tr-TR" altLang="tr-TR" sz="2400">
              <a:latin typeface="Times New Roman" panose="02020603050405020304" pitchFamily="18" charset="0"/>
            </a:endParaRPr>
          </a:p>
          <a:p>
            <a:pPr eaLnBrk="1" hangingPunct="1">
              <a:lnSpc>
                <a:spcPct val="150000"/>
              </a:lnSpc>
            </a:pPr>
            <a:r>
              <a:rPr lang="tr-TR" altLang="tr-TR" sz="2400">
                <a:latin typeface="Times New Roman" panose="02020603050405020304" pitchFamily="18" charset="0"/>
              </a:rPr>
              <a:t>Direct Reduction Corporation (DRC) kömür esaslı bir döner fırın prosesidir. Sistem diğer döner fırınlara benzer. Cevher, kömür, geri dönen char ve flaks fırına belirli oranlarda sürekli beslenir. Harmanın ön ısıtma ve redüksiyon bölgelerinden geçişi tipik döner fırın işlemlerinde olduğu gibidir. -9.5 mm boyutundaki bir miktar kömür (toplam kömürün yaklaşık %12.5’u) fırının boşaltma ucundan düşük basınçlı havayla üflenir. Proses ısısı fırındaki yanabilen maddelerin fırın boşluğunda yanmasıyla sağlanır. Yakma havası fırın boyunca yerleştirilmiş olan fanlarla verilir.</a:t>
            </a:r>
          </a:p>
        </p:txBody>
      </p:sp>
    </p:spTree>
  </p:cSld>
  <p:clrMapOvr>
    <a:masterClrMapping/>
  </p:clrMapOvr>
  <p:transition spd="med" advClick="0" advTm="30000">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D56B0AD0-E566-481E-B228-0560BA28C6AB}"/>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b="1">
                <a:solidFill>
                  <a:schemeClr val="hlink"/>
                </a:solidFill>
                <a:latin typeface="Times New Roman" panose="02020603050405020304" pitchFamily="18" charset="0"/>
              </a:rPr>
              <a:t>2.1 FIOR Prosesi</a:t>
            </a:r>
            <a:endParaRPr lang="tr-TR" altLang="tr-TR" sz="2400">
              <a:solidFill>
                <a:schemeClr val="hlink"/>
              </a:solidFill>
              <a:latin typeface="Times New Roman" panose="02020603050405020304" pitchFamily="18" charset="0"/>
            </a:endParaRPr>
          </a:p>
          <a:p>
            <a:pPr eaLnBrk="1" hangingPunct="1">
              <a:lnSpc>
                <a:spcPct val="150000"/>
              </a:lnSpc>
            </a:pPr>
            <a:r>
              <a:rPr lang="tr-TR" altLang="tr-TR" sz="2400">
                <a:latin typeface="Times New Roman" panose="02020603050405020304" pitchFamily="18" charset="0"/>
              </a:rPr>
              <a:t>FIOR (</a:t>
            </a:r>
            <a:r>
              <a:rPr lang="tr-TR" altLang="tr-TR" sz="2400" u="sng">
                <a:latin typeface="Times New Roman" panose="02020603050405020304" pitchFamily="18" charset="0"/>
              </a:rPr>
              <a:t>F</a:t>
            </a:r>
            <a:r>
              <a:rPr lang="tr-TR" altLang="tr-TR" sz="2400">
                <a:latin typeface="Times New Roman" panose="02020603050405020304" pitchFamily="18" charset="0"/>
              </a:rPr>
              <a:t>luid </a:t>
            </a:r>
            <a:r>
              <a:rPr lang="tr-TR" altLang="tr-TR" sz="2400" u="sng">
                <a:latin typeface="Times New Roman" panose="02020603050405020304" pitchFamily="18" charset="0"/>
              </a:rPr>
              <a:t>I</a:t>
            </a:r>
            <a:r>
              <a:rPr lang="tr-TR" altLang="tr-TR" sz="2400">
                <a:latin typeface="Times New Roman" panose="02020603050405020304" pitchFamily="18" charset="0"/>
              </a:rPr>
              <a:t>ron </a:t>
            </a:r>
            <a:r>
              <a:rPr lang="tr-TR" altLang="tr-TR" sz="2400" u="sng">
                <a:latin typeface="Times New Roman" panose="02020603050405020304" pitchFamily="18" charset="0"/>
              </a:rPr>
              <a:t>O</a:t>
            </a:r>
            <a:r>
              <a:rPr lang="tr-TR" altLang="tr-TR" sz="2400">
                <a:latin typeface="Times New Roman" panose="02020603050405020304" pitchFamily="18" charset="0"/>
              </a:rPr>
              <a:t>re </a:t>
            </a:r>
            <a:r>
              <a:rPr lang="tr-TR" altLang="tr-TR" sz="2400" u="sng">
                <a:latin typeface="Times New Roman" panose="02020603050405020304" pitchFamily="18" charset="0"/>
              </a:rPr>
              <a:t>R</a:t>
            </a:r>
            <a:r>
              <a:rPr lang="tr-TR" altLang="tr-TR" sz="2400">
                <a:latin typeface="Times New Roman" panose="02020603050405020304" pitchFamily="18" charset="0"/>
              </a:rPr>
              <a:t>eduction) prosesi </a:t>
            </a:r>
            <a:r>
              <a:rPr lang="tr-TR" altLang="tr-TR" sz="2400" b="1">
                <a:solidFill>
                  <a:srgbClr val="660066"/>
                </a:solidFill>
                <a:latin typeface="Times New Roman" panose="02020603050405020304" pitchFamily="18" charset="0"/>
              </a:rPr>
              <a:t>doğalgaz esaslı sürekli direkt redüksiyon prosesidir</a:t>
            </a:r>
            <a:r>
              <a:rPr lang="tr-TR" altLang="tr-TR" sz="2400">
                <a:latin typeface="Times New Roman" panose="02020603050405020304" pitchFamily="18" charset="0"/>
              </a:rPr>
              <a:t> ve Esso (şimdi Exxon) Research and Engineering Co. tarafından geliştirilmiştir. </a:t>
            </a:r>
          </a:p>
          <a:p>
            <a:pPr eaLnBrk="1" hangingPunct="1">
              <a:lnSpc>
                <a:spcPct val="150000"/>
              </a:lnSpc>
            </a:pPr>
            <a:endParaRPr lang="tr-TR" altLang="tr-TR" sz="2400">
              <a:latin typeface="Times New Roman" panose="02020603050405020304" pitchFamily="18" charset="0"/>
            </a:endParaRPr>
          </a:p>
          <a:p>
            <a:pPr eaLnBrk="1" hangingPunct="1">
              <a:lnSpc>
                <a:spcPct val="150000"/>
              </a:lnSpc>
            </a:pPr>
            <a:r>
              <a:rPr lang="tr-TR" altLang="tr-TR" sz="2400" b="1">
                <a:solidFill>
                  <a:srgbClr val="660066"/>
                </a:solidFill>
                <a:latin typeface="Times New Roman" panose="02020603050405020304" pitchFamily="18" charset="0"/>
              </a:rPr>
              <a:t>Proseste, demir cevheri inceleri seri halinde 4 adet akışkan yatak reaktöründe redüklenir. Ters yönde akan hidrojence zengin gaz cevher tozlarını redükler.</a:t>
            </a:r>
          </a:p>
          <a:p>
            <a:pPr eaLnBrk="1" hangingPunct="1">
              <a:lnSpc>
                <a:spcPct val="150000"/>
              </a:lnSpc>
            </a:pPr>
            <a:r>
              <a:rPr lang="tr-TR" altLang="tr-TR" sz="2400">
                <a:solidFill>
                  <a:srgbClr val="660066"/>
                </a:solidFill>
                <a:latin typeface="Times New Roman" panose="02020603050405020304" pitchFamily="18" charset="0"/>
              </a:rPr>
              <a:t> Tozlar son reaktörden çıktıktan sonra briketlenir.</a:t>
            </a:r>
            <a:endParaRPr lang="tr-TR" altLang="tr-TR" sz="2400">
              <a:solidFill>
                <a:srgbClr val="660066"/>
              </a:solidFill>
            </a:endParaRPr>
          </a:p>
        </p:txBody>
      </p:sp>
    </p:spTree>
  </p:cSld>
  <p:clrMapOvr>
    <a:masterClrMapping/>
  </p:clrMapOvr>
  <p:transition spd="med" advClick="0" advTm="30000">
    <p:pull/>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3">
            <a:extLst>
              <a:ext uri="{FF2B5EF4-FFF2-40B4-BE49-F238E27FC236}">
                <a16:creationId xmlns:a16="http://schemas.microsoft.com/office/drawing/2014/main" id="{5BB84852-E064-447E-876E-ACC3B2DAA762}"/>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1127125"/>
            <a:ext cx="8964613" cy="4968875"/>
          </a:xfrm>
        </p:spPr>
      </p:pic>
    </p:spTree>
  </p:cSld>
  <p:clrMapOvr>
    <a:masterClrMapping/>
  </p:clrMapOvr>
  <p:transition spd="med" advClick="0" advTm="30000">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3">
            <a:extLst>
              <a:ext uri="{FF2B5EF4-FFF2-40B4-BE49-F238E27FC236}">
                <a16:creationId xmlns:a16="http://schemas.microsoft.com/office/drawing/2014/main" id="{6F4340DF-1CD8-4DC5-85E9-889E26BA0186}"/>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539750" y="966788"/>
            <a:ext cx="7704138" cy="514191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299" name="Rectangle 4">
            <a:extLst>
              <a:ext uri="{FF2B5EF4-FFF2-40B4-BE49-F238E27FC236}">
                <a16:creationId xmlns:a16="http://schemas.microsoft.com/office/drawing/2014/main" id="{BF91E0CD-1F12-4E22-BE5F-C482F603D4AA}"/>
              </a:ext>
            </a:extLst>
          </p:cNvPr>
          <p:cNvSpPr>
            <a:spLocks noChangeArrowheads="1"/>
          </p:cNvSpPr>
          <p:nvPr/>
        </p:nvSpPr>
        <p:spPr bwMode="auto">
          <a:xfrm>
            <a:off x="2916238" y="6092825"/>
            <a:ext cx="316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Fior prosesinin akım şeması. </a:t>
            </a:r>
          </a:p>
        </p:txBody>
      </p:sp>
    </p:spTree>
  </p:cSld>
  <p:clrMapOvr>
    <a:masterClrMapping/>
  </p:clrMapOvr>
  <p:transition spd="med" advClick="0" advTm="30000">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2EC60FCB-0926-4F93-B461-FA337AFC7E13}"/>
              </a:ext>
            </a:extLst>
          </p:cNvPr>
          <p:cNvSpPr>
            <a:spLocks noGrp="1" noChangeArrowheads="1"/>
          </p:cNvSpPr>
          <p:nvPr>
            <p:ph type="body" idx="1"/>
          </p:nvPr>
        </p:nvSpPr>
        <p:spPr>
          <a:xfrm>
            <a:off x="250825" y="836613"/>
            <a:ext cx="8713788" cy="5545137"/>
          </a:xfrm>
        </p:spPr>
        <p:txBody>
          <a:bodyPr/>
          <a:lstStyle/>
          <a:p>
            <a:pPr eaLnBrk="1" hangingPunct="1">
              <a:lnSpc>
                <a:spcPct val="150000"/>
              </a:lnSpc>
            </a:pPr>
            <a:r>
              <a:rPr lang="tr-TR" altLang="tr-TR" sz="2400">
                <a:solidFill>
                  <a:srgbClr val="660066"/>
                </a:solidFill>
                <a:latin typeface="Times New Roman" panose="02020603050405020304" pitchFamily="18" charset="0"/>
              </a:rPr>
              <a:t>Tesis, seri halde çalışan 4 akışkan yataklı reaktör, taze redükleyici gaz üretmek için bir dönüştürücü ve sıcak ürünü preslemek için briketleme bölümlerinden oluşmaktadır. </a:t>
            </a:r>
          </a:p>
          <a:p>
            <a:pPr eaLnBrk="1" hangingPunct="1">
              <a:lnSpc>
                <a:spcPct val="150000"/>
              </a:lnSpc>
            </a:pPr>
            <a:r>
              <a:rPr lang="tr-TR" altLang="tr-TR" sz="2400">
                <a:latin typeface="Times New Roman" panose="02020603050405020304" pitchFamily="18" charset="0"/>
              </a:rPr>
              <a:t>Cevher inceleri ilk olarak ön ısıtıcı akışkan yataklı reaktörde redükleyici olmayan şartlarda doğalgazın yakılmasıyla yaklaşık 800</a:t>
            </a:r>
            <a:r>
              <a:rPr lang="tr-TR" altLang="tr-TR" sz="2400" baseline="30000">
                <a:latin typeface="Times New Roman" panose="02020603050405020304" pitchFamily="18" charset="0"/>
              </a:rPr>
              <a:t>o</a:t>
            </a:r>
            <a:r>
              <a:rPr lang="tr-TR" altLang="tr-TR" sz="2400">
                <a:latin typeface="Times New Roman" panose="02020603050405020304" pitchFamily="18" charset="0"/>
              </a:rPr>
              <a:t>C’ ye ısıtılır ve bileşik suyunu kaybeder. </a:t>
            </a:r>
          </a:p>
          <a:p>
            <a:pPr eaLnBrk="1" hangingPunct="1">
              <a:lnSpc>
                <a:spcPct val="150000"/>
              </a:lnSpc>
            </a:pPr>
            <a:r>
              <a:rPr lang="tr-TR" altLang="tr-TR" sz="2400">
                <a:latin typeface="Times New Roman" panose="02020603050405020304" pitchFamily="18" charset="0"/>
              </a:rPr>
              <a:t>Cevher ön ısıtıcıya sürekli olarak beslenir. Daha  sonra 700-750</a:t>
            </a:r>
            <a:r>
              <a:rPr lang="tr-TR" altLang="tr-TR" sz="2400" baseline="30000">
                <a:latin typeface="Times New Roman" panose="02020603050405020304" pitchFamily="18" charset="0"/>
              </a:rPr>
              <a:t>o</a:t>
            </a:r>
            <a:r>
              <a:rPr lang="tr-TR" altLang="tr-TR" sz="2400">
                <a:latin typeface="Times New Roman" panose="02020603050405020304" pitchFamily="18" charset="0"/>
              </a:rPr>
              <a:t>C’ de ve 10 atm basınçtaki redüksiyon reaktörlerine sırayla girer ve son reaktörde %92 metalizasyon sağlanır. Burada karbon, redüklenmiş demir cevheri üzerinde demir karbür olarak oluşur.</a:t>
            </a:r>
          </a:p>
        </p:txBody>
      </p:sp>
    </p:spTree>
  </p:cSld>
  <p:clrMapOvr>
    <a:masterClrMapping/>
  </p:clrMapOvr>
  <p:transition spd="med" advClick="0" advTm="30000">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E5105EA9-4F60-4DB8-9571-9DD32A68CE13}"/>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b="1" u="sng">
                <a:solidFill>
                  <a:schemeClr val="hlink"/>
                </a:solidFill>
                <a:latin typeface="Times New Roman" panose="02020603050405020304" pitchFamily="18" charset="0"/>
              </a:rPr>
              <a:t>2.2 FINMET Prosesi</a:t>
            </a:r>
            <a:endParaRPr lang="tr-TR" altLang="tr-TR" sz="2400" u="sng">
              <a:solidFill>
                <a:schemeClr val="hlink"/>
              </a:solidFill>
              <a:latin typeface="Times New Roman" panose="02020603050405020304" pitchFamily="18" charset="0"/>
            </a:endParaRPr>
          </a:p>
          <a:p>
            <a:pPr eaLnBrk="1" hangingPunct="1">
              <a:lnSpc>
                <a:spcPct val="150000"/>
              </a:lnSpc>
            </a:pPr>
            <a:r>
              <a:rPr lang="tr-TR" altLang="tr-TR" sz="2400">
                <a:latin typeface="Times New Roman" panose="02020603050405020304" pitchFamily="18" charset="0"/>
              </a:rPr>
              <a:t>Doğalgaz esaslı FINMET prosesi Voest-Alpine (Avusturya) ve Fior de Venezuela tarafından geliştirilmiştir ve </a:t>
            </a:r>
            <a:r>
              <a:rPr lang="tr-TR" altLang="tr-TR" sz="2400">
                <a:solidFill>
                  <a:srgbClr val="660066"/>
                </a:solidFill>
                <a:latin typeface="Times New Roman" panose="02020603050405020304" pitchFamily="18" charset="0"/>
              </a:rPr>
              <a:t>Fior prosesi esas alınarak geliştirilmiş akışkan yatak teknolojisi kullanılmaktadır</a:t>
            </a:r>
            <a:r>
              <a:rPr lang="tr-TR" altLang="tr-TR" sz="2400">
                <a:latin typeface="Times New Roman" panose="02020603050405020304" pitchFamily="18" charset="0"/>
              </a:rPr>
              <a:t>.</a:t>
            </a:r>
          </a:p>
          <a:p>
            <a:pPr eaLnBrk="1" hangingPunct="1">
              <a:lnSpc>
                <a:spcPct val="150000"/>
              </a:lnSpc>
            </a:pPr>
            <a:r>
              <a:rPr lang="tr-TR" altLang="tr-TR" sz="2400">
                <a:latin typeface="Times New Roman" panose="02020603050405020304" pitchFamily="18" charset="0"/>
              </a:rPr>
              <a:t>Demir cevheri tozları seri halinde 4 adet alçalan akışkan yatak reaktöründe redüklenir. </a:t>
            </a:r>
            <a:r>
              <a:rPr lang="tr-TR" altLang="tr-TR" sz="2400" b="1">
                <a:solidFill>
                  <a:srgbClr val="660066"/>
                </a:solidFill>
                <a:latin typeface="Times New Roman" panose="02020603050405020304" pitchFamily="18" charset="0"/>
              </a:rPr>
              <a:t>Finmet yönteminde buhar düzenleyici tarafından üretilen hidrojence zengin redükleyici gaz kullanılır</a:t>
            </a:r>
            <a:r>
              <a:rPr lang="tr-TR" altLang="tr-TR" sz="2400">
                <a:latin typeface="Times New Roman" panose="02020603050405020304" pitchFamily="18" charset="0"/>
              </a:rPr>
              <a:t>. Redükleyici gazlar reaktörlerden yukarıya doğru akar. </a:t>
            </a:r>
            <a:endParaRPr lang="tr-TR" altLang="tr-TR" sz="2400"/>
          </a:p>
        </p:txBody>
      </p:sp>
    </p:spTree>
  </p:cSld>
  <p:clrMapOvr>
    <a:masterClrMapping/>
  </p:clrMapOvr>
  <p:transition spd="med" advClick="0" advTm="30000">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BAEB5094-3856-495E-9F48-503A03AFA784}"/>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Redükleme işlemi, orta seviyede redüksiyon sıcaklıklarında tamamlanır. Fakat direkt redüksiyon proseslerinde daha yüksek işletme basınçlarında bu sıcaklık daha önemlidir. </a:t>
            </a:r>
            <a:r>
              <a:rPr lang="tr-TR" altLang="tr-TR" sz="2400">
                <a:solidFill>
                  <a:srgbClr val="660066"/>
                </a:solidFill>
                <a:latin typeface="Times New Roman" panose="02020603050405020304" pitchFamily="18" charset="0"/>
              </a:rPr>
              <a:t>Tozlar son reaktörü terk ettikten sonra briketlenerek HBI üretilir</a:t>
            </a:r>
            <a:r>
              <a:rPr lang="tr-TR" altLang="tr-TR" sz="2400">
                <a:latin typeface="Times New Roman" panose="02020603050405020304" pitchFamily="18" charset="0"/>
              </a:rPr>
              <a:t>. </a:t>
            </a:r>
          </a:p>
          <a:p>
            <a:pPr eaLnBrk="1" hangingPunct="1">
              <a:lnSpc>
                <a:spcPct val="150000"/>
              </a:lnSpc>
            </a:pPr>
            <a:r>
              <a:rPr lang="tr-TR" altLang="tr-TR" sz="2400">
                <a:latin typeface="Times New Roman" panose="02020603050405020304" pitchFamily="18" charset="0"/>
              </a:rPr>
              <a:t>Dönüştürücüde doğalgaz ve buhar karıştırılarak redükleyici gaz üretilir, reaktöre verilmeden önce karbon dioksit gazdan uzaklaştırılır .</a:t>
            </a:r>
            <a:endParaRPr lang="tr-TR" altLang="tr-TR" sz="2400"/>
          </a:p>
        </p:txBody>
      </p:sp>
    </p:spTree>
  </p:cSld>
  <p:clrMapOvr>
    <a:masterClrMapping/>
  </p:clrMapOvr>
  <p:transition spd="med" advClick="0" advTm="30000">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BF273AD8-E4FC-49AF-8DB7-F71511CB424B}"/>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Finmet yönteminde </a:t>
            </a:r>
            <a:r>
              <a:rPr lang="tr-TR" altLang="tr-TR" sz="2400">
                <a:solidFill>
                  <a:srgbClr val="660066"/>
                </a:solidFill>
                <a:latin typeface="Times New Roman" panose="02020603050405020304" pitchFamily="18" charset="0"/>
              </a:rPr>
              <a:t>boyutu 12 mm’ nin altında olan demir oksitler</a:t>
            </a:r>
            <a:r>
              <a:rPr lang="tr-TR" altLang="tr-TR" sz="2400">
                <a:latin typeface="Times New Roman" panose="02020603050405020304" pitchFamily="18" charset="0"/>
              </a:rPr>
              <a:t> beslenir. Tozlar önce akışkan yataklı kurutucuda %2 neme sahip olana kadar, yaklaşık 100</a:t>
            </a:r>
            <a:r>
              <a:rPr lang="tr-TR" altLang="tr-TR" sz="2400" baseline="30000">
                <a:latin typeface="Times New Roman" panose="02020603050405020304" pitchFamily="18" charset="0"/>
              </a:rPr>
              <a:t>o</a:t>
            </a:r>
            <a:r>
              <a:rPr lang="tr-TR" altLang="tr-TR" sz="2400">
                <a:latin typeface="Times New Roman" panose="02020603050405020304" pitchFamily="18" charset="0"/>
              </a:rPr>
              <a:t>C’de kurutulur ve doldurma hunisi ile kapalı reaktöre depolanır. </a:t>
            </a:r>
            <a:endParaRPr lang="tr-TR" altLang="tr-TR" sz="2400"/>
          </a:p>
        </p:txBody>
      </p:sp>
    </p:spTree>
  </p:cSld>
  <p:clrMapOvr>
    <a:masterClrMapping/>
  </p:clrMapOvr>
  <p:transition spd="med" advClick="0" advTm="30000">
    <p:pull/>
  </p:transition>
</p:sld>
</file>

<file path=ppt/theme/theme1.xml><?xml version="1.0" encoding="utf-8"?>
<a:theme xmlns:a="http://schemas.openxmlformats.org/drawingml/2006/main" name="Mustafa Boyrazlı Sunum">
  <a:themeElements>
    <a:clrScheme name="Mustafa Boyrazlı Sunu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ustafa Boyrazlı Sunu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ustafa Boyrazlı Sunu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ustafa Boyrazlı Sunu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ustafa Boyrazlı Sunu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ustafa Boyrazlı Sunu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ustafa Boyrazlı Sunu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ustafa Boyrazlı Sunu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ustafa Boyrazlı Sunu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ustafa Boyrazlı Sunu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ustafa Boyrazlı Sunu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ustafa Boyrazlı Sunu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ustafa Boyrazlı Sunu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ustafa Boyrazlı Sunu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1405</TotalTime>
  <Words>1936</Words>
  <Application>Microsoft Office PowerPoint</Application>
  <PresentationFormat>Ekran Gösterisi (4:3)</PresentationFormat>
  <Paragraphs>94</Paragraphs>
  <Slides>40</Slides>
  <Notes>1</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40</vt:i4>
      </vt:variant>
    </vt:vector>
  </HeadingPairs>
  <TitlesOfParts>
    <vt:vector size="50" baseType="lpstr">
      <vt:lpstr>Alegreya</vt:lpstr>
      <vt:lpstr>Arial</vt:lpstr>
      <vt:lpstr>Bree Serif</vt:lpstr>
      <vt:lpstr>Comic Sans MS</vt:lpstr>
      <vt:lpstr>Lobster</vt:lpstr>
      <vt:lpstr>Old Standard TT</vt:lpstr>
      <vt:lpstr>Tahoma</vt:lpstr>
      <vt:lpstr>Times New Roman</vt:lpstr>
      <vt:lpstr>Mustafa Boyrazlı Sunum</vt:lpstr>
      <vt:lpstr>Paperback</vt:lpstr>
      <vt:lpstr>AKIŞKAN YATAK PROSESLERİ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F_s_M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ALTERNATİF DEMİR VE ÇELİK  ÜRETİM YÖNTEMLERİ  Sünger Demir Üretim Teknolojileri  Yrd.Doç. Dr. MUSTAFA BOYRAZLI</dc:title>
  <dc:creator>user</dc:creator>
  <cp:lastModifiedBy>yeb</cp:lastModifiedBy>
  <cp:revision>23</cp:revision>
  <dcterms:created xsi:type="dcterms:W3CDTF">2010-11-24T22:43:18Z</dcterms:created>
  <dcterms:modified xsi:type="dcterms:W3CDTF">2024-05-28T07:55:39Z</dcterms:modified>
</cp:coreProperties>
</file>