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 id="407" r:id="rId152"/>
    <p:sldId id="408" r:id="rId153"/>
    <p:sldId id="409" r:id="rId154"/>
    <p:sldId id="410" r:id="rId155"/>
    <p:sldId id="411" r:id="rId156"/>
    <p:sldId id="412" r:id="rId157"/>
    <p:sldId id="413" r:id="rId158"/>
    <p:sldId id="311" r:id="rId159"/>
    <p:sldId id="414" r:id="rId160"/>
    <p:sldId id="415" r:id="rId161"/>
    <p:sldId id="416" r:id="rId162"/>
    <p:sldId id="417" r:id="rId163"/>
    <p:sldId id="418" r:id="rId164"/>
    <p:sldId id="419" r:id="rId165"/>
    <p:sldId id="420" r:id="rId166"/>
    <p:sldId id="421" r:id="rId167"/>
    <p:sldId id="426" r:id="rId168"/>
    <p:sldId id="427" r:id="rId169"/>
    <p:sldId id="428" r:id="rId170"/>
    <p:sldId id="429" r:id="rId171"/>
    <p:sldId id="430" r:id="rId172"/>
    <p:sldId id="431" r:id="rId173"/>
    <p:sldId id="432" r:id="rId174"/>
    <p:sldId id="433" r:id="rId175"/>
    <p:sldId id="434" r:id="rId176"/>
    <p:sldId id="435" r:id="rId177"/>
    <p:sldId id="422" r:id="rId178"/>
    <p:sldId id="423" r:id="rId179"/>
    <p:sldId id="436" r:id="rId180"/>
    <p:sldId id="437" r:id="rId181"/>
    <p:sldId id="438" r:id="rId182"/>
    <p:sldId id="439" r:id="rId183"/>
    <p:sldId id="440" r:id="rId184"/>
    <p:sldId id="441" r:id="rId185"/>
    <p:sldId id="442" r:id="rId186"/>
    <p:sldId id="443" r:id="rId187"/>
    <p:sldId id="444" r:id="rId188"/>
    <p:sldId id="445" r:id="rId189"/>
    <p:sldId id="424" r:id="rId19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B39314A-72DE-4878-A6A4-604B576B23C0}" type="datetimeFigureOut">
              <a:rPr lang="tr-TR" smtClean="0"/>
              <a:t>20.01.2021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906F40-8059-4543-B02C-2DD1C6C2546B}" type="slidenum">
              <a:rPr lang="tr-TR" smtClean="0"/>
              <a:t>‹#›</a:t>
            </a:fld>
            <a:endParaRPr lang="tr-TR"/>
          </a:p>
        </p:txBody>
      </p:sp>
    </p:spTree>
    <p:extLst>
      <p:ext uri="{BB962C8B-B14F-4D97-AF65-F5344CB8AC3E}">
        <p14:creationId xmlns:p14="http://schemas.microsoft.com/office/powerpoint/2010/main" val="1347930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39314A-72DE-4878-A6A4-604B576B23C0}" type="datetimeFigureOut">
              <a:rPr lang="tr-TR" smtClean="0"/>
              <a:t>20.01.2021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906F40-8059-4543-B02C-2DD1C6C2546B}" type="slidenum">
              <a:rPr lang="tr-TR" smtClean="0"/>
              <a:t>‹#›</a:t>
            </a:fld>
            <a:endParaRPr lang="tr-TR"/>
          </a:p>
        </p:txBody>
      </p:sp>
    </p:spTree>
    <p:extLst>
      <p:ext uri="{BB962C8B-B14F-4D97-AF65-F5344CB8AC3E}">
        <p14:creationId xmlns:p14="http://schemas.microsoft.com/office/powerpoint/2010/main" val="415669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39314A-72DE-4878-A6A4-604B576B23C0}" type="datetimeFigureOut">
              <a:rPr lang="tr-TR" smtClean="0"/>
              <a:t>20.01.2021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906F40-8059-4543-B02C-2DD1C6C2546B}" type="slidenum">
              <a:rPr lang="tr-TR" smtClean="0"/>
              <a:t>‹#›</a:t>
            </a:fld>
            <a:endParaRPr lang="tr-TR"/>
          </a:p>
        </p:txBody>
      </p:sp>
    </p:spTree>
    <p:extLst>
      <p:ext uri="{BB962C8B-B14F-4D97-AF65-F5344CB8AC3E}">
        <p14:creationId xmlns:p14="http://schemas.microsoft.com/office/powerpoint/2010/main" val="119456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39314A-72DE-4878-A6A4-604B576B23C0}" type="datetimeFigureOut">
              <a:rPr lang="tr-TR" smtClean="0"/>
              <a:t>20.01.2021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906F40-8059-4543-B02C-2DD1C6C2546B}" type="slidenum">
              <a:rPr lang="tr-TR" smtClean="0"/>
              <a:t>‹#›</a:t>
            </a:fld>
            <a:endParaRPr lang="tr-TR"/>
          </a:p>
        </p:txBody>
      </p:sp>
    </p:spTree>
    <p:extLst>
      <p:ext uri="{BB962C8B-B14F-4D97-AF65-F5344CB8AC3E}">
        <p14:creationId xmlns:p14="http://schemas.microsoft.com/office/powerpoint/2010/main" val="751502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B39314A-72DE-4878-A6A4-604B576B23C0}" type="datetimeFigureOut">
              <a:rPr lang="tr-TR" smtClean="0"/>
              <a:t>20.01.2021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906F40-8059-4543-B02C-2DD1C6C2546B}" type="slidenum">
              <a:rPr lang="tr-TR" smtClean="0"/>
              <a:t>‹#›</a:t>
            </a:fld>
            <a:endParaRPr lang="tr-TR"/>
          </a:p>
        </p:txBody>
      </p:sp>
    </p:spTree>
    <p:extLst>
      <p:ext uri="{BB962C8B-B14F-4D97-AF65-F5344CB8AC3E}">
        <p14:creationId xmlns:p14="http://schemas.microsoft.com/office/powerpoint/2010/main" val="160286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B39314A-72DE-4878-A6A4-604B576B23C0}" type="datetimeFigureOut">
              <a:rPr lang="tr-TR" smtClean="0"/>
              <a:t>20.01.2021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906F40-8059-4543-B02C-2DD1C6C2546B}" type="slidenum">
              <a:rPr lang="tr-TR" smtClean="0"/>
              <a:t>‹#›</a:t>
            </a:fld>
            <a:endParaRPr lang="tr-TR"/>
          </a:p>
        </p:txBody>
      </p:sp>
    </p:spTree>
    <p:extLst>
      <p:ext uri="{BB962C8B-B14F-4D97-AF65-F5344CB8AC3E}">
        <p14:creationId xmlns:p14="http://schemas.microsoft.com/office/powerpoint/2010/main" val="3234371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B39314A-72DE-4878-A6A4-604B576B23C0}" type="datetimeFigureOut">
              <a:rPr lang="tr-TR" smtClean="0"/>
              <a:t>20.01.2021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906F40-8059-4543-B02C-2DD1C6C2546B}" type="slidenum">
              <a:rPr lang="tr-TR" smtClean="0"/>
              <a:t>‹#›</a:t>
            </a:fld>
            <a:endParaRPr lang="tr-TR"/>
          </a:p>
        </p:txBody>
      </p:sp>
    </p:spTree>
    <p:extLst>
      <p:ext uri="{BB962C8B-B14F-4D97-AF65-F5344CB8AC3E}">
        <p14:creationId xmlns:p14="http://schemas.microsoft.com/office/powerpoint/2010/main" val="2996290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B39314A-72DE-4878-A6A4-604B576B23C0}" type="datetimeFigureOut">
              <a:rPr lang="tr-TR" smtClean="0"/>
              <a:t>20.01.2021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906F40-8059-4543-B02C-2DD1C6C2546B}" type="slidenum">
              <a:rPr lang="tr-TR" smtClean="0"/>
              <a:t>‹#›</a:t>
            </a:fld>
            <a:endParaRPr lang="tr-TR"/>
          </a:p>
        </p:txBody>
      </p:sp>
    </p:spTree>
    <p:extLst>
      <p:ext uri="{BB962C8B-B14F-4D97-AF65-F5344CB8AC3E}">
        <p14:creationId xmlns:p14="http://schemas.microsoft.com/office/powerpoint/2010/main" val="2223771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B39314A-72DE-4878-A6A4-604B576B23C0}" type="datetimeFigureOut">
              <a:rPr lang="tr-TR" smtClean="0"/>
              <a:t>20.01.2021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906F40-8059-4543-B02C-2DD1C6C2546B}" type="slidenum">
              <a:rPr lang="tr-TR" smtClean="0"/>
              <a:t>‹#›</a:t>
            </a:fld>
            <a:endParaRPr lang="tr-TR"/>
          </a:p>
        </p:txBody>
      </p:sp>
    </p:spTree>
    <p:extLst>
      <p:ext uri="{BB962C8B-B14F-4D97-AF65-F5344CB8AC3E}">
        <p14:creationId xmlns:p14="http://schemas.microsoft.com/office/powerpoint/2010/main" val="165194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B39314A-72DE-4878-A6A4-604B576B23C0}" type="datetimeFigureOut">
              <a:rPr lang="tr-TR" smtClean="0"/>
              <a:t>20.01.2021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906F40-8059-4543-B02C-2DD1C6C2546B}" type="slidenum">
              <a:rPr lang="tr-TR" smtClean="0"/>
              <a:t>‹#›</a:t>
            </a:fld>
            <a:endParaRPr lang="tr-TR"/>
          </a:p>
        </p:txBody>
      </p:sp>
    </p:spTree>
    <p:extLst>
      <p:ext uri="{BB962C8B-B14F-4D97-AF65-F5344CB8AC3E}">
        <p14:creationId xmlns:p14="http://schemas.microsoft.com/office/powerpoint/2010/main" val="3094841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B39314A-72DE-4878-A6A4-604B576B23C0}" type="datetimeFigureOut">
              <a:rPr lang="tr-TR" smtClean="0"/>
              <a:t>20.01.2021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906F40-8059-4543-B02C-2DD1C6C2546B}" type="slidenum">
              <a:rPr lang="tr-TR" smtClean="0"/>
              <a:t>‹#›</a:t>
            </a:fld>
            <a:endParaRPr lang="tr-TR"/>
          </a:p>
        </p:txBody>
      </p:sp>
    </p:spTree>
    <p:extLst>
      <p:ext uri="{BB962C8B-B14F-4D97-AF65-F5344CB8AC3E}">
        <p14:creationId xmlns:p14="http://schemas.microsoft.com/office/powerpoint/2010/main" val="1823753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9314A-72DE-4878-A6A4-604B576B23C0}" type="datetimeFigureOut">
              <a:rPr lang="tr-TR" smtClean="0"/>
              <a:t>20.01.2021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906F40-8059-4543-B02C-2DD1C6C2546B}" type="slidenum">
              <a:rPr lang="tr-TR" smtClean="0"/>
              <a:t>‹#›</a:t>
            </a:fld>
            <a:endParaRPr lang="tr-TR"/>
          </a:p>
        </p:txBody>
      </p:sp>
    </p:spTree>
    <p:extLst>
      <p:ext uri="{BB962C8B-B14F-4D97-AF65-F5344CB8AC3E}">
        <p14:creationId xmlns:p14="http://schemas.microsoft.com/office/powerpoint/2010/main" val="1431803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latin typeface="+mn-lt"/>
              </a:rPr>
              <a:t>AFET YÖNETİMİ</a:t>
            </a:r>
            <a:endParaRPr lang="tr-TR" b="1" dirty="0">
              <a:latin typeface="+mn-lt"/>
            </a:endParaRPr>
          </a:p>
        </p:txBody>
      </p:sp>
      <p:sp>
        <p:nvSpPr>
          <p:cNvPr id="3" name="Alt Başlık 2"/>
          <p:cNvSpPr>
            <a:spLocks noGrp="1"/>
          </p:cNvSpPr>
          <p:nvPr>
            <p:ph type="subTitle" idx="1"/>
          </p:nvPr>
        </p:nvSpPr>
        <p:spPr/>
        <p:txBody>
          <a:bodyPr>
            <a:noAutofit/>
          </a:bodyPr>
          <a:lstStyle/>
          <a:p>
            <a:r>
              <a:rPr lang="tr-TR" sz="4000" b="1" dirty="0" smtClean="0"/>
              <a:t>Uygulama Örnekleriyle İyileştirme Aşaması ve Bu Aşamada Yapılması Gereken Çalışmalar</a:t>
            </a:r>
            <a:endParaRPr lang="tr-TR" sz="4000" b="1" dirty="0"/>
          </a:p>
        </p:txBody>
      </p:sp>
    </p:spTree>
    <p:extLst>
      <p:ext uri="{BB962C8B-B14F-4D97-AF65-F5344CB8AC3E}">
        <p14:creationId xmlns:p14="http://schemas.microsoft.com/office/powerpoint/2010/main" val="649982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Afet sonrası müdahale ve iyileştirme adına yürütülen faaliyetlerin ana hedefi, afete uğramış toplulukların iaşe, ibate, haberleşme, ulaşım, su, elektrik, kanalizasyon, doğalgaz gibi hayati önem arz eden kritik altyapının çalışır hale getirilmesi ve diğer iyileştirme çalışmaları vasıtasıyla en kısa zamanda normale dönme çabasıdır. Bu nedenle mahallin ekonomik ve sosyal özelliklerinin göz önünde bulundurularak gereken tüm çalışmaların yapılması, düzenlenmesi ve denetlenmesi gerekmektedir.</a:t>
            </a:r>
          </a:p>
        </p:txBody>
      </p:sp>
    </p:spTree>
    <p:extLst>
      <p:ext uri="{BB962C8B-B14F-4D97-AF65-F5344CB8AC3E}">
        <p14:creationId xmlns:p14="http://schemas.microsoft.com/office/powerpoint/2010/main" val="307168591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84671"/>
            <a:ext cx="10515600" cy="5152102"/>
          </a:xfrm>
        </p:spPr>
        <p:txBody>
          <a:bodyPr>
            <a:normAutofit/>
          </a:bodyPr>
          <a:lstStyle/>
          <a:p>
            <a:pPr marL="0" indent="0" algn="just">
              <a:buNone/>
            </a:pPr>
            <a:r>
              <a:rPr lang="tr-TR" sz="4000" dirty="0"/>
              <a:t>Deprem sonrası elektrik, su, kanalizasyon ve telefon sistemleri çalışmaz hale gelmişti. Telefon ve elektrik hatları 3 gün sonra çalışır hale getirilirken, su ve kanalizasyon sistemi 4 hafta içinde belediyeye yoğun dış yardım sayesinde çalışır hale getirilebilmişti.</a:t>
            </a:r>
          </a:p>
        </p:txBody>
      </p:sp>
    </p:spTree>
    <p:extLst>
      <p:ext uri="{BB962C8B-B14F-4D97-AF65-F5344CB8AC3E}">
        <p14:creationId xmlns:p14="http://schemas.microsoft.com/office/powerpoint/2010/main" val="126840610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15845"/>
            <a:ext cx="10515600" cy="5220928"/>
          </a:xfrm>
        </p:spPr>
        <p:txBody>
          <a:bodyPr>
            <a:normAutofit/>
          </a:bodyPr>
          <a:lstStyle/>
          <a:p>
            <a:pPr marL="0" indent="0" algn="just">
              <a:buNone/>
            </a:pPr>
            <a:r>
              <a:rPr lang="tr-TR" sz="4000" dirty="0"/>
              <a:t>Enkaz, yaklaşık 2 ay içerisinde, çeşitli devlet kurumlarına ait 500 kadar ağır iş makinesi sayesinde kaldırılabildi. Yaklaşık 10 tıbbi yardım ekibi tüm yerleşim birimlerini gezerek ilk yardım çalışmalarında bulundu. Prefabrike bir bina acilen hastane haline getirildi. Hasar görmeyen ya da az hasar gören okullar 15 gün içinde tamir edildi ve eğitime bu zamana kadar ara verildi. </a:t>
            </a:r>
          </a:p>
        </p:txBody>
      </p:sp>
    </p:spTree>
    <p:extLst>
      <p:ext uri="{BB962C8B-B14F-4D97-AF65-F5344CB8AC3E}">
        <p14:creationId xmlns:p14="http://schemas.microsoft.com/office/powerpoint/2010/main" val="37206797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02890"/>
            <a:ext cx="10515600" cy="5633883"/>
          </a:xfrm>
        </p:spPr>
        <p:txBody>
          <a:bodyPr>
            <a:normAutofit/>
          </a:bodyPr>
          <a:lstStyle/>
          <a:p>
            <a:pPr marL="0" indent="0" algn="just">
              <a:buNone/>
            </a:pPr>
            <a:r>
              <a:rPr lang="tr-TR" sz="4000" dirty="0"/>
              <a:t>Erzincan Valiliği Müdahale ve İlk Yardım Komitesi, acil kurtarma, enkaz kaldırma, çadır dağıtımı, ilk yardım hizmetleri, yemek dağıtımı, hasar tespiti ve güvenlik gibi konularda çalışacak alt komisyonlar oluşturdu. Arama kurtarma çalışmaları 12 gün sürdü. Acil yardım ve geçici iskân döneminde, 27300 çadır, 176230 battaniye dağıtıldı. </a:t>
            </a:r>
          </a:p>
        </p:txBody>
      </p:sp>
    </p:spTree>
    <p:extLst>
      <p:ext uri="{BB962C8B-B14F-4D97-AF65-F5344CB8AC3E}">
        <p14:creationId xmlns:p14="http://schemas.microsoft.com/office/powerpoint/2010/main" val="45100840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47252"/>
            <a:ext cx="10515600" cy="5889521"/>
          </a:xfrm>
        </p:spPr>
        <p:txBody>
          <a:bodyPr>
            <a:normAutofit/>
          </a:bodyPr>
          <a:lstStyle/>
          <a:p>
            <a:pPr marL="0" indent="0" algn="just">
              <a:buNone/>
            </a:pPr>
            <a:r>
              <a:rPr lang="tr-TR" sz="4000" dirty="0"/>
              <a:t>338 prefabrik konut, 104 duş, 104 tuvalet,  104 çamaşırhane inşa edildi. Toplamda, 378 kişi kurtarıldı, 1530 konut, 139 işyeri, 1 banka, 1 galeri, 1 otel, 2 okul ve 2 hastane enkazı kaldırıldı (Bayındırlık ve İskân Bakanlığı, Erzincan, 1993). 1992 Erzincan depreminin sonrası, Türkiye, dünya bankasının da yardımlarıyla, iyileştirme ve yeniden yapılanma çalışmalarında yaklaşık 650 milyon dolarlık harcamada bulundu.</a:t>
            </a:r>
          </a:p>
        </p:txBody>
      </p:sp>
    </p:spTree>
    <p:extLst>
      <p:ext uri="{BB962C8B-B14F-4D97-AF65-F5344CB8AC3E}">
        <p14:creationId xmlns:p14="http://schemas.microsoft.com/office/powerpoint/2010/main" val="381505159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a:bodyPr>
          <a:lstStyle/>
          <a:p>
            <a:pPr marL="0" indent="0" algn="just">
              <a:buNone/>
            </a:pPr>
            <a:r>
              <a:rPr lang="tr-TR" sz="4000" dirty="0"/>
              <a:t>Planlama ve Yeni Yer Seçimi Çalışmaları: Erzincan’da son 1000 yıl içinde meydana gelen 11 depremden sonra seçilen ve yeniden yapılanmaya gidilen yerler deprem zararlarından kurtulmaya yetmemiştir. 1939’da meydana gelen 7,9 büyüklüğündeki depremde 32.000 kişi hayatını kaybetmiş, 1983’deki sarsıntı da ağır hasara yol açmıştır. Erzincan’ın eski yerleşim alanı Fırat Nehri ve demiryolunun güneyinde kalan alandaydı. 1939 depreminden sonra şehir demiryolunun kuzey ve kuzeydoğusuna taşındı. Bu alan, “Geçici Barınma Alanı” olarak belirlendi ve prefabrike evler buraya yapıldı.</a:t>
            </a:r>
          </a:p>
        </p:txBody>
      </p:sp>
    </p:spTree>
    <p:extLst>
      <p:ext uri="{BB962C8B-B14F-4D97-AF65-F5344CB8AC3E}">
        <p14:creationId xmlns:p14="http://schemas.microsoft.com/office/powerpoint/2010/main" val="37831470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a:t>1992 depreminden sonra, kışa kadar olan zaman kısıtlı olduğundan, mevcut enkazın varlığı ve getirdiği ekstra işlemler, boyutlarının uygun olmayışı vb. sebeplerden Erzincan için yeni yerleşim alanı şehrin doğusunda seçildi. Yeni yerleşim alanları, heyelan, su baskını, kaya düşmesi vb. tehlikelerin irdelendiği jeolojik kriterlere göre seçilmiştir. Kırsal alanda yeni yerleşimler için, jeolojik olarak uygunsa afetzedeye ait mülkiyetler tercih edilmiş ya da toplu yerleşim alanları için uygun yerler aranmıştır. Bu alanlar, halkın – köylülerin yaşam şekilleri ve işleri doğrultusunda planlanmıştır. Yeni yerler, köylere yakın seçilmeye çalışıldı ve parsel büyüklükleri en az 500 m</a:t>
            </a:r>
            <a:r>
              <a:rPr lang="tr-TR" sz="4000" baseline="30000" dirty="0"/>
              <a:t>2</a:t>
            </a:r>
            <a:r>
              <a:rPr lang="tr-TR" sz="4000" dirty="0"/>
              <a:t> olacak şekilde ayarlandı.</a:t>
            </a:r>
          </a:p>
        </p:txBody>
      </p:sp>
    </p:spTree>
    <p:extLst>
      <p:ext uri="{BB962C8B-B14F-4D97-AF65-F5344CB8AC3E}">
        <p14:creationId xmlns:p14="http://schemas.microsoft.com/office/powerpoint/2010/main" val="35611421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Yeni Kalıcı Konutlar ve Sosyal Tesisler: Jeolojik, </a:t>
            </a:r>
            <a:r>
              <a:rPr lang="tr-TR" sz="4000" dirty="0" err="1"/>
              <a:t>topoğrafik</a:t>
            </a:r>
            <a:r>
              <a:rPr lang="tr-TR" sz="4000" dirty="0"/>
              <a:t>, iklimsel, ekonomik ve sosyal yapı çerçevesinde 3 konut türü yeniden yapılanma çalışmalarında uygulandı. İlki, geleneksel, 2 oda bir salon, tuvalet, banyo ve mutfaklı kent tipi evlerdi ve iki katlı olanlarında, her katta 2 daire vardı. İkinci tür konutlar, yine mutfaklı, iki oda bir salon, tuvalet, banyo ve mutfaklıydı. Bunların 3 katlı olanlarında her katta 4 daire, 4 katlı olanlarındaysa 2 daire bulunuyordu. Üçüncü tür konutlar, kırsal kesim için tasarlandı ve iki oda, bir salon, mutfak, banyo ve tuvaletten oluşmaktaydı. </a:t>
            </a:r>
          </a:p>
        </p:txBody>
      </p:sp>
    </p:spTree>
    <p:extLst>
      <p:ext uri="{BB962C8B-B14F-4D97-AF65-F5344CB8AC3E}">
        <p14:creationId xmlns:p14="http://schemas.microsoft.com/office/powerpoint/2010/main" val="272362312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50374"/>
            <a:ext cx="10515600" cy="5486399"/>
          </a:xfrm>
        </p:spPr>
        <p:txBody>
          <a:bodyPr>
            <a:normAutofit/>
          </a:bodyPr>
          <a:lstStyle/>
          <a:p>
            <a:pPr marL="0" indent="0" algn="just">
              <a:buNone/>
            </a:pPr>
            <a:r>
              <a:rPr lang="tr-TR" sz="4000" dirty="0"/>
              <a:t>Erzincan Merkez’de 1.522, köylerde 2.295 konut inşa edildi. Toplam 3.551 konut bir yıl içinde, kalan 420 konut ise 15 Mayıs 1993’ den önce tamamlandı. Evini yapana yardım yöntemi ile 148 farklı yerleşim biriminde 1.382 konut inşa edildi. Toplamda 2.064 konut güçlendirildi (Bayındırlık ve İskân Bakanlığı, Erzincan, 1993).</a:t>
            </a:r>
          </a:p>
          <a:p>
            <a:pPr marL="0" indent="0" algn="just">
              <a:buNone/>
            </a:pPr>
            <a:endParaRPr lang="tr-TR" sz="4000" dirty="0"/>
          </a:p>
        </p:txBody>
      </p:sp>
    </p:spTree>
    <p:extLst>
      <p:ext uri="{BB962C8B-B14F-4D97-AF65-F5344CB8AC3E}">
        <p14:creationId xmlns:p14="http://schemas.microsoft.com/office/powerpoint/2010/main" val="179688343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Ekim ve Kasım 2011 Van Depremleri</a:t>
            </a:r>
          </a:p>
        </p:txBody>
      </p:sp>
      <p:sp>
        <p:nvSpPr>
          <p:cNvPr id="3" name="İçerik Yer Tutucusu 2"/>
          <p:cNvSpPr>
            <a:spLocks noGrp="1"/>
          </p:cNvSpPr>
          <p:nvPr>
            <p:ph idx="1"/>
          </p:nvPr>
        </p:nvSpPr>
        <p:spPr/>
        <p:txBody>
          <a:bodyPr>
            <a:normAutofit lnSpcReduction="10000"/>
          </a:bodyPr>
          <a:lstStyle/>
          <a:p>
            <a:pPr marL="0" indent="0" algn="just">
              <a:buNone/>
            </a:pPr>
            <a:r>
              <a:rPr lang="tr-TR" sz="4000" dirty="0"/>
              <a:t>23.10.2011 tarihinde Van Merkezde, büyüklüğü 7,0 olan bir deprem meydana gelmiştir. Depremden sonra, 09.11.2011 tarihinde Van Gölü içerisinde (Edremit İlçesi yakınlarında) büyüklüğü 5,6 olan bir deprem daha meydana gelmiştir. İlk depremde 604, ikinci depremde ise 40 vatandaşımız hayatını kaybetmiş, toplam 252 vatandaşımız enkazdan sağ olarak kurtarılmıştır.</a:t>
            </a:r>
          </a:p>
        </p:txBody>
      </p:sp>
    </p:spTree>
    <p:extLst>
      <p:ext uri="{BB962C8B-B14F-4D97-AF65-F5344CB8AC3E}">
        <p14:creationId xmlns:p14="http://schemas.microsoft.com/office/powerpoint/2010/main" val="340823746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86581"/>
            <a:ext cx="10515600" cy="5850192"/>
          </a:xfrm>
        </p:spPr>
        <p:txBody>
          <a:bodyPr>
            <a:normAutofit/>
          </a:bodyPr>
          <a:lstStyle/>
          <a:p>
            <a:pPr marL="0" indent="0" algn="just">
              <a:buNone/>
            </a:pPr>
            <a:r>
              <a:rPr lang="tr-TR" sz="4000" dirty="0"/>
              <a:t>Depremden sonra neredeyse şehrin tamamı için (1 milyonu aşkın nüfus) barınma ihtiyacı ortaya çıkmıştır. Bu çerçevede; Van merkez ve Erciş ilçesinde ilk etapta kurulan 14 çadır kentte yaklaşık yirmi bin vatandaşımız barındırılmıştır. Çadır kentlerin ve çadırların sayısı her geçen gün artmıştır. Çadır kentlerde sıcak su, tuvalet ve duş imkânları, sosyal mekânlar, okul öncesi eğitim, sağlık, dini ve psikolojik destek hizmetleri sunulmuştur.</a:t>
            </a:r>
          </a:p>
        </p:txBody>
      </p:sp>
    </p:spTree>
    <p:extLst>
      <p:ext uri="{BB962C8B-B14F-4D97-AF65-F5344CB8AC3E}">
        <p14:creationId xmlns:p14="http://schemas.microsoft.com/office/powerpoint/2010/main" val="3223508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Afet yönetimi evrelerinde “iyileştirme”, farklı çalışmacılar tarafından farklı içeriğe ve aşamalara sahip olarak tanımlanır. Aslında, ülkelerin farklı afet ve acil durum yönetimi yapılarına bakıldığında bu durum şaşırtıcı değildir. Örneğin, </a:t>
            </a:r>
            <a:r>
              <a:rPr lang="tr-TR" sz="4000" dirty="0" err="1"/>
              <a:t>Sey</a:t>
            </a:r>
            <a:r>
              <a:rPr lang="tr-TR" sz="4000" dirty="0"/>
              <a:t> (1999), iyileştirme aşamasını, geçici sosyal alt yapının kurulması olarak tanımlanan ve normal yaşama geçinceye kadar barınma, beslenme ve alt yapı hizmetlerine ait geçici çözümlerin yer aldığı ve afetin oluşundan bir, iki hafta sonra başlayıp kalıcı konutların yapımı tamamlanıncaya kadar geçen süre olarak tanımlar.</a:t>
            </a:r>
          </a:p>
        </p:txBody>
      </p:sp>
    </p:spTree>
    <p:extLst>
      <p:ext uri="{BB962C8B-B14F-4D97-AF65-F5344CB8AC3E}">
        <p14:creationId xmlns:p14="http://schemas.microsoft.com/office/powerpoint/2010/main" val="258151773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52284"/>
            <a:ext cx="10515600" cy="6184489"/>
          </a:xfrm>
        </p:spPr>
        <p:txBody>
          <a:bodyPr>
            <a:normAutofit lnSpcReduction="10000"/>
          </a:bodyPr>
          <a:lstStyle/>
          <a:p>
            <a:pPr marL="0" indent="0" algn="just">
              <a:buNone/>
            </a:pPr>
            <a:r>
              <a:rPr lang="tr-TR" sz="4000" dirty="0"/>
              <a:t>Ayrıca; Valiliklerde oluşturulan bürolar vasıtasıyla on binlerce afetzede, deprem bölgesinden nakledilerek, çeşitli kamu tesislerine yerleştirilmiştir. Afetzedelerin kışı rahat ve sıcak bir ortamda geçirebilmeleri için yaklaşık 30 bin yaşam konteynırı sağlanmıştır.  Erciş’te 4, Van Merkez’de 31 olmak üzere toplam 35 alan, konteynır kent alanı olarak tespit edilmiştir. Bölgeye gönderilen 2 oda, banyo, mutfak ve tuvaletten oluşan 21 metre karelik yaşam konteynırlarına, 150 binden fazla afetzede yerleştirilmiştir.</a:t>
            </a:r>
          </a:p>
        </p:txBody>
      </p:sp>
    </p:spTree>
    <p:extLst>
      <p:ext uri="{BB962C8B-B14F-4D97-AF65-F5344CB8AC3E}">
        <p14:creationId xmlns:p14="http://schemas.microsoft.com/office/powerpoint/2010/main" val="34595967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52284"/>
            <a:ext cx="10515600" cy="6184489"/>
          </a:xfrm>
        </p:spPr>
        <p:txBody>
          <a:bodyPr>
            <a:normAutofit lnSpcReduction="10000"/>
          </a:bodyPr>
          <a:lstStyle/>
          <a:p>
            <a:pPr marL="0" indent="0" algn="just">
              <a:buNone/>
            </a:pPr>
            <a:r>
              <a:rPr lang="tr-TR" sz="4000" dirty="0"/>
              <a:t>İlk yapılan değerlendirmeler çerçevesinde; AFAD tarafından Van İli ve köyleri ile Erciş İlçesi ve köyleri için “Genel Hayata Etkililik” kararı alınmış ve ilk etapta toplam 15 bin konutun yapılması ve afetzedelerin süratle kalıcı konutlara yerleştirilmesi planlanmıştır. Bu amaçla, 2012 yılında TOKİ tarafından Van İl merkezinde 10 bin konutun Erciş İlçe merkezinde 5 bin konutun, sosyal donatılarıyla birlikte inşasına başlanmıştır. Orta hasarlı konutlar için hak sahiplerine güçlendirme kredisi verilmesi kararlaştırılmıştır. Az hasarlı konutlar için karşılıksız yardım yapılmıştır. </a:t>
            </a:r>
          </a:p>
        </p:txBody>
      </p:sp>
    </p:spTree>
    <p:extLst>
      <p:ext uri="{BB962C8B-B14F-4D97-AF65-F5344CB8AC3E}">
        <p14:creationId xmlns:p14="http://schemas.microsoft.com/office/powerpoint/2010/main" val="34914305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99535"/>
            <a:ext cx="10515600" cy="5437238"/>
          </a:xfrm>
        </p:spPr>
        <p:txBody>
          <a:bodyPr>
            <a:normAutofit/>
          </a:bodyPr>
          <a:lstStyle/>
          <a:p>
            <a:pPr marL="0" indent="0" algn="just">
              <a:buNone/>
            </a:pPr>
            <a:r>
              <a:rPr lang="tr-TR" sz="4000" dirty="0"/>
              <a:t>İl genelindeki iş yerleri için; il, ilçe merkezleri, belde ve köylerde yıkık ağır dereceden hak sahibi olan ve hak sahibi olduğu yerleşim biriminde hazır işyeri satın almak veya yapmak isteyenlere kredi kullandırılması uygun görülmüştür. Orta hasarlı işyerleri için hak sahiplerine güçlendirme kredisi verilmiştir. İl genelinde ahırları yıkılan ve yeni ahır yapmak isteyenlere de krediler sağlanmıştır.</a:t>
            </a:r>
          </a:p>
        </p:txBody>
      </p:sp>
    </p:spTree>
    <p:extLst>
      <p:ext uri="{BB962C8B-B14F-4D97-AF65-F5344CB8AC3E}">
        <p14:creationId xmlns:p14="http://schemas.microsoft.com/office/powerpoint/2010/main" val="50160407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19200"/>
            <a:ext cx="10515600" cy="5417573"/>
          </a:xfrm>
        </p:spPr>
        <p:txBody>
          <a:bodyPr>
            <a:normAutofit/>
          </a:bodyPr>
          <a:lstStyle/>
          <a:p>
            <a:pPr marL="0" indent="0" algn="just">
              <a:buNone/>
            </a:pPr>
            <a:r>
              <a:rPr lang="tr-TR" sz="4000" dirty="0"/>
              <a:t>Afet sonrası, gerek yatırım, gerekse hizmet sektöründe çalışmalar yürüten tüm kurumların ana hedefi bir an evvel Van’ı ayağa kaldırmaktır. Bir bütün olarak; kamu, STK, özel sektör, vatandaşlar bir afet anında yapılması gerekli olan tüm eylemleri büyük bir koordinasyon, işbirliği ve dayanışma ile yerine getirmeye çalışmışlardır. </a:t>
            </a:r>
          </a:p>
        </p:txBody>
      </p:sp>
    </p:spTree>
    <p:extLst>
      <p:ext uri="{BB962C8B-B14F-4D97-AF65-F5344CB8AC3E}">
        <p14:creationId xmlns:p14="http://schemas.microsoft.com/office/powerpoint/2010/main" val="132333722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32619"/>
            <a:ext cx="10515600" cy="6204154"/>
          </a:xfrm>
        </p:spPr>
        <p:txBody>
          <a:bodyPr>
            <a:normAutofit fontScale="92500" lnSpcReduction="20000"/>
          </a:bodyPr>
          <a:lstStyle/>
          <a:p>
            <a:pPr marL="0" indent="0" algn="just">
              <a:buNone/>
            </a:pPr>
            <a:r>
              <a:rPr lang="tr-TR" sz="4000" dirty="0"/>
              <a:t>Van depremi sonrasında yapılan iyileştirme çalışmalarındaki ana hedef, ilgili kurum ve kuruluşların öncülüğünde, afetzedelerin en kısa sürede kalıcı konutlarına yerleştirilmesi, iktisadi anlamda  olumsuz etkilenen Van’da ticari hayatı yeniden canlandıracak hamlelerin ivedilikle atılması, yıkılan, zarar gören işyerlerinin ve ticaret merkezlerinin inşasının en kısa sürede tamamlanması, ekonomik anlamda sıkıntıya düşen çiftçi ve esnafın kredilendirmesi, kültürel sosyal ekonomik anlamda örnek teşkil edecek bir Van’ı tekrar meydana getirmek olarak belirlenmiştir. Bu amaç doğrultulusunda afetten sonra bazı kamu kurum ve kuruluşların yaptığı iyileştirme çalışmaları şu şekilde özetlenebilir:</a:t>
            </a:r>
          </a:p>
        </p:txBody>
      </p:sp>
    </p:spTree>
    <p:extLst>
      <p:ext uri="{BB962C8B-B14F-4D97-AF65-F5344CB8AC3E}">
        <p14:creationId xmlns:p14="http://schemas.microsoft.com/office/powerpoint/2010/main" val="19043051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45574"/>
            <a:ext cx="10515600" cy="5791199"/>
          </a:xfrm>
        </p:spPr>
        <p:txBody>
          <a:bodyPr>
            <a:normAutofit/>
          </a:bodyPr>
          <a:lstStyle/>
          <a:p>
            <a:pPr marL="0" indent="0" algn="just">
              <a:buNone/>
            </a:pPr>
            <a:r>
              <a:rPr lang="tr-TR" sz="4000" dirty="0"/>
              <a:t>Türk Silahlı Kuvvetleri; depremin ilk anından itibaren bölgede taşıma, çadır kurma vb. faaliyetlerde bulunmuştur. 9 Kasım’da meydana gelen 2. depremin ardından bölgeye hareket eden Genelkurmay Başkanlığı’na bağlı İnsani Yardım Tugayı; başta barınma olmak üzere çeşitli insani yardım faaliyetlerinde görev almıştır. Bölgeye çok sayıda genel maksat çadırı ile çadır izolasyon malzemesi gönderilmiştir.</a:t>
            </a:r>
          </a:p>
        </p:txBody>
      </p:sp>
    </p:spTree>
    <p:extLst>
      <p:ext uri="{BB962C8B-B14F-4D97-AF65-F5344CB8AC3E}">
        <p14:creationId xmlns:p14="http://schemas.microsoft.com/office/powerpoint/2010/main" val="159360477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32619"/>
            <a:ext cx="10515600" cy="6204154"/>
          </a:xfrm>
        </p:spPr>
        <p:txBody>
          <a:bodyPr>
            <a:normAutofit lnSpcReduction="10000"/>
          </a:bodyPr>
          <a:lstStyle/>
          <a:p>
            <a:pPr marL="0" indent="0" algn="just">
              <a:buNone/>
            </a:pPr>
            <a:r>
              <a:rPr lang="tr-TR" sz="4000" dirty="0"/>
              <a:t>Mülga Aile ve Sosyal Politikalar Bakanlığı; kamu hizmetlerinin yürütülmesi ve afetzede vatandaşlarımıza </a:t>
            </a:r>
            <a:r>
              <a:rPr lang="tr-TR" sz="4000" dirty="0" err="1"/>
              <a:t>psiko</a:t>
            </a:r>
            <a:r>
              <a:rPr lang="tr-TR" sz="4000" dirty="0"/>
              <a:t>-sosyal destek verilmesi için kurulan sahra çadırlarında, sosyal çalışmacı, sosyolog, psikolog ve psikolojik rehberlik danışmanlarıyla, afetzedelere </a:t>
            </a:r>
            <a:r>
              <a:rPr lang="tr-TR" sz="4000" dirty="0" err="1"/>
              <a:t>psiko</a:t>
            </a:r>
            <a:r>
              <a:rPr lang="tr-TR" sz="4000" dirty="0"/>
              <a:t>-sosyal destek sağlamıştır. Öksüz veya yetim kalan çocuklar ile kimsesiz kalan yaşlı ve engelli vatandaşlar yuvalara  ve bakımevlerine yerleştirilmiştir. Ayrıca engelli ve yakınları olmak üzere bin kadar insan, havayolu ile İstanbul’daki misafirhanelere ve yakınlarının yanına gönderilmiştir.</a:t>
            </a:r>
          </a:p>
        </p:txBody>
      </p:sp>
    </p:spTree>
    <p:extLst>
      <p:ext uri="{BB962C8B-B14F-4D97-AF65-F5344CB8AC3E}">
        <p14:creationId xmlns:p14="http://schemas.microsoft.com/office/powerpoint/2010/main" val="136777295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93058"/>
            <a:ext cx="10515600" cy="5643715"/>
          </a:xfrm>
        </p:spPr>
        <p:txBody>
          <a:bodyPr>
            <a:normAutofit/>
          </a:bodyPr>
          <a:lstStyle/>
          <a:p>
            <a:pPr marL="0" indent="0" algn="just">
              <a:buNone/>
            </a:pPr>
            <a:r>
              <a:rPr lang="tr-TR" sz="4000" dirty="0"/>
              <a:t>Mülga Çalışma ve Sosyal Güvenlik Bakanlığı; depremden zarar gören işverenler ile sigortalıların deprem tarihinden önce ödeme süresi mevcut prim borçları ile deprem tarihinden itibaren tahakkuk edecek üç aylık borçlarını ertelemiştir. Depremde zarar gören vatandaşlara yönelik olarak, 8 ay boyunca ‘Toplum Yararına Çalışma Programları’ kapsamında 5.000 kişi istihdam edilmiştir. </a:t>
            </a:r>
          </a:p>
        </p:txBody>
      </p:sp>
    </p:spTree>
    <p:extLst>
      <p:ext uri="{BB962C8B-B14F-4D97-AF65-F5344CB8AC3E}">
        <p14:creationId xmlns:p14="http://schemas.microsoft.com/office/powerpoint/2010/main" val="341123841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35742"/>
            <a:ext cx="10515600" cy="5801031"/>
          </a:xfrm>
        </p:spPr>
        <p:txBody>
          <a:bodyPr>
            <a:normAutofit/>
          </a:bodyPr>
          <a:lstStyle/>
          <a:p>
            <a:pPr marL="0" indent="0" algn="just">
              <a:buNone/>
            </a:pPr>
            <a:r>
              <a:rPr lang="tr-TR" sz="4000" dirty="0"/>
              <a:t>Çevre ve Şehircilik Bakanlığı; 300 teknik eleman hasar tespit çalışmalarında bulunmak üzere Van Valiliği emrinde görevlendirilmiştir. Mahallelerde muhtarlık bürosu olarak kullanılmak üzere konteyner bürolar oluşturulmuş, muhtarlara, online bilgi paylaşımını sağlayabilmeleri amacıyla diz üstü bilgisayarlar verilmiştir. </a:t>
            </a:r>
            <a:r>
              <a:rPr lang="tr-TR" sz="4000" dirty="0" err="1"/>
              <a:t>İlbank</a:t>
            </a:r>
            <a:r>
              <a:rPr lang="tr-TR" sz="4000" dirty="0"/>
              <a:t> A.Ş tarafından Erciş Çadır Kentin “İçme suyu ve Kanalizasyon Projesi” hazırlanmıştır. </a:t>
            </a:r>
          </a:p>
        </p:txBody>
      </p:sp>
    </p:spTree>
    <p:extLst>
      <p:ext uri="{BB962C8B-B14F-4D97-AF65-F5344CB8AC3E}">
        <p14:creationId xmlns:p14="http://schemas.microsoft.com/office/powerpoint/2010/main" val="174526857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Depremde zarar gören Belediyelerin </a:t>
            </a:r>
            <a:r>
              <a:rPr lang="tr-TR" sz="4000" dirty="0" err="1"/>
              <a:t>İlbank</a:t>
            </a:r>
            <a:r>
              <a:rPr lang="tr-TR" sz="4000" dirty="0"/>
              <a:t> A.Ş.’ ye olan borçları, talepleri doğrultusunda bir yıl ertelenmiştir. Van, Erciş, Edremit, Gevaş, Çiçekli ve Akdamar Belediyelerinin hasar tespit çalışmaları yapılmıştır. Bina enkazlarının güvenli dökülebileceği alan çalışmaları tamamlanmıştır. Bu alana dökülecek hafriyat ve inşaat enkazları için her bina enkazına  ayrı ayrı isim ve numara verilebilecek şekilde uygun alan parsellemesi yapılarak, güvenli dökülebilecek alanlar oluşturulmuştur. </a:t>
            </a:r>
          </a:p>
        </p:txBody>
      </p:sp>
    </p:spTree>
    <p:extLst>
      <p:ext uri="{BB962C8B-B14F-4D97-AF65-F5344CB8AC3E}">
        <p14:creationId xmlns:p14="http://schemas.microsoft.com/office/powerpoint/2010/main" val="1237315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88258"/>
            <a:ext cx="10515600" cy="5948515"/>
          </a:xfrm>
        </p:spPr>
        <p:txBody>
          <a:bodyPr>
            <a:normAutofit/>
          </a:bodyPr>
          <a:lstStyle/>
          <a:p>
            <a:pPr marL="0" indent="0" algn="just">
              <a:buNone/>
            </a:pPr>
            <a:r>
              <a:rPr lang="tr-TR" sz="4000" dirty="0"/>
              <a:t>İstanbul Teknik Üniversitesi (İTÜ) Afet Yönetim Merkezi (2001); iyileştirmenin, halkın sosyal ve ekonomik hayatını ve altyapıyı normale döndürmek için harcanan çaba olduğunu </a:t>
            </a:r>
            <a:r>
              <a:rPr lang="tr-TR" sz="4000" dirty="0" err="1"/>
              <a:t>belirtmektedir.Bazı</a:t>
            </a:r>
            <a:r>
              <a:rPr lang="tr-TR" sz="4000" dirty="0"/>
              <a:t> araştırmacılar bu aşamaya, yeniden inşa aşamasını dâhil etmekte ve bu aşamayı afetten etkilenen toplulukların ihtiyaçlarının en az afet öncesindeki veya mümkünse daha ileri bir düzeyde karşılanana kadar devam etmesini öngörmektedir.</a:t>
            </a:r>
          </a:p>
        </p:txBody>
      </p:sp>
    </p:spTree>
    <p:extLst>
      <p:ext uri="{BB962C8B-B14F-4D97-AF65-F5344CB8AC3E}">
        <p14:creationId xmlns:p14="http://schemas.microsoft.com/office/powerpoint/2010/main" val="178058385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8361"/>
            <a:ext cx="10515600" cy="5368412"/>
          </a:xfrm>
        </p:spPr>
        <p:txBody>
          <a:bodyPr>
            <a:normAutofit/>
          </a:bodyPr>
          <a:lstStyle/>
          <a:p>
            <a:pPr marL="0" indent="0" algn="just">
              <a:buNone/>
            </a:pPr>
            <a:r>
              <a:rPr lang="tr-TR" sz="4000" dirty="0"/>
              <a:t>Mülga Ekonomi Bakanlığı; sınır ticareti kapsamında, 2012 yılına  ait ithalat kotalarının belirlenmesinde ithali yapılacak ürün cins ve miktarlarının yanı sıra bazı tarım ürünlerinin ithalatına izin verileceği dönemlerde de esneklik sağlanmıştır.</a:t>
            </a:r>
          </a:p>
        </p:txBody>
      </p:sp>
    </p:spTree>
    <p:extLst>
      <p:ext uri="{BB962C8B-B14F-4D97-AF65-F5344CB8AC3E}">
        <p14:creationId xmlns:p14="http://schemas.microsoft.com/office/powerpoint/2010/main" val="137671963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Enerji ve Tabii Kaynaklar Bakanlığı; ilk depremden 1 - 2 saat sonra hastane, afet, kriz merkezi gibi acil yerlere, 16 saat sonra da tüm bölgeye enerji verilmiştir. İkinci depremde yine ilk etapta hastane, afet kriz merkezi gibi acil yerlere, 10 saat içerisinde de Van’ın % 90’ına elektrik verilmiştir. 73.000 çadır ve konteynerler ile Mevlana Evlerine elektrik tesisatı yapılarak enerji verilmiştir. Van depremzedeleri için düzenlenen yardım kampanyasına katılım sağlanarak toplanan ayni ve nakdi  yardımlar depremzedelere ulaştırılmıştır. </a:t>
            </a:r>
          </a:p>
        </p:txBody>
      </p:sp>
    </p:spTree>
    <p:extLst>
      <p:ext uri="{BB962C8B-B14F-4D97-AF65-F5344CB8AC3E}">
        <p14:creationId xmlns:p14="http://schemas.microsoft.com/office/powerpoint/2010/main" val="316641925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İçişleri Bakanlığı; depremzedelerin kamu tesislerine yerleştirilmesi ve vatandaşlarımızdan gelen başvuruların değerlendirilmesi için ülkemiz genelinde 81 İl Valiliği’nde, Vali Yardımcıları başkanlığında bürolar oluşturulmuştur.</a:t>
            </a:r>
          </a:p>
          <a:p>
            <a:pPr marL="0" indent="0" algn="just">
              <a:buNone/>
            </a:pPr>
            <a:r>
              <a:rPr lang="tr-TR" sz="4000" dirty="0"/>
              <a:t>Mülga Kalkınma Bakanlığı; kamu kurum ve kuruluşlarına yönelik ek ödenek tahsisi yapılmıştır. Van ilinin tekrar inşası, ekonomik, sosyal ve kültürel alanda eski yapısına kavuşabilmesi amacıyla “Van İçin Afet Sonrası Kalkınma Programı” hazırlanmıştır</a:t>
            </a:r>
            <a:r>
              <a:rPr lang="tr-TR" sz="4000" dirty="0" smtClean="0"/>
              <a:t>.</a:t>
            </a:r>
            <a:endParaRPr lang="tr-TR" sz="4000" dirty="0"/>
          </a:p>
        </p:txBody>
      </p:sp>
    </p:spTree>
    <p:extLst>
      <p:ext uri="{BB962C8B-B14F-4D97-AF65-F5344CB8AC3E}">
        <p14:creationId xmlns:p14="http://schemas.microsoft.com/office/powerpoint/2010/main" val="101221930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04568"/>
            <a:ext cx="10515600" cy="5732205"/>
          </a:xfrm>
        </p:spPr>
        <p:txBody>
          <a:bodyPr>
            <a:normAutofit/>
          </a:bodyPr>
          <a:lstStyle/>
          <a:p>
            <a:pPr marL="0" indent="0" algn="just">
              <a:buNone/>
            </a:pPr>
            <a:r>
              <a:rPr lang="tr-TR" sz="4000" dirty="0"/>
              <a:t>Maliye Bakanlığı; her türlü vergi, ceza ve gecikme faizinin ödeme süresini bir yıl süreyle uzatmıştır.</a:t>
            </a:r>
          </a:p>
          <a:p>
            <a:pPr marL="0" indent="0" algn="just">
              <a:buNone/>
            </a:pPr>
            <a:r>
              <a:rPr lang="tr-TR" sz="4000" dirty="0"/>
              <a:t>Milli Eğitim Bakanlığı; depremden etkilenen okullarda hasar tespiti yapmak ve az hasarlı </a:t>
            </a:r>
            <a:r>
              <a:rPr lang="tr-TR" sz="4000" dirty="0" smtClean="0"/>
              <a:t>olan okulların </a:t>
            </a:r>
            <a:r>
              <a:rPr lang="tr-TR" sz="4000" dirty="0"/>
              <a:t>eğitim öğretime açılabilmesi için çalışmalarda bulunmuştur. Çadır kentlerdeki öğrenciler için, okul öncesi ve etüt merkezi olarak kullanılmak üzere çadır sınıflar kurmuştur. </a:t>
            </a:r>
          </a:p>
        </p:txBody>
      </p:sp>
    </p:spTree>
    <p:extLst>
      <p:ext uri="{BB962C8B-B14F-4D97-AF65-F5344CB8AC3E}">
        <p14:creationId xmlns:p14="http://schemas.microsoft.com/office/powerpoint/2010/main" val="43756041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15845"/>
            <a:ext cx="10515600" cy="5220928"/>
          </a:xfrm>
        </p:spPr>
        <p:txBody>
          <a:bodyPr>
            <a:normAutofit/>
          </a:bodyPr>
          <a:lstStyle/>
          <a:p>
            <a:pPr marL="0" indent="0" algn="just">
              <a:buNone/>
            </a:pPr>
            <a:r>
              <a:rPr lang="tr-TR" sz="4000" dirty="0"/>
              <a:t>Mülga Ulaştırma Denizcilik ve Haberleşme Bakanlığı; bölgedeki karayolu, menfez, köprü, üstgeçitler ve demiryolu ağlarını kontrol etmiş, ulaşımda aksama gerçekleşmemesi için çalışmalar yapılmıştır. Artçı depremler sonucu meydana gelen hasarlar anında giderilmiştir. </a:t>
            </a:r>
          </a:p>
        </p:txBody>
      </p:sp>
    </p:spTree>
    <p:extLst>
      <p:ext uri="{BB962C8B-B14F-4D97-AF65-F5344CB8AC3E}">
        <p14:creationId xmlns:p14="http://schemas.microsoft.com/office/powerpoint/2010/main" val="364576815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Büyük </a:t>
            </a:r>
            <a:r>
              <a:rPr lang="tr-TR" b="1" dirty="0" err="1"/>
              <a:t>Hanshin-Awaji</a:t>
            </a:r>
            <a:r>
              <a:rPr lang="tr-TR" b="1" dirty="0"/>
              <a:t> Depremi Sonrası Japonya’da İyileştirme Çalışmaları (1995)</a:t>
            </a:r>
          </a:p>
        </p:txBody>
      </p:sp>
      <p:sp>
        <p:nvSpPr>
          <p:cNvPr id="3" name="İçerik Yer Tutucusu 2"/>
          <p:cNvSpPr>
            <a:spLocks noGrp="1"/>
          </p:cNvSpPr>
          <p:nvPr>
            <p:ph idx="1"/>
          </p:nvPr>
        </p:nvSpPr>
        <p:spPr/>
        <p:txBody>
          <a:bodyPr>
            <a:normAutofit lnSpcReduction="10000"/>
          </a:bodyPr>
          <a:lstStyle/>
          <a:p>
            <a:pPr marL="0" indent="0" algn="just">
              <a:buNone/>
            </a:pPr>
            <a:r>
              <a:rPr lang="tr-TR" sz="4000" dirty="0"/>
              <a:t>Deprem 1,5 milyon nüfuslu </a:t>
            </a:r>
            <a:r>
              <a:rPr lang="tr-TR" sz="4000" dirty="0" err="1"/>
              <a:t>Kobe</a:t>
            </a:r>
            <a:r>
              <a:rPr lang="tr-TR" sz="4000" dirty="0"/>
              <a:t> şehir merkezinde 17 Ocak 1995 tarihinde şafak vakti meydana gelmiştir. 6433 can kaybına, 250.000 bina enkazına ve 10 trilyon Yen değerinde maddi zarara neden olmuştur. Ölenlerin %80’i, eski ahşap evlerin yıkılması ve depremi takip eden büyük yangınlar sonucu yaşamlarını yitirmiştir. Alt yapı ve üst yapıda ciddi hasarlar gelişmiştir.</a:t>
            </a:r>
          </a:p>
        </p:txBody>
      </p:sp>
    </p:spTree>
    <p:extLst>
      <p:ext uri="{BB962C8B-B14F-4D97-AF65-F5344CB8AC3E}">
        <p14:creationId xmlns:p14="http://schemas.microsoft.com/office/powerpoint/2010/main" val="202468636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63794"/>
            <a:ext cx="10515600" cy="6272979"/>
          </a:xfrm>
        </p:spPr>
        <p:txBody>
          <a:bodyPr>
            <a:normAutofit/>
          </a:bodyPr>
          <a:lstStyle/>
          <a:p>
            <a:pPr marL="0" indent="0" algn="just">
              <a:buNone/>
            </a:pPr>
            <a:r>
              <a:rPr lang="tr-TR" sz="4000" dirty="0"/>
              <a:t>Japonya’da afetten sonra afetle mücadele için sağlanan yardım faaliyetleri “Afetle Mücadele Kararnamesi” ile belirlenmiştir. Bu maddeye göre, yardım faaliyeti çeşitleri aşağıdaki gibidir (söz konusu madde hem müdahale hem de iyileştirme çalışmalarını kapsar</a:t>
            </a:r>
            <a:r>
              <a:rPr lang="tr-TR" sz="4000" dirty="0" smtClean="0"/>
              <a:t>):</a:t>
            </a:r>
          </a:p>
          <a:p>
            <a:pPr marL="0" indent="0" algn="just">
              <a:buNone/>
            </a:pPr>
            <a:r>
              <a:rPr lang="tr-TR" sz="4000" dirty="0"/>
              <a:t>• Kalacak yer temini (Geçici barınma dâhil)</a:t>
            </a:r>
          </a:p>
          <a:p>
            <a:pPr marL="0" indent="0" algn="just">
              <a:buNone/>
            </a:pPr>
            <a:r>
              <a:rPr lang="tr-TR" sz="4000" dirty="0"/>
              <a:t>• Yiyeceklerin dağıtımı, içme suyu temini</a:t>
            </a:r>
          </a:p>
          <a:p>
            <a:pPr marL="0" indent="0" algn="just">
              <a:buNone/>
            </a:pPr>
            <a:r>
              <a:rPr lang="tr-TR" sz="4000" dirty="0"/>
              <a:t>• Giyecek, yatak ve diğer zaruri ihtiyaçların dağıtımı ve/veya ödünç </a:t>
            </a:r>
            <a:r>
              <a:rPr lang="tr-TR" sz="4000" dirty="0" smtClean="0"/>
              <a:t>verilmesi</a:t>
            </a:r>
            <a:endParaRPr lang="tr-TR" sz="4000" dirty="0"/>
          </a:p>
        </p:txBody>
      </p:sp>
    </p:spTree>
    <p:extLst>
      <p:ext uri="{BB962C8B-B14F-4D97-AF65-F5344CB8AC3E}">
        <p14:creationId xmlns:p14="http://schemas.microsoft.com/office/powerpoint/2010/main" val="344566447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smtClean="0"/>
              <a:t>• </a:t>
            </a:r>
            <a:r>
              <a:rPr lang="tr-TR" sz="4000" dirty="0"/>
              <a:t>Tıbbi bakım</a:t>
            </a:r>
          </a:p>
          <a:p>
            <a:pPr marL="0" indent="0" algn="just">
              <a:buNone/>
            </a:pPr>
            <a:r>
              <a:rPr lang="tr-TR" sz="4000" dirty="0"/>
              <a:t>• Mağdurları arama ve kurtarma</a:t>
            </a:r>
          </a:p>
          <a:p>
            <a:pPr marL="0" indent="0" algn="just">
              <a:buNone/>
            </a:pPr>
            <a:r>
              <a:rPr lang="tr-TR" sz="4000" dirty="0"/>
              <a:t>• Afet yüzünden zarar gören konutların geçici onarımı</a:t>
            </a:r>
          </a:p>
          <a:p>
            <a:pPr marL="0" indent="0" algn="just">
              <a:buNone/>
            </a:pPr>
            <a:r>
              <a:rPr lang="tr-TR" sz="4000" dirty="0"/>
              <a:t>• İş kurmak için gerekli fonların, donanım ve araç-gerecin dağıtılması ve /veya ödünç verilmesi</a:t>
            </a:r>
          </a:p>
          <a:p>
            <a:pPr marL="0" indent="0" algn="just">
              <a:buNone/>
            </a:pPr>
            <a:r>
              <a:rPr lang="tr-TR" sz="4000" dirty="0"/>
              <a:t>• Okul malzemelerinin dağıtımı</a:t>
            </a:r>
          </a:p>
          <a:p>
            <a:pPr marL="0" indent="0" algn="just">
              <a:buNone/>
            </a:pPr>
            <a:r>
              <a:rPr lang="tr-TR" sz="4000" dirty="0"/>
              <a:t>• Defin </a:t>
            </a:r>
            <a:r>
              <a:rPr lang="tr-TR" sz="4000" dirty="0" smtClean="0"/>
              <a:t>ve Yukarıdakilerin </a:t>
            </a:r>
            <a:r>
              <a:rPr lang="tr-TR" sz="4000" dirty="0"/>
              <a:t>dışında yazılı olarak bildirilen durumlar</a:t>
            </a:r>
            <a:r>
              <a:rPr lang="tr-TR" sz="4000" dirty="0" smtClean="0"/>
              <a:t>.</a:t>
            </a:r>
          </a:p>
          <a:p>
            <a:pPr marL="0" indent="0" algn="just">
              <a:buNone/>
            </a:pPr>
            <a:r>
              <a:rPr lang="tr-TR" sz="4000" dirty="0"/>
              <a:t>Yukarıda sayılan yardımların yanı sıra, bölge yöneticisinin gerekli gördüğü durumlarda, ihtiyaç içerisinde olan kişiye nakit ödeme yapılabilir.</a:t>
            </a:r>
          </a:p>
        </p:txBody>
      </p:sp>
    </p:spTree>
    <p:extLst>
      <p:ext uri="{BB962C8B-B14F-4D97-AF65-F5344CB8AC3E}">
        <p14:creationId xmlns:p14="http://schemas.microsoft.com/office/powerpoint/2010/main" val="134998556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16077"/>
            <a:ext cx="10515600" cy="5820696"/>
          </a:xfrm>
        </p:spPr>
        <p:txBody>
          <a:bodyPr>
            <a:normAutofit/>
          </a:bodyPr>
          <a:lstStyle/>
          <a:p>
            <a:pPr marL="0" indent="0" algn="just">
              <a:buNone/>
            </a:pPr>
            <a:r>
              <a:rPr lang="tr-TR" sz="4000" dirty="0"/>
              <a:t>Büyük </a:t>
            </a:r>
            <a:r>
              <a:rPr lang="tr-TR" sz="4000" dirty="0" err="1"/>
              <a:t>Hanshin</a:t>
            </a:r>
            <a:r>
              <a:rPr lang="tr-TR" sz="4000" dirty="0"/>
              <a:t> Depremi, modern bir şehrin kalbini derinden etkileyen afetlerden biri olarak kayıtlara geçmiştir. Hasar, aralarında büyük şehirlerin yapı ve tasarımının da bulunduğu birçok etmene bağlıdır. Bu sorunlardan biri, şehir içerisindeki bakımsız ve eskimiş binalar ve diğerleri de büyük hasara uğrayan köprü şeklindeki otoyolları ve demir yollarıdır. Çözüm ise, şehir yapısının tekrar gözden geçirilmesidir. </a:t>
            </a:r>
          </a:p>
        </p:txBody>
      </p:sp>
    </p:spTree>
    <p:extLst>
      <p:ext uri="{BB962C8B-B14F-4D97-AF65-F5344CB8AC3E}">
        <p14:creationId xmlns:p14="http://schemas.microsoft.com/office/powerpoint/2010/main" val="71775713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Büyük </a:t>
            </a:r>
            <a:r>
              <a:rPr lang="tr-TR" sz="4000" dirty="0" err="1"/>
              <a:t>Hanshin</a:t>
            </a:r>
            <a:r>
              <a:rPr lang="tr-TR" sz="4000" dirty="0"/>
              <a:t> Depremi yalnızca ikamete özel ya da ticari amaçla kullanılan binaları değil; demiryolları, istasyonlar, telgraf merkezleri gibi kentsel tesisleri de yıkmıştır. Ortaya çıkan enkaz ise trafiği tıkamış ve kurtarma, onarım ve yeniden yapım çalışmalarını da engellemiştir. Bu büyük miktardaki enkaz ve artıkların ortadan kaldırması acil bir mesele olarak görülmüş ve çöken binaların tamamen yıkılması için kamu yardımı sağlanması şeklinde daha önce uygulanmamış bir yönteme başvurulmuştur. </a:t>
            </a:r>
          </a:p>
        </p:txBody>
      </p:sp>
    </p:spTree>
    <p:extLst>
      <p:ext uri="{BB962C8B-B14F-4D97-AF65-F5344CB8AC3E}">
        <p14:creationId xmlns:p14="http://schemas.microsoft.com/office/powerpoint/2010/main" val="2956654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Park’a (1991) göre bu aşamada gerçekleştirilen faaliyetler normal yaşama dönüş sürecinde toplumsal yapıyı ve afet bölgesinin fiziksel yapısını yeniden düzenleme amacını taşımaktadır. Söz konusu faaliyetler kapsamına şunlar girmektedir: Geçici barınma hizmetleri, devam eden sağlık sorunlarının giderilmesi, sosyo - ekonomik sorunların çözümlenmesi, afetzedelerin yaşadıkları bölgeden veya kişisel özelliklerinden kaynaklanan duruma özel sorunların çözümlenmesi.</a:t>
            </a:r>
          </a:p>
        </p:txBody>
      </p:sp>
    </p:spTree>
    <p:extLst>
      <p:ext uri="{BB962C8B-B14F-4D97-AF65-F5344CB8AC3E}">
        <p14:creationId xmlns:p14="http://schemas.microsoft.com/office/powerpoint/2010/main" val="393199939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81781"/>
            <a:ext cx="10515600" cy="6154992"/>
          </a:xfrm>
        </p:spPr>
        <p:txBody>
          <a:bodyPr>
            <a:normAutofit/>
          </a:bodyPr>
          <a:lstStyle/>
          <a:p>
            <a:pPr marL="0" indent="0" algn="just">
              <a:buNone/>
            </a:pPr>
            <a:r>
              <a:rPr lang="tr-TR" sz="4000" dirty="0"/>
              <a:t>Genelde, özel konutların yıkımı konut sahibine bırakılmakta ve belediye yalnızca yıkım sonrası enkazı ortadan kaldırmaktan yükümlüdür. Ulusal hükümet ise, belediyelere enkazın kaldırılma maliyetinin yarısı tutarında yardım yapar. Ancak bu kez, </a:t>
            </a:r>
            <a:r>
              <a:rPr lang="tr-TR" sz="4000" dirty="0" err="1"/>
              <a:t>Hyogo</a:t>
            </a:r>
            <a:r>
              <a:rPr lang="tr-TR" sz="4000" dirty="0"/>
              <a:t> Eyaleti yöneticileri ve ilgili belediyeler, yıkılmış bina enkazlarının düzgün şekilde kaldırılamaması kaygısıyla, ulusal hükümetten yıkım işlemleri için de para yardımı talebinde bulunmuşlardır. </a:t>
            </a:r>
          </a:p>
        </p:txBody>
      </p:sp>
    </p:spTree>
    <p:extLst>
      <p:ext uri="{BB962C8B-B14F-4D97-AF65-F5344CB8AC3E}">
        <p14:creationId xmlns:p14="http://schemas.microsoft.com/office/powerpoint/2010/main" val="273680266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27355"/>
            <a:ext cx="10515600" cy="5309418"/>
          </a:xfrm>
        </p:spPr>
        <p:txBody>
          <a:bodyPr>
            <a:normAutofit/>
          </a:bodyPr>
          <a:lstStyle/>
          <a:p>
            <a:pPr marL="0" indent="0" algn="just">
              <a:buNone/>
            </a:pPr>
            <a:r>
              <a:rPr lang="tr-TR" sz="4000" dirty="0"/>
              <a:t>Sonuçta, </a:t>
            </a:r>
            <a:r>
              <a:rPr lang="tr-TR" sz="4000" dirty="0" err="1"/>
              <a:t>Hanshin</a:t>
            </a:r>
            <a:r>
              <a:rPr lang="tr-TR" sz="4000" dirty="0"/>
              <a:t> ve </a:t>
            </a:r>
            <a:r>
              <a:rPr lang="tr-TR" sz="4000" dirty="0" err="1"/>
              <a:t>Kobe</a:t>
            </a:r>
            <a:r>
              <a:rPr lang="tr-TR" sz="4000" dirty="0"/>
              <a:t> civarının ulaşım merkezleri olduğu ve bu alanlardaki kentsel faaliyetlerin felç olması halinde toplumun ve ulusal ekonominin zarar göreceği hesaba katılmış ve hükümet kurumları arasında hızlı bir anlaşmaya varılmıştır. Böylelikle, bu özel yöntem sayesinde mağdurların kişisel yükleri hafifletilmiştir.</a:t>
            </a:r>
          </a:p>
        </p:txBody>
      </p:sp>
    </p:spTree>
    <p:extLst>
      <p:ext uri="{BB962C8B-B14F-4D97-AF65-F5344CB8AC3E}">
        <p14:creationId xmlns:p14="http://schemas.microsoft.com/office/powerpoint/2010/main" val="389566495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a:bodyPr>
          <a:lstStyle/>
          <a:p>
            <a:pPr marL="0" indent="0" algn="just">
              <a:buNone/>
            </a:pPr>
            <a:r>
              <a:rPr lang="tr-TR" sz="4000" dirty="0"/>
              <a:t>Çöken konutların, kooperatiflerin ve küçük-orta boy işletmelere ait ofis binalarının tamamen yıkılıp ortadan kaldırılmasını üstlenen belediyelere, maliyetin yarısı kadar ulusal yardım yapılması kararlaştırılmıştır. Savunma Kuvvetlerinden de enkazın ortadan kaldırılması için belediyelerle işbirliği içerisine girmeleri istenmiş ve fiili çalışmalar ertesi gün başlatılmıştır. 1996 Mart bitiminde, yıkılıp ortadan kaldırılan konut ve bina sayısı </a:t>
            </a:r>
            <a:r>
              <a:rPr lang="tr-TR" sz="4000" dirty="0" err="1"/>
              <a:t>Kobe’de</a:t>
            </a:r>
            <a:r>
              <a:rPr lang="tr-TR" sz="4000" dirty="0"/>
              <a:t> 59.000, </a:t>
            </a:r>
            <a:r>
              <a:rPr lang="tr-TR" sz="4000" dirty="0" err="1"/>
              <a:t>Hyogo</a:t>
            </a:r>
            <a:r>
              <a:rPr lang="tr-TR" sz="4000" dirty="0"/>
              <a:t> Eyaleti’nde ise 105.000 civarındadır ki bu rakam yaklaşık olarak, çöken ve yanan evlerin toplam sayısına eşittir.</a:t>
            </a:r>
          </a:p>
        </p:txBody>
      </p:sp>
    </p:spTree>
    <p:extLst>
      <p:ext uri="{BB962C8B-B14F-4D97-AF65-F5344CB8AC3E}">
        <p14:creationId xmlns:p14="http://schemas.microsoft.com/office/powerpoint/2010/main" val="121266102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09135"/>
            <a:ext cx="10515600" cy="4827638"/>
          </a:xfrm>
        </p:spPr>
        <p:txBody>
          <a:bodyPr>
            <a:normAutofit/>
          </a:bodyPr>
          <a:lstStyle/>
          <a:p>
            <a:pPr marL="0" indent="0" algn="just">
              <a:buNone/>
            </a:pPr>
            <a:r>
              <a:rPr lang="tr-TR" sz="4000" dirty="0"/>
              <a:t>Büyük depremin sebep olduğu hasarın ciddiyetini fark eden hükümet, kamu tedavi kuruluşlarının yeniden yapılandırılma masraflarının tamamıyla karşılanmasının yanı sıra, özel hastane ve kliniklerin yeniden kurulmasına da yardımda bulunma kararı almıştır. </a:t>
            </a:r>
          </a:p>
        </p:txBody>
      </p:sp>
    </p:spTree>
    <p:extLst>
      <p:ext uri="{BB962C8B-B14F-4D97-AF65-F5344CB8AC3E}">
        <p14:creationId xmlns:p14="http://schemas.microsoft.com/office/powerpoint/2010/main" val="251649726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a:bodyPr>
          <a:lstStyle/>
          <a:p>
            <a:pPr marL="0" indent="0" algn="just">
              <a:buNone/>
            </a:pPr>
            <a:r>
              <a:rPr lang="tr-TR" sz="4000" dirty="0"/>
              <a:t>Afetzedeler, resmi olarak barınma merkezi şeklinde tanımlanmamış çeşitli tesislere yerleşme-sığınma talebinde bulunmuşlardır. Ancak sanatoryumlar dâhil olmak üzere kamu tesislerinin bazılarında, yöneticiler barınma talebinde bulunan deprem mağdurlarını geri çevirmişlerdir. Depremi takip eden birkaç gün boyunca sığınmacı sayısı en yüksek rakamına ulaştı. Büyük </a:t>
            </a:r>
            <a:r>
              <a:rPr lang="tr-TR" sz="4000" dirty="0" err="1"/>
              <a:t>Hanshin</a:t>
            </a:r>
            <a:r>
              <a:rPr lang="tr-TR" sz="4000" dirty="0"/>
              <a:t> Depremi vakasında elektrik, su temini ve gaz gibi yaşam hatları harap olduğu ve artçı şoklar hala devam ettiği için, birçok insan evleri ciddi hasar görmediği halde sığınaklarda </a:t>
            </a:r>
            <a:r>
              <a:rPr lang="tr-TR" sz="4000" dirty="0" smtClean="0"/>
              <a:t> </a:t>
            </a:r>
            <a:r>
              <a:rPr lang="tr-TR" sz="4000" dirty="0"/>
              <a:t>kaldılar.</a:t>
            </a:r>
          </a:p>
        </p:txBody>
      </p:sp>
    </p:spTree>
    <p:extLst>
      <p:ext uri="{BB962C8B-B14F-4D97-AF65-F5344CB8AC3E}">
        <p14:creationId xmlns:p14="http://schemas.microsoft.com/office/powerpoint/2010/main" val="15306149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81781"/>
            <a:ext cx="10515600" cy="6154992"/>
          </a:xfrm>
        </p:spPr>
        <p:txBody>
          <a:bodyPr>
            <a:normAutofit/>
          </a:bodyPr>
          <a:lstStyle/>
          <a:p>
            <a:pPr marL="0" indent="0" algn="just">
              <a:buNone/>
            </a:pPr>
            <a:r>
              <a:rPr lang="tr-TR" sz="4000" dirty="0"/>
              <a:t>Özellikle büyük barınma merkezlerinin insanlarla dolup taşması, şartları daha da kötüleştirmişti. Evler, dükkânlar, tıbbi yardım üniteleri, kamu yapıları ve eğitim kurumlarının oluşturduğu bir “Geçici Şehir” denemesi derhal uygulamaya konuldu. Böylelikle, “yerel halk barınma alanına taşınsa dahi olduğu gibi kalmalıdır” amacından hareket edilerek, toplum temeline dayanan afet önlemlerine ve toplum birliği kurallarına verilen önemin altı çizilmiştir. </a:t>
            </a:r>
          </a:p>
        </p:txBody>
      </p:sp>
    </p:spTree>
    <p:extLst>
      <p:ext uri="{BB962C8B-B14F-4D97-AF65-F5344CB8AC3E}">
        <p14:creationId xmlns:p14="http://schemas.microsoft.com/office/powerpoint/2010/main" val="129234468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20000"/>
          </a:bodyPr>
          <a:lstStyle/>
          <a:p>
            <a:pPr marL="0" indent="0" algn="just">
              <a:buNone/>
            </a:pPr>
            <a:r>
              <a:rPr lang="tr-TR" sz="4000" dirty="0"/>
              <a:t>Büyük </a:t>
            </a:r>
            <a:r>
              <a:rPr lang="tr-TR" sz="4000" dirty="0" err="1"/>
              <a:t>Hanshin</a:t>
            </a:r>
            <a:r>
              <a:rPr lang="tr-TR" sz="4000" dirty="0"/>
              <a:t> Depremi’nden sonra, kentsel alanlardaki en önemli yeniden yapılandırma çalışması, arazilerin kullanımının yeniden düzenlenmesi projeleridir. Bazı bölgelerin yapılandırılması için (</a:t>
            </a:r>
            <a:r>
              <a:rPr lang="tr-TR" sz="4000" dirty="0" err="1"/>
              <a:t>Takarazuka</a:t>
            </a:r>
            <a:r>
              <a:rPr lang="tr-TR" sz="4000" dirty="0"/>
              <a:t>, Hami, </a:t>
            </a:r>
            <a:r>
              <a:rPr lang="tr-TR" sz="4000" dirty="0" err="1"/>
              <a:t>Awaji</a:t>
            </a:r>
            <a:r>
              <a:rPr lang="tr-TR" sz="4000" dirty="0"/>
              <a:t> vs.) şehir planlamasının bir parçası olarak yoğunluğu azaltma projeleri de uygulanmıştır. Ancak kararlar bölge sakinlerinin katılımı olmaksızın zoraki alınmıştır ve yönetim komiteleri ile bölge halkı arasında ilk başlardan itibaren anlaşmazlıklar görülmüştür. Buna karşılık, medya tarafından az bilinen bu ölçülü ve gösterişsiz projeler, deprem sonrası şehir yapılandırılması ve toplumun geliştirilmesi anlamında oldukça anlam-</a:t>
            </a:r>
            <a:r>
              <a:rPr lang="tr-TR" sz="4000" dirty="0" err="1"/>
              <a:t>lı</a:t>
            </a:r>
            <a:r>
              <a:rPr lang="tr-TR" sz="4000" dirty="0"/>
              <a:t> ve istikrarlı sonuçlar doğurmuştur.</a:t>
            </a:r>
          </a:p>
        </p:txBody>
      </p:sp>
    </p:spTree>
    <p:extLst>
      <p:ext uri="{BB962C8B-B14F-4D97-AF65-F5344CB8AC3E}">
        <p14:creationId xmlns:p14="http://schemas.microsoft.com/office/powerpoint/2010/main" val="329530982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24231"/>
            <a:ext cx="10515600" cy="5712541"/>
          </a:xfrm>
        </p:spPr>
        <p:txBody>
          <a:bodyPr>
            <a:normAutofit/>
          </a:bodyPr>
          <a:lstStyle/>
          <a:p>
            <a:pPr marL="0" indent="0" algn="just">
              <a:buNone/>
            </a:pPr>
            <a:r>
              <a:rPr lang="tr-TR" sz="4000" dirty="0"/>
              <a:t>Depremden sonra iyileştirme çalışmaları için projelere yaklaşık 25 milyar $ harcanmıştır. Toplam paranın yalnız % 8’lik payı halkın refahı için harcanırken; % 35’i onarım çalışmalarına, % 57’si ise yeniden inşa çalışmalarına ayrılmıştır. Kaynak aktarımındaki öncelik halkın yaşam koşullarından çok, onarım ve tekrar inşa etme çalışmalarına tanınmıştır.</a:t>
            </a:r>
          </a:p>
        </p:txBody>
      </p:sp>
    </p:spTree>
    <p:extLst>
      <p:ext uri="{BB962C8B-B14F-4D97-AF65-F5344CB8AC3E}">
        <p14:creationId xmlns:p14="http://schemas.microsoft.com/office/powerpoint/2010/main" val="400882023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a:bodyPr>
          <a:lstStyle/>
          <a:p>
            <a:pPr marL="0" indent="0" algn="just">
              <a:buNone/>
            </a:pPr>
            <a:r>
              <a:rPr lang="tr-TR" sz="4000" dirty="0"/>
              <a:t>Onarım yapılacak konutların nitelikleri şu şekilde tanımlanmıştı: Evleri tamamen yıkıldığı ve yandığı için normal bir yaşam sürdürme olanağı olmayanlar; mali sebeplerden ötürü evlerini kendi imkânlarıyla onaramayacak durumda olanlar; hane halkının yoksul yardımına muhtaç olduğu, vergiden muaf tutulduğu ya da kişi başı esasına göre vergilendirildiği ve/veya işsizlik, afet sonrası işlerini bırakma gibi sebeplerle yukarıda sayılan gereklilikleri karşılayan kimseler. Onarımı yapılabilecek yerler ise mutfak, tuvalet, oturma odası, çatı gibi günlük yaşam için azami gerekli olan yerlerdi.</a:t>
            </a:r>
          </a:p>
        </p:txBody>
      </p:sp>
    </p:spTree>
    <p:extLst>
      <p:ext uri="{BB962C8B-B14F-4D97-AF65-F5344CB8AC3E}">
        <p14:creationId xmlns:p14="http://schemas.microsoft.com/office/powerpoint/2010/main" val="90292239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Yapılandırma harcamaları ile deprem mağdurlarının iş ve yaşamlarına ayrılan yardım arasında muazzam bir dengesizlik vardır. Nitekim </a:t>
            </a:r>
            <a:r>
              <a:rPr lang="tr-TR" sz="4000" dirty="0" err="1"/>
              <a:t>Kobe</a:t>
            </a:r>
            <a:r>
              <a:rPr lang="tr-TR" sz="4000" dirty="0"/>
              <a:t> şehir yetkilileri, bireysel telafilerle ilgilenmediklerini ve bu hususta da hükümetten herhangi bir talepte bulunmadıklarını açıkça belirtmiş ve en büyük önceliği ise, </a:t>
            </a:r>
            <a:r>
              <a:rPr lang="tr-TR" sz="4000" dirty="0" err="1"/>
              <a:t>Kobe</a:t>
            </a:r>
            <a:r>
              <a:rPr lang="tr-TR" sz="4000" dirty="0"/>
              <a:t> Havaalanı inşasına ve liman bölgesi onarımına tanımışlardır. Sonuç olarak, </a:t>
            </a:r>
            <a:r>
              <a:rPr lang="tr-TR" sz="4000" dirty="0" err="1"/>
              <a:t>Kobe</a:t>
            </a:r>
            <a:r>
              <a:rPr lang="tr-TR" sz="4000" dirty="0"/>
              <a:t> Limanı hızlı ve düzgün bir biçimde yeniden inşa edilmesine rağmen iş hacmi artmamış ve tesisler tam kapasitenin altında kalmıştır.</a:t>
            </a:r>
          </a:p>
        </p:txBody>
      </p:sp>
    </p:spTree>
    <p:extLst>
      <p:ext uri="{BB962C8B-B14F-4D97-AF65-F5344CB8AC3E}">
        <p14:creationId xmlns:p14="http://schemas.microsoft.com/office/powerpoint/2010/main" val="3319924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94735"/>
            <a:ext cx="10515600" cy="5742038"/>
          </a:xfrm>
        </p:spPr>
        <p:txBody>
          <a:bodyPr>
            <a:normAutofit/>
          </a:bodyPr>
          <a:lstStyle/>
          <a:p>
            <a:pPr marL="0" indent="0" algn="just">
              <a:buNone/>
            </a:pPr>
            <a:r>
              <a:rPr lang="tr-TR" sz="4000" dirty="0" err="1"/>
              <a:t>Schramm’a</a:t>
            </a:r>
            <a:r>
              <a:rPr lang="tr-TR" sz="4000" dirty="0"/>
              <a:t> (1993) göre “iyileştirme” aşaması; afetten sonra temel hizmetlerin tekrar başlaması, afetzedelere afetten zarar gören evlerini ve kamu binalarını onarma çalışmalarında yardımcı olma ile tarım sektörü de dâhil olmak üzere ekonomik aktivitelerin restorasyonu amacıyla gerçekleştirilen faaliyetleri kapsamaktadır.</a:t>
            </a:r>
          </a:p>
        </p:txBody>
      </p:sp>
    </p:spTree>
    <p:extLst>
      <p:ext uri="{BB962C8B-B14F-4D97-AF65-F5344CB8AC3E}">
        <p14:creationId xmlns:p14="http://schemas.microsoft.com/office/powerpoint/2010/main" val="207526339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err="1"/>
              <a:t>Kobe</a:t>
            </a:r>
            <a:r>
              <a:rPr lang="tr-TR" sz="4000" dirty="0"/>
              <a:t> kentindeki yeniden yapılanma çalışmaları dört aşamalı olarak gerçekleştirilmiştir. </a:t>
            </a:r>
            <a:r>
              <a:rPr lang="tr-TR" sz="4000" dirty="0" err="1"/>
              <a:t>Kobe’de</a:t>
            </a:r>
            <a:r>
              <a:rPr lang="tr-TR" sz="4000" dirty="0"/>
              <a:t> depremden sonra kentsel alanların yeniden inşa sürecinde, imar planının oluşturulmasına kadar yeniden yapım faaliyetlerine izin verilmemiştir. Yapım standartlarında belli kısıtlamalar getirilmiştir ve imar planının oluşturulması aşamasında öncelikli olarak arazi uyarlama çalışması gerçekleştirilmiştir. Örneğin belli bir büyüklüğü sağlamayan parselle- </a:t>
            </a:r>
            <a:r>
              <a:rPr lang="tr-TR" sz="4000" dirty="0" err="1"/>
              <a:t>rin</a:t>
            </a:r>
            <a:r>
              <a:rPr lang="tr-TR" sz="4000" dirty="0"/>
              <a:t> birleştirilmesi sağlanmıştır. Kentsel yenileme sürecinde katılımcı bir yaklaşım benimsenmiş ve mal sahiplerinin, halkın ve sivil toplum kuruluşlarının da tasarım sürecinin bir parçası olması </a:t>
            </a:r>
            <a:r>
              <a:rPr lang="tr-TR" sz="4000" dirty="0" smtClean="0"/>
              <a:t>sağlanmıştır.</a:t>
            </a:r>
            <a:endParaRPr lang="tr-TR" sz="4000" dirty="0"/>
          </a:p>
        </p:txBody>
      </p:sp>
    </p:spTree>
    <p:extLst>
      <p:ext uri="{BB962C8B-B14F-4D97-AF65-F5344CB8AC3E}">
        <p14:creationId xmlns:p14="http://schemas.microsoft.com/office/powerpoint/2010/main" val="165918320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98090"/>
            <a:ext cx="10515600" cy="5938683"/>
          </a:xfrm>
        </p:spPr>
        <p:txBody>
          <a:bodyPr>
            <a:normAutofit/>
          </a:bodyPr>
          <a:lstStyle/>
          <a:p>
            <a:pPr marL="0" indent="0" algn="just">
              <a:buNone/>
            </a:pPr>
            <a:r>
              <a:rPr lang="tr-TR" sz="4000" dirty="0" err="1"/>
              <a:t>Kobe</a:t>
            </a:r>
            <a:r>
              <a:rPr lang="tr-TR" sz="4000" dirty="0"/>
              <a:t> kenti afet sonrası yeniden yapılanma sürecinin aşamaları sırasıyla aşağıda verilmiştir.</a:t>
            </a:r>
          </a:p>
          <a:p>
            <a:pPr marL="0" indent="0" algn="just">
              <a:buNone/>
            </a:pPr>
            <a:r>
              <a:rPr lang="tr-TR" sz="4000" dirty="0"/>
              <a:t>i. Depremden hemen sonraki dönem (ilk 3 ay);</a:t>
            </a:r>
          </a:p>
          <a:p>
            <a:pPr marL="0" indent="0" algn="just">
              <a:buNone/>
            </a:pPr>
            <a:r>
              <a:rPr lang="tr-TR" sz="4000" dirty="0"/>
              <a:t>• Hasar tespiti</a:t>
            </a:r>
          </a:p>
          <a:p>
            <a:pPr marL="0" indent="0" algn="just">
              <a:buNone/>
            </a:pPr>
            <a:r>
              <a:rPr lang="tr-TR" sz="4000" dirty="0"/>
              <a:t>• Yapılaşmaya ilişkin kısıtlamalar</a:t>
            </a:r>
          </a:p>
          <a:p>
            <a:pPr marL="0" indent="0" algn="just">
              <a:buNone/>
            </a:pPr>
            <a:r>
              <a:rPr lang="tr-TR" sz="4000" dirty="0"/>
              <a:t>• Plana göre yeniden yapılacak yapıların saptanması, yenileme planları, imar revizyon projeleri</a:t>
            </a:r>
            <a:r>
              <a:rPr lang="tr-TR" sz="4000" dirty="0" smtClean="0"/>
              <a:t>,</a:t>
            </a:r>
            <a:endParaRPr lang="tr-TR" sz="4000" dirty="0"/>
          </a:p>
        </p:txBody>
      </p:sp>
    </p:spTree>
    <p:extLst>
      <p:ext uri="{BB962C8B-B14F-4D97-AF65-F5344CB8AC3E}">
        <p14:creationId xmlns:p14="http://schemas.microsoft.com/office/powerpoint/2010/main" val="215300464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55406"/>
            <a:ext cx="10515600" cy="5781367"/>
          </a:xfrm>
        </p:spPr>
        <p:txBody>
          <a:bodyPr>
            <a:normAutofit/>
          </a:bodyPr>
          <a:lstStyle/>
          <a:p>
            <a:pPr marL="0" indent="0" algn="just">
              <a:buNone/>
            </a:pPr>
            <a:r>
              <a:rPr lang="tr-TR" sz="4000" dirty="0"/>
              <a:t>ii. Planlama Süreci (1 yıl);</a:t>
            </a:r>
          </a:p>
          <a:p>
            <a:pPr marL="0" indent="0" algn="just">
              <a:buNone/>
            </a:pPr>
            <a:r>
              <a:rPr lang="tr-TR" sz="4000" dirty="0"/>
              <a:t>• İmar planlama konferansı</a:t>
            </a:r>
          </a:p>
          <a:p>
            <a:pPr marL="0" indent="0" algn="just">
              <a:buNone/>
            </a:pPr>
            <a:r>
              <a:rPr lang="tr-TR" sz="4000" dirty="0"/>
              <a:t>• Uzman görüşlerinin alınması</a:t>
            </a:r>
          </a:p>
          <a:p>
            <a:pPr marL="0" indent="0" algn="just">
              <a:buNone/>
            </a:pPr>
            <a:r>
              <a:rPr lang="tr-TR" sz="4000" dirty="0"/>
              <a:t>• Arazi kullanım kararlarının alınması</a:t>
            </a:r>
          </a:p>
          <a:p>
            <a:pPr marL="0" indent="0" algn="just">
              <a:buNone/>
            </a:pPr>
            <a:r>
              <a:rPr lang="tr-TR" sz="4000" dirty="0"/>
              <a:t>• Vergi indirimleri için kararlar</a:t>
            </a:r>
          </a:p>
          <a:p>
            <a:pPr marL="0" indent="0" algn="just">
              <a:buNone/>
            </a:pPr>
            <a:r>
              <a:rPr lang="tr-TR" sz="4000" dirty="0"/>
              <a:t>• Alternatif yerleşme alanları yaratılarak güvenli ticaret alanlarının </a:t>
            </a:r>
            <a:r>
              <a:rPr lang="tr-TR" sz="4000" dirty="0" smtClean="0"/>
              <a:t>oluşturulması</a:t>
            </a:r>
            <a:endParaRPr lang="tr-TR" sz="4000" dirty="0"/>
          </a:p>
        </p:txBody>
      </p:sp>
    </p:spTree>
    <p:extLst>
      <p:ext uri="{BB962C8B-B14F-4D97-AF65-F5344CB8AC3E}">
        <p14:creationId xmlns:p14="http://schemas.microsoft.com/office/powerpoint/2010/main" val="17798882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35510"/>
            <a:ext cx="10515600" cy="5201263"/>
          </a:xfrm>
        </p:spPr>
        <p:txBody>
          <a:bodyPr>
            <a:normAutofit/>
          </a:bodyPr>
          <a:lstStyle/>
          <a:p>
            <a:pPr marL="0" indent="0" algn="just">
              <a:buNone/>
            </a:pPr>
            <a:r>
              <a:rPr lang="tr-TR" sz="4000" dirty="0"/>
              <a:t>iii. Planın Uygulanması (2 yıl);</a:t>
            </a:r>
          </a:p>
          <a:p>
            <a:pPr marL="0" indent="0" algn="just">
              <a:buNone/>
            </a:pPr>
            <a:r>
              <a:rPr lang="tr-TR" sz="4000" dirty="0"/>
              <a:t>• Konutların yapılması</a:t>
            </a:r>
          </a:p>
          <a:p>
            <a:pPr marL="0" indent="0" algn="just">
              <a:buNone/>
            </a:pPr>
            <a:r>
              <a:rPr lang="tr-TR" sz="4000" dirty="0"/>
              <a:t>• İki aşamalı katılımcı sürecin uygulanması</a:t>
            </a:r>
          </a:p>
          <a:p>
            <a:pPr marL="0" indent="0" algn="just">
              <a:buNone/>
            </a:pPr>
            <a:r>
              <a:rPr lang="tr-TR" sz="4000" dirty="0"/>
              <a:t>iv. Tüm yapım süreci (6 yıl);</a:t>
            </a:r>
          </a:p>
          <a:p>
            <a:pPr marL="0" indent="0" algn="just">
              <a:buNone/>
            </a:pPr>
            <a:r>
              <a:rPr lang="tr-TR" sz="4000" dirty="0"/>
              <a:t>• Planlanan tüm kentsel projelerin uygulanması</a:t>
            </a:r>
          </a:p>
          <a:p>
            <a:pPr marL="0" indent="0" algn="just">
              <a:buNone/>
            </a:pPr>
            <a:r>
              <a:rPr lang="tr-TR" sz="4000" dirty="0"/>
              <a:t>• Kentsel donatıların </a:t>
            </a:r>
            <a:r>
              <a:rPr lang="tr-TR" sz="4000" dirty="0" smtClean="0"/>
              <a:t>inşası</a:t>
            </a:r>
            <a:endParaRPr lang="tr-TR" sz="4000" dirty="0"/>
          </a:p>
        </p:txBody>
      </p:sp>
    </p:spTree>
    <p:extLst>
      <p:ext uri="{BB962C8B-B14F-4D97-AF65-F5344CB8AC3E}">
        <p14:creationId xmlns:p14="http://schemas.microsoft.com/office/powerpoint/2010/main" val="252841756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a:bodyPr>
          <a:lstStyle/>
          <a:p>
            <a:pPr marL="0" indent="0" algn="just">
              <a:buNone/>
            </a:pPr>
            <a:r>
              <a:rPr lang="tr-TR" sz="4000" dirty="0"/>
              <a:t>Devlet, kamu çıkarı düşüncesiyle birçok özel mülkiyete ait araziyi kamulaştırmıştır. Hak sahibi arazisinin bir kısmını devlete devretmeyi kabul etmese dahi mülkü kamulaştırılabilmekteydi. Bunun yanında, hak sahibinin binada yaşama ya da başka bir yere taşınma hakkı vardı. Hak sahibinin yeni binalarda yaşamak istediği durumlarda, yeni mekânın takdir edilen değerinin kendi mülkünün değerine denk gelmesi, ayrıca hak sahibinin bakım ve yönetim masraflarını karşılayacak durumda olması gerekiyordu. Bu masrafları karşılayamayacak durumda ise başka yere taşınmakla yükümlüydü.</a:t>
            </a:r>
          </a:p>
        </p:txBody>
      </p:sp>
    </p:spTree>
    <p:extLst>
      <p:ext uri="{BB962C8B-B14F-4D97-AF65-F5344CB8AC3E}">
        <p14:creationId xmlns:p14="http://schemas.microsoft.com/office/powerpoint/2010/main" val="223396973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err="1"/>
              <a:t>Hanshin</a:t>
            </a:r>
            <a:r>
              <a:rPr lang="tr-TR" sz="4000" dirty="0"/>
              <a:t> Depremi göstermiştir ki; toplumun yeniden yapılandırılmasının, bölge halkının gerçek anlamdaki katılımı ile gerçekleştirilmesi zorunludur. Dolayısıyla, toplumun gelecekteki durumu hakkında görüş birliğine varılabilmesi için, afetler meydana gelmeden önce bölge sakinlerinin düzenli olarak işbirliği yapması gerekmektedir. Otoriteler açısından ise, şehir planlamaları ve toplumun geliştirilmesi ile ilgili bilgilerin tam ve detaylı olarak açıklanması, bölge sakinlerinin işbirliğine katılımını arttırmak için her türlü çabanın gösterilmesi ve tarafsız profesyoneller ve danışmanların yardımına başvurulması son derece önemlidir.</a:t>
            </a:r>
          </a:p>
        </p:txBody>
      </p:sp>
    </p:spTree>
    <p:extLst>
      <p:ext uri="{BB962C8B-B14F-4D97-AF65-F5344CB8AC3E}">
        <p14:creationId xmlns:p14="http://schemas.microsoft.com/office/powerpoint/2010/main" val="362725118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İyileştirme Sürecinde Karşılaşılan ya da Ortaya Çıkan Sorunlar</a:t>
            </a:r>
          </a:p>
        </p:txBody>
      </p:sp>
      <p:sp>
        <p:nvSpPr>
          <p:cNvPr id="3" name="İçerik Yer Tutucusu 2"/>
          <p:cNvSpPr>
            <a:spLocks noGrp="1"/>
          </p:cNvSpPr>
          <p:nvPr>
            <p:ph idx="1"/>
          </p:nvPr>
        </p:nvSpPr>
        <p:spPr/>
        <p:txBody>
          <a:bodyPr>
            <a:normAutofit fontScale="92500" lnSpcReduction="10000"/>
          </a:bodyPr>
          <a:lstStyle/>
          <a:p>
            <a:pPr marL="0" indent="0" algn="just">
              <a:buNone/>
            </a:pPr>
            <a:r>
              <a:rPr lang="tr-TR" sz="4000" dirty="0"/>
              <a:t>Bu noktada iyileştirme çalışmalarında bu güne kadar karşılaşılan sorunları irdelemek, tespit etmek ve çözüm yollarını aramak, kısa ve uzun vadede yapılacak mevzuat değişiklikleri, uygulama ve yenden oluşum çalışmalarıyla aynı hataları tekrarlamamak açısından önem arz etmektedir. Aşağıdaki bir kaç çalışma bu konuda yapılmıştır ve iyileştirme çalışmaları sırasında karşılaşılan sorunları, oldukça objektif bir anlayışla ortaya koymuşlardır. </a:t>
            </a:r>
          </a:p>
        </p:txBody>
      </p:sp>
    </p:spTree>
    <p:extLst>
      <p:ext uri="{BB962C8B-B14F-4D97-AF65-F5344CB8AC3E}">
        <p14:creationId xmlns:p14="http://schemas.microsoft.com/office/powerpoint/2010/main" val="422548891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52284"/>
            <a:ext cx="10515600" cy="6184489"/>
          </a:xfrm>
        </p:spPr>
        <p:txBody>
          <a:bodyPr>
            <a:normAutofit fontScale="92500" lnSpcReduction="20000"/>
          </a:bodyPr>
          <a:lstStyle/>
          <a:p>
            <a:pPr marL="0" indent="0" algn="just">
              <a:buNone/>
            </a:pPr>
            <a:r>
              <a:rPr lang="tr-TR" sz="4000" dirty="0"/>
              <a:t>Limoncu (2007) çalışmasında; Varto, Gediz, Bingöl, Lice, Çaldıran, Marmara depremleri gibi ülkemizde yaşanan büyük afetler sonrası iyileştirme ve yeniden yapım aşamasında yaşanan sorunları özetlemiştir. Özellikle afet sonrası iyileştirme aşamasında kalıcı konut uygulamaları üzerinde yapılan incelemeler; yer seçimi, kalıcı konutların fiziksel yapısı, alt yapı, sosyo-psikolojik durum ve maliyet ile ilgili ciddi sorunları ortaya koymuştur. Türkiye’de afet sonrası yeniden yapım aşamasında yaşanan sorunları gidermek için; afetzedelerin sağlıklı ve konforlu bir biçimde barındırılması, üretim kaynaklarının verimli kullanılması, her yerleşimin afet öncesinden hazırlıklı olması gerektiğini belirtmiştir. </a:t>
            </a:r>
          </a:p>
        </p:txBody>
      </p:sp>
    </p:spTree>
    <p:extLst>
      <p:ext uri="{BB962C8B-B14F-4D97-AF65-F5344CB8AC3E}">
        <p14:creationId xmlns:p14="http://schemas.microsoft.com/office/powerpoint/2010/main" val="281524523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Afet sonrası yeniden yapım aşamasında barınmaya ilişkin yaşanan sorunlar şu şekilde listelenmiştir:</a:t>
            </a:r>
          </a:p>
          <a:p>
            <a:pPr marL="0" indent="0" algn="just">
              <a:buNone/>
            </a:pPr>
            <a:r>
              <a:rPr lang="tr-TR" sz="4000" dirty="0"/>
              <a:t>a. Yönetsel ve Yasal Sorunlar</a:t>
            </a:r>
          </a:p>
          <a:p>
            <a:pPr marL="0" indent="0" algn="just">
              <a:buNone/>
            </a:pPr>
            <a:r>
              <a:rPr lang="tr-TR" sz="4000" dirty="0"/>
              <a:t>• Önceden hazırlıklı olunmaması</a:t>
            </a:r>
          </a:p>
          <a:p>
            <a:pPr marL="0" indent="0" algn="just">
              <a:buNone/>
            </a:pPr>
            <a:r>
              <a:rPr lang="tr-TR" sz="4000" dirty="0"/>
              <a:t>• Organizasyon eksikliği </a:t>
            </a:r>
          </a:p>
          <a:p>
            <a:pPr marL="0" indent="0" algn="just">
              <a:buNone/>
            </a:pPr>
            <a:r>
              <a:rPr lang="tr-TR" sz="4000" dirty="0" smtClean="0"/>
              <a:t>•Ulaşım </a:t>
            </a:r>
            <a:r>
              <a:rPr lang="tr-TR" sz="4000" dirty="0"/>
              <a:t>sorunu, yapı ürünü malzeme taşınmasında zorluklar</a:t>
            </a:r>
          </a:p>
          <a:p>
            <a:pPr marL="0" indent="0" algn="just">
              <a:buNone/>
            </a:pPr>
            <a:r>
              <a:rPr lang="tr-TR" sz="4000" dirty="0"/>
              <a:t>• Kalıcı konut arazilerinin bulunma zorluğu</a:t>
            </a:r>
          </a:p>
          <a:p>
            <a:pPr marL="0" indent="0" algn="just">
              <a:buNone/>
            </a:pPr>
            <a:r>
              <a:rPr lang="tr-TR" sz="4000" dirty="0"/>
              <a:t>• Kredi – kaynak bulma aşamasında zaman kaybı</a:t>
            </a:r>
          </a:p>
        </p:txBody>
      </p:sp>
    </p:spTree>
    <p:extLst>
      <p:ext uri="{BB962C8B-B14F-4D97-AF65-F5344CB8AC3E}">
        <p14:creationId xmlns:p14="http://schemas.microsoft.com/office/powerpoint/2010/main" val="253175491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25910"/>
            <a:ext cx="10515600" cy="5810863"/>
          </a:xfrm>
        </p:spPr>
        <p:txBody>
          <a:bodyPr>
            <a:normAutofit/>
          </a:bodyPr>
          <a:lstStyle/>
          <a:p>
            <a:pPr marL="0" indent="0" algn="just">
              <a:buNone/>
            </a:pPr>
            <a:r>
              <a:rPr lang="tr-TR" sz="4000" dirty="0" smtClean="0"/>
              <a:t>•İnşaat </a:t>
            </a:r>
            <a:r>
              <a:rPr lang="tr-TR" sz="4000" dirty="0"/>
              <a:t>ihalelerinin gecikmesi</a:t>
            </a:r>
          </a:p>
          <a:p>
            <a:pPr marL="0" indent="0" algn="just">
              <a:buNone/>
            </a:pPr>
            <a:r>
              <a:rPr lang="tr-TR" sz="4000" dirty="0" smtClean="0"/>
              <a:t>•Yapılacak </a:t>
            </a:r>
            <a:r>
              <a:rPr lang="tr-TR" sz="4000" dirty="0"/>
              <a:t>konutların büyüklüğündeki anlaşmazlık</a:t>
            </a:r>
          </a:p>
          <a:p>
            <a:pPr marL="0" indent="0" algn="just">
              <a:buNone/>
            </a:pPr>
            <a:r>
              <a:rPr lang="tr-TR" sz="4000" dirty="0"/>
              <a:t>• Yapılacak konutların sayısındaki anlaşmazlık</a:t>
            </a:r>
          </a:p>
          <a:p>
            <a:pPr marL="0" indent="0" algn="just">
              <a:buNone/>
            </a:pPr>
            <a:r>
              <a:rPr lang="tr-TR" sz="4000" dirty="0" smtClean="0"/>
              <a:t>•Hak </a:t>
            </a:r>
            <a:r>
              <a:rPr lang="tr-TR" sz="4000" dirty="0"/>
              <a:t>sahiplerini belirleme sorunu, bundan kaynaklanan gecikmeler</a:t>
            </a:r>
          </a:p>
          <a:p>
            <a:pPr marL="0" indent="0" algn="just">
              <a:buNone/>
            </a:pPr>
            <a:r>
              <a:rPr lang="tr-TR" sz="4000" dirty="0"/>
              <a:t>• Kiracı afetzedelerin durumundaki belirsizlik</a:t>
            </a:r>
          </a:p>
          <a:p>
            <a:pPr marL="0" indent="0" algn="just">
              <a:buNone/>
            </a:pPr>
            <a:endParaRPr lang="tr-TR" sz="4000" dirty="0"/>
          </a:p>
        </p:txBody>
      </p:sp>
    </p:spTree>
    <p:extLst>
      <p:ext uri="{BB962C8B-B14F-4D97-AF65-F5344CB8AC3E}">
        <p14:creationId xmlns:p14="http://schemas.microsoft.com/office/powerpoint/2010/main" val="3258029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İyileştirme aşamasında yerel ve merkezi yönetimler bir an önce yıkıma uğrayan bölgenin ekonomik yaşamının canlanmasını sağlayıcı tedbirlere başvurmalıdır. Afetin hemen sonrasında, yazılı ve görsel basının afet olayını sürekli gündemde tutması nedeniyle afet bölgesine yapılan yoğun yardımlar, iyileştirme aşamasına gelindiğinde genellikle azalır, kimi zaman da sona erer. Oysa bu aşamada afetzedeler hala geçici barınaklarda yaşamaya devam ediyor olabilir ve önemli bir kısmı da afetin şokunu henüz üzerinden atamamış olabilir. </a:t>
            </a:r>
          </a:p>
        </p:txBody>
      </p:sp>
    </p:spTree>
    <p:extLst>
      <p:ext uri="{BB962C8B-B14F-4D97-AF65-F5344CB8AC3E}">
        <p14:creationId xmlns:p14="http://schemas.microsoft.com/office/powerpoint/2010/main" val="365818224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b. Yer Seçimi, Yerleşim Sorunları</a:t>
            </a:r>
          </a:p>
          <a:p>
            <a:pPr marL="0" indent="0" algn="just">
              <a:buNone/>
            </a:pPr>
            <a:r>
              <a:rPr lang="tr-TR" sz="4000" dirty="0"/>
              <a:t>• Afet konutlarını inşa edecek kamu arazisi bulma / kamulaştırma sorunları </a:t>
            </a:r>
          </a:p>
          <a:p>
            <a:pPr marL="0" indent="0" algn="just">
              <a:buNone/>
            </a:pPr>
            <a:r>
              <a:rPr lang="tr-TR" sz="4000" dirty="0" smtClean="0"/>
              <a:t>•İmar </a:t>
            </a:r>
            <a:r>
              <a:rPr lang="tr-TR" sz="4000" dirty="0"/>
              <a:t>planlarının bölgenin özelliklerini taşımaması</a:t>
            </a:r>
          </a:p>
          <a:p>
            <a:pPr marL="0" indent="0" algn="just">
              <a:buNone/>
            </a:pPr>
            <a:r>
              <a:rPr lang="tr-TR" sz="4000" dirty="0"/>
              <a:t>• Yer seçimi ve iyileştirme planı kararı verilirken tüm kentin dikkate alınmaması, yerleşimlerin kentsel yaşama eklenememe sorunu </a:t>
            </a:r>
          </a:p>
          <a:p>
            <a:pPr marL="0" indent="0" algn="just">
              <a:buNone/>
            </a:pPr>
            <a:r>
              <a:rPr lang="tr-TR" sz="4000" dirty="0" smtClean="0"/>
              <a:t>•Yer </a:t>
            </a:r>
            <a:r>
              <a:rPr lang="tr-TR" sz="4000" dirty="0"/>
              <a:t>seçimi ve yerleşim kararlarının bilimsel yaklaşım ürünü olmaması</a:t>
            </a:r>
          </a:p>
          <a:p>
            <a:pPr marL="0" indent="0" algn="just">
              <a:buNone/>
            </a:pPr>
            <a:r>
              <a:rPr lang="tr-TR" sz="4000" dirty="0"/>
              <a:t>• Eski yerleşimlerin analiz edilmemiş olması</a:t>
            </a:r>
          </a:p>
          <a:p>
            <a:pPr marL="0" indent="0" algn="just">
              <a:buNone/>
            </a:pPr>
            <a:endParaRPr lang="tr-TR" sz="4000" dirty="0"/>
          </a:p>
        </p:txBody>
      </p:sp>
    </p:spTree>
    <p:extLst>
      <p:ext uri="{BB962C8B-B14F-4D97-AF65-F5344CB8AC3E}">
        <p14:creationId xmlns:p14="http://schemas.microsoft.com/office/powerpoint/2010/main" val="8731987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c. Birimlerin Tasarım ve Fiziksel Sorunları</a:t>
            </a:r>
          </a:p>
          <a:p>
            <a:pPr marL="0" indent="0" algn="just">
              <a:buNone/>
            </a:pPr>
            <a:r>
              <a:rPr lang="tr-TR" sz="4000" dirty="0"/>
              <a:t>• Eski konut tiplerinin analiz edilmemiş olması</a:t>
            </a:r>
          </a:p>
          <a:p>
            <a:pPr marL="0" indent="0" algn="just">
              <a:buNone/>
            </a:pPr>
            <a:r>
              <a:rPr lang="tr-TR" sz="4000" dirty="0"/>
              <a:t>• Tasarım için kısıtlı zaman ayrılması ve tasarımsal sorunlar</a:t>
            </a:r>
          </a:p>
          <a:p>
            <a:pPr marL="0" indent="0" algn="just">
              <a:buNone/>
            </a:pPr>
            <a:r>
              <a:rPr lang="tr-TR" sz="4000" dirty="0"/>
              <a:t>• Yapım sistemi seçimi sorunu</a:t>
            </a:r>
          </a:p>
          <a:p>
            <a:pPr marL="0" indent="0" algn="just">
              <a:buNone/>
            </a:pPr>
            <a:r>
              <a:rPr lang="tr-TR" sz="4000" dirty="0"/>
              <a:t>• Uygulama ve işçilik sorunları</a:t>
            </a:r>
          </a:p>
          <a:p>
            <a:pPr marL="0" indent="0" algn="just">
              <a:buNone/>
            </a:pPr>
            <a:r>
              <a:rPr lang="tr-TR" sz="4000" dirty="0"/>
              <a:t>• Yerel beceri ve yapı ürünü dışlanmasından kaynaklanan kullanım maliyeti </a:t>
            </a:r>
            <a:r>
              <a:rPr lang="tr-TR" sz="4000" dirty="0" smtClean="0"/>
              <a:t>sorunları</a:t>
            </a:r>
            <a:endParaRPr lang="tr-TR" sz="4000" dirty="0"/>
          </a:p>
        </p:txBody>
      </p:sp>
    </p:spTree>
    <p:extLst>
      <p:ext uri="{BB962C8B-B14F-4D97-AF65-F5344CB8AC3E}">
        <p14:creationId xmlns:p14="http://schemas.microsoft.com/office/powerpoint/2010/main" val="240493756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d. Alt Yapı Sorunları</a:t>
            </a:r>
          </a:p>
          <a:p>
            <a:pPr marL="0" indent="0" algn="just">
              <a:buNone/>
            </a:pPr>
            <a:r>
              <a:rPr lang="tr-TR" sz="4000" dirty="0"/>
              <a:t>• Temel altyapı yetersizliği, aydınlatma, şebeke suyu, kanalizasyon, su baskınları, ulaşım vb. sorunlar</a:t>
            </a:r>
          </a:p>
          <a:p>
            <a:pPr marL="0" indent="0" algn="just">
              <a:buNone/>
            </a:pPr>
            <a:r>
              <a:rPr lang="tr-TR" sz="4000" dirty="0"/>
              <a:t>e. Sosyo-Psikolojik Sorunlar</a:t>
            </a:r>
          </a:p>
          <a:p>
            <a:pPr marL="0" indent="0" algn="just">
              <a:buNone/>
            </a:pPr>
            <a:r>
              <a:rPr lang="tr-TR" sz="4000" dirty="0"/>
              <a:t>• Sosyal-kültürel, ticari yaşamın düşünülmemiş olması</a:t>
            </a:r>
          </a:p>
          <a:p>
            <a:pPr marL="0" indent="0" algn="just">
              <a:buNone/>
            </a:pPr>
            <a:r>
              <a:rPr lang="tr-TR" sz="4000" dirty="0"/>
              <a:t>• Afetzedeleri etkin kılacak bir sistemin düşünülmemiş </a:t>
            </a:r>
            <a:r>
              <a:rPr lang="tr-TR" sz="4000" dirty="0" smtClean="0"/>
              <a:t>olması</a:t>
            </a:r>
            <a:endParaRPr lang="tr-TR" sz="4000" dirty="0"/>
          </a:p>
        </p:txBody>
      </p:sp>
    </p:spTree>
    <p:extLst>
      <p:ext uri="{BB962C8B-B14F-4D97-AF65-F5344CB8AC3E}">
        <p14:creationId xmlns:p14="http://schemas.microsoft.com/office/powerpoint/2010/main" val="264093112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75071"/>
            <a:ext cx="10515600" cy="5761702"/>
          </a:xfrm>
        </p:spPr>
        <p:txBody>
          <a:bodyPr>
            <a:normAutofit/>
          </a:bodyPr>
          <a:lstStyle/>
          <a:p>
            <a:pPr marL="0" indent="0" algn="just">
              <a:buNone/>
            </a:pPr>
            <a:r>
              <a:rPr lang="tr-TR" sz="4000" dirty="0"/>
              <a:t>f. Maliyet Sorunları</a:t>
            </a:r>
          </a:p>
          <a:p>
            <a:pPr marL="0" indent="0" algn="just">
              <a:buNone/>
            </a:pPr>
            <a:r>
              <a:rPr lang="tr-TR" sz="4000" dirty="0"/>
              <a:t>• Uluslararası kredilerle kaynak çözümlerine gidilmesi</a:t>
            </a:r>
          </a:p>
          <a:p>
            <a:pPr marL="0" indent="0" algn="just">
              <a:buNone/>
            </a:pPr>
            <a:r>
              <a:rPr lang="tr-TR" sz="4000" dirty="0"/>
              <a:t>• Ulaşım, taşınma maliyetleri</a:t>
            </a:r>
          </a:p>
          <a:p>
            <a:pPr marL="0" indent="0" algn="just">
              <a:buNone/>
            </a:pPr>
            <a:r>
              <a:rPr lang="tr-TR" sz="4000" dirty="0"/>
              <a:t>• Kullanım maliyeti</a:t>
            </a:r>
          </a:p>
          <a:p>
            <a:pPr marL="0" indent="0" algn="just">
              <a:buNone/>
            </a:pPr>
            <a:r>
              <a:rPr lang="tr-TR" sz="4000" dirty="0"/>
              <a:t>• Ulaşım, sağlık, eğitim ve sosyal hizmetlere ödenek </a:t>
            </a:r>
            <a:r>
              <a:rPr lang="tr-TR" sz="4000" dirty="0" smtClean="0"/>
              <a:t>ayrılmaması</a:t>
            </a:r>
            <a:endParaRPr lang="tr-TR" sz="4000" dirty="0"/>
          </a:p>
        </p:txBody>
      </p:sp>
    </p:spTree>
    <p:extLst>
      <p:ext uri="{BB962C8B-B14F-4D97-AF65-F5344CB8AC3E}">
        <p14:creationId xmlns:p14="http://schemas.microsoft.com/office/powerpoint/2010/main" val="359491767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g. Sürdürülebilir Olmama Sorunu</a:t>
            </a:r>
          </a:p>
          <a:p>
            <a:pPr marL="0" indent="0" algn="just">
              <a:buNone/>
            </a:pPr>
            <a:r>
              <a:rPr lang="tr-TR" sz="4000" dirty="0"/>
              <a:t>• Yer seçimi ve yerleşim sorunları</a:t>
            </a:r>
          </a:p>
          <a:p>
            <a:pPr marL="0" indent="0" algn="just">
              <a:buNone/>
            </a:pPr>
            <a:r>
              <a:rPr lang="tr-TR" sz="4000" dirty="0"/>
              <a:t>• Tasarım sorunları</a:t>
            </a:r>
          </a:p>
          <a:p>
            <a:pPr marL="0" indent="0" algn="just">
              <a:buNone/>
            </a:pPr>
            <a:r>
              <a:rPr lang="tr-TR" sz="4000" dirty="0"/>
              <a:t>• Uygulama ve işçilik sorunları </a:t>
            </a:r>
          </a:p>
          <a:p>
            <a:pPr marL="0" indent="0" algn="just">
              <a:buNone/>
            </a:pPr>
            <a:r>
              <a:rPr lang="tr-TR" sz="4000" dirty="0"/>
              <a:t>• Altyapı sorunları</a:t>
            </a:r>
          </a:p>
          <a:p>
            <a:pPr marL="0" indent="0" algn="just">
              <a:buNone/>
            </a:pPr>
            <a:r>
              <a:rPr lang="tr-TR" sz="4000" dirty="0"/>
              <a:t>• Sosyo-psikolojik sorunlar</a:t>
            </a:r>
          </a:p>
          <a:p>
            <a:pPr marL="0" indent="0" algn="just">
              <a:buNone/>
            </a:pPr>
            <a:r>
              <a:rPr lang="tr-TR" sz="4000" dirty="0"/>
              <a:t>• Kullanım maliyeti</a:t>
            </a:r>
          </a:p>
          <a:p>
            <a:pPr marL="0" indent="0" algn="just">
              <a:buNone/>
            </a:pPr>
            <a:r>
              <a:rPr lang="tr-TR" sz="4000" dirty="0"/>
              <a:t>Görülebildiği gibi farklı çalışmalar, benzer sonuçları ortaya koymakta, otuz yıl önce yapılan çalışmaların saptamaları ve sonuçları, kısmen halen güncelliğini korumaktadır.</a:t>
            </a:r>
          </a:p>
        </p:txBody>
      </p:sp>
    </p:spTree>
    <p:extLst>
      <p:ext uri="{BB962C8B-B14F-4D97-AF65-F5344CB8AC3E}">
        <p14:creationId xmlns:p14="http://schemas.microsoft.com/office/powerpoint/2010/main" val="300307596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SÜRDÜRÜLEBİLİRLİK VE İYİLEŞTİRME ÇALIŞMALARI</a:t>
            </a:r>
          </a:p>
        </p:txBody>
      </p:sp>
      <p:sp>
        <p:nvSpPr>
          <p:cNvPr id="3" name="İçerik Yer Tutucusu 2"/>
          <p:cNvSpPr>
            <a:spLocks noGrp="1"/>
          </p:cNvSpPr>
          <p:nvPr>
            <p:ph idx="1"/>
          </p:nvPr>
        </p:nvSpPr>
        <p:spPr/>
        <p:txBody>
          <a:bodyPr>
            <a:normAutofit fontScale="92500" lnSpcReduction="20000"/>
          </a:bodyPr>
          <a:lstStyle/>
          <a:p>
            <a:pPr marL="0" indent="0" algn="just">
              <a:buNone/>
            </a:pPr>
            <a:r>
              <a:rPr lang="tr-TR" sz="4000" dirty="0"/>
              <a:t>Ülkelerin afet yönetim sistemleri, risk azaltma ve iyileştirme çalışmalarına bakışı, sigorta sistemleri, sosyo-kültürel yapıları, mevcut yapı stokları ve benzeri farklılıkları nedeniyle iyileştirme çalışmalarının farklılaşması doğaldır. Bu kısımda, afetzede adayı bireylerin, yerel yönetimlerin ve merkezi yönetimin, iyileştirme </a:t>
            </a:r>
            <a:r>
              <a:rPr lang="tr-TR" sz="4000" dirty="0" smtClean="0"/>
              <a:t>çalışmalarını, planlarını </a:t>
            </a:r>
            <a:r>
              <a:rPr lang="tr-TR" sz="4000" dirty="0"/>
              <a:t>nasıl görmesi gerektiği, sürdürülebilir bir iyileştirmenin, nasıl sağlanabileceği gibi konulara dair ortak noktalar sunulmaktadır. </a:t>
            </a:r>
          </a:p>
        </p:txBody>
      </p:sp>
    </p:spTree>
    <p:extLst>
      <p:ext uri="{BB962C8B-B14F-4D97-AF65-F5344CB8AC3E}">
        <p14:creationId xmlns:p14="http://schemas.microsoft.com/office/powerpoint/2010/main" val="282292310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a:t>İyileştirme çalışmalarının ve planlarının hazırlanıp, </a:t>
            </a:r>
            <a:r>
              <a:rPr lang="tr-TR" sz="4000" dirty="0" err="1"/>
              <a:t>dokümante</a:t>
            </a:r>
            <a:r>
              <a:rPr lang="tr-TR" sz="4000" dirty="0"/>
              <a:t> edilerek etkin bir şekilde uygulanmasındaki asıl hedef fiziksel kaynaklar ve insan kaynaklarının doğru şekilde kullanılmasıdır. Afetler geniş çaplı olumsuz etkileri olan olaylar olup, normal zamanlarda kullanılan fiziki ve insani kaynak kapasiteleri bu zamanlarda yetersiz kalır. Bu nedenle özellikle insan kaynağının çok iyi şekilde değerlendirilmesi gerekir. İyileştirme planlamaları genellikle bu kaynakların kullanılması ile doğrudan ilgilidir. Sonuçta büyük afetler sonrası yapılan iş ve işlemler bu tür afetler olmadan da yapılan iş ve işlemlerdir, sadece boyutları ve yoğunluğu artmıştır. </a:t>
            </a:r>
          </a:p>
        </p:txBody>
      </p:sp>
    </p:spTree>
    <p:extLst>
      <p:ext uri="{BB962C8B-B14F-4D97-AF65-F5344CB8AC3E}">
        <p14:creationId xmlns:p14="http://schemas.microsoft.com/office/powerpoint/2010/main" val="291179416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68594"/>
            <a:ext cx="10515600" cy="5968179"/>
          </a:xfrm>
        </p:spPr>
        <p:txBody>
          <a:bodyPr>
            <a:normAutofit/>
          </a:bodyPr>
          <a:lstStyle/>
          <a:p>
            <a:pPr marL="0" indent="0" algn="just">
              <a:buNone/>
            </a:pPr>
            <a:r>
              <a:rPr lang="tr-TR" sz="4000" dirty="0"/>
              <a:t>İnsan kaynağı olarak resmî ve özel kurum, kuruluşlardan olduğu kadar gönüllü örgütlerden ve sivil toplum kuruluşlarından da yararlanmak gereklidir. Çünkü hem müdahale hem de iyileştirme safhalarında kamu ve özel kurum, kuruluşların kaynakları afet durumunda yetersiz kalabilir. İyileştirme çalışmaları öncede belirtildiği gibi afet öncesi yaşam standartlarını yükseltmek, afet risklerini azaltmak vb. koşullar için bir fırsat olarak düşünülebilir.</a:t>
            </a:r>
          </a:p>
        </p:txBody>
      </p:sp>
    </p:spTree>
    <p:extLst>
      <p:ext uri="{BB962C8B-B14F-4D97-AF65-F5344CB8AC3E}">
        <p14:creationId xmlns:p14="http://schemas.microsoft.com/office/powerpoint/2010/main" val="103976014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03123"/>
            <a:ext cx="10515600" cy="6233650"/>
          </a:xfrm>
        </p:spPr>
        <p:txBody>
          <a:bodyPr>
            <a:normAutofit lnSpcReduction="10000"/>
          </a:bodyPr>
          <a:lstStyle/>
          <a:p>
            <a:pPr marL="0" indent="0" algn="just">
              <a:buNone/>
            </a:pPr>
            <a:r>
              <a:rPr lang="tr-TR" sz="4000" dirty="0"/>
              <a:t>İyileştirme çalışmalarından bu güne kadar çıkarılan bazı önemli dersler aşağıdaki gibi sıralanabilir:</a:t>
            </a:r>
          </a:p>
          <a:p>
            <a:pPr marL="0" indent="0" algn="just">
              <a:buNone/>
            </a:pPr>
            <a:r>
              <a:rPr lang="tr-TR" sz="4000" dirty="0"/>
              <a:t>• İyileştirme süreci, afetten önce var olan sosyo - politik durumlardan etkilenir.</a:t>
            </a:r>
          </a:p>
          <a:p>
            <a:pPr marL="0" indent="0" algn="just">
              <a:buNone/>
            </a:pPr>
            <a:r>
              <a:rPr lang="tr-TR" sz="4000" dirty="0"/>
              <a:t>• Yeniden yapılanma sürecini, teknik ve mühendislik bilgi birikiminden ziyade, ekonomi ve siyaset belirler.</a:t>
            </a:r>
          </a:p>
          <a:p>
            <a:pPr marL="0" indent="0" algn="just">
              <a:buNone/>
            </a:pPr>
            <a:r>
              <a:rPr lang="tr-TR" sz="4000" dirty="0"/>
              <a:t>• Geçici iskân (barınma), “geçici” olmayabilir. Kalıcı konutların yapımı gecikebilir, geçici barınma üniteleri hak sahiplerince boşaltılmayabilir</a:t>
            </a:r>
            <a:r>
              <a:rPr lang="tr-TR" sz="4000" dirty="0" smtClean="0"/>
              <a:t>.</a:t>
            </a:r>
            <a:endParaRPr lang="tr-TR" sz="4000" dirty="0"/>
          </a:p>
        </p:txBody>
      </p:sp>
    </p:spTree>
    <p:extLst>
      <p:ext uri="{BB962C8B-B14F-4D97-AF65-F5344CB8AC3E}">
        <p14:creationId xmlns:p14="http://schemas.microsoft.com/office/powerpoint/2010/main" val="99359802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 Yeniden yapılanma süreci, hızlandırılmış bir kalkınma planı uygulaması gibidir.</a:t>
            </a:r>
          </a:p>
          <a:p>
            <a:pPr marL="0" indent="0" algn="just">
              <a:buNone/>
            </a:pPr>
            <a:r>
              <a:rPr lang="tr-TR" sz="4000" dirty="0"/>
              <a:t>• Yerleşim birimleri, büyük bir afetten sonra nadiren yer değiştirirler.</a:t>
            </a:r>
          </a:p>
          <a:p>
            <a:pPr marL="0" indent="0" algn="just">
              <a:buNone/>
            </a:pPr>
            <a:r>
              <a:rPr lang="tr-TR" sz="4000" dirty="0"/>
              <a:t>• Karar vericiler tarafından genellikle en az iki seçenek arasında bir seçimin acilen yapılması gerektiği düşünülür: (1) Afete uğrayan bölgeyi, konutları çabucak yaparak afetten önceki haline bir an önce döndürmek. (2) Bu durumu yaşam standartlarını, çevreyi geliştirmek için bir fırsat olarak görerek, planlı programlı daha uzun vadede sağlıklı iş ve işlemler yürütmek</a:t>
            </a:r>
            <a:r>
              <a:rPr lang="tr-TR" sz="4000" dirty="0" smtClean="0"/>
              <a:t>.</a:t>
            </a:r>
            <a:endParaRPr lang="tr-TR" sz="4000" dirty="0"/>
          </a:p>
        </p:txBody>
      </p:sp>
    </p:spTree>
    <p:extLst>
      <p:ext uri="{BB962C8B-B14F-4D97-AF65-F5344CB8AC3E}">
        <p14:creationId xmlns:p14="http://schemas.microsoft.com/office/powerpoint/2010/main" val="2000471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a:t>Ekonomik yaşamın canlandırılması ile bölge insanının kendi geçimini sağlamaya başlaması yerel ve merkezi yönetimlerin afetzedelerin ihtiyaçlarını karşılama yükümlülüğünü kısmen azaltacaktır. Bu aşamada afet bölgesindeki temel hizmetlerin, merkezi ve yerel yönetimin kaynak ve personel desteği ile en kısa zamanda tekrar başlaması sağlanır. Afetzedelerin devam eden sağlık sorunlarının giderilmesi bu aşamada gerçekleştirilmesi gereken diğer bir faaliyettir. Şayet bölgenin sağlık personeli ve tıbbi malzeme stokları bu hizmetin sunulmasına yeterli gelmiyorsa merkezi yönetimden veya yerel yönetimlerden yardım alınmalıdır. </a:t>
            </a:r>
          </a:p>
        </p:txBody>
      </p:sp>
    </p:spTree>
    <p:extLst>
      <p:ext uri="{BB962C8B-B14F-4D97-AF65-F5344CB8AC3E}">
        <p14:creationId xmlns:p14="http://schemas.microsoft.com/office/powerpoint/2010/main" val="355587942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96413"/>
            <a:ext cx="10515600" cy="5840360"/>
          </a:xfrm>
        </p:spPr>
        <p:txBody>
          <a:bodyPr>
            <a:normAutofit/>
          </a:bodyPr>
          <a:lstStyle/>
          <a:p>
            <a:pPr marL="0" indent="0" algn="just">
              <a:buNone/>
            </a:pPr>
            <a:r>
              <a:rPr lang="tr-TR" sz="4000" dirty="0"/>
              <a:t>• Afet sonrası koordinasyon, afet öncesi bunların tamamını koordine edebilecek bir birim ile mümkün olabilir.</a:t>
            </a:r>
          </a:p>
          <a:p>
            <a:pPr marL="0" indent="0" algn="just">
              <a:buNone/>
            </a:pPr>
            <a:r>
              <a:rPr lang="tr-TR" sz="4000" dirty="0"/>
              <a:t>• İstenmeyen iş ve işlemlerle başa çıkma kapasitesini arttırmak, iyileştirme çalışmalarını hızlandırır.</a:t>
            </a:r>
          </a:p>
          <a:p>
            <a:pPr marL="0" indent="0" algn="just">
              <a:buNone/>
            </a:pPr>
            <a:r>
              <a:rPr lang="tr-TR" sz="4000" dirty="0"/>
              <a:t>• Tarım sektörü, hayvancılık sektörü ve kırsal nüfus için yetersiz ilgi, ciddi sıkıntılara yol açabilir</a:t>
            </a:r>
            <a:r>
              <a:rPr lang="tr-TR" sz="4000" dirty="0" smtClean="0"/>
              <a:t>.</a:t>
            </a:r>
            <a:endParaRPr lang="tr-TR" sz="4000" dirty="0"/>
          </a:p>
        </p:txBody>
      </p:sp>
    </p:spTree>
    <p:extLst>
      <p:ext uri="{BB962C8B-B14F-4D97-AF65-F5344CB8AC3E}">
        <p14:creationId xmlns:p14="http://schemas.microsoft.com/office/powerpoint/2010/main" val="385976028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İyileştirme Çalışmaları ve Planlarının Prensipleri</a:t>
            </a:r>
          </a:p>
        </p:txBody>
      </p:sp>
      <p:sp>
        <p:nvSpPr>
          <p:cNvPr id="3" name="İçerik Yer Tutucusu 2"/>
          <p:cNvSpPr>
            <a:spLocks noGrp="1"/>
          </p:cNvSpPr>
          <p:nvPr>
            <p:ph idx="1"/>
          </p:nvPr>
        </p:nvSpPr>
        <p:spPr/>
        <p:txBody>
          <a:bodyPr>
            <a:normAutofit fontScale="92500" lnSpcReduction="20000"/>
          </a:bodyPr>
          <a:lstStyle/>
          <a:p>
            <a:pPr marL="0" indent="0" algn="just">
              <a:buNone/>
            </a:pPr>
            <a:r>
              <a:rPr lang="tr-TR" sz="4000" dirty="0"/>
              <a:t>İyileştirme çalışmaları sürdürülebilirliğin 6 prensibini içermelidir. İyileştirme sürecinin, tüm sürdürülebilirlik prensiplerini içermesi gerekmez ancak hiç değilse karar verme aşamalarında dikkate alınmalı ve hatırlanmalıdır. Burada bahsi geçen “sürdürülebilirlik”, afete uğramış yerleşim birimlerine, afet sonrası iyileştirme yapmak ya da hayat standartlarını, güvenliği, ekonomik fırsatları ya da çevresel kaliteyi geliştirmek arasında yapabileceklerin bir çerçevesini sunan kapsamlı bir kavramdır. </a:t>
            </a:r>
          </a:p>
        </p:txBody>
      </p:sp>
    </p:spTree>
    <p:extLst>
      <p:ext uri="{BB962C8B-B14F-4D97-AF65-F5344CB8AC3E}">
        <p14:creationId xmlns:p14="http://schemas.microsoft.com/office/powerpoint/2010/main" val="108918887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a:t>Bir toplumun, sürdürülebilir bir iyileştirmede izlemesi gereken 6 prensip şöyledir:</a:t>
            </a:r>
          </a:p>
          <a:p>
            <a:pPr marL="0" indent="0" algn="just">
              <a:buNone/>
            </a:pPr>
            <a:r>
              <a:rPr lang="tr-TR" sz="4000" dirty="0"/>
              <a:t>1. Afetzedelerin hayat kalitesini koruyabilmek, mümkünse daha iyi hale getirmek,</a:t>
            </a:r>
          </a:p>
          <a:p>
            <a:pPr marL="0" indent="0" algn="just">
              <a:buNone/>
            </a:pPr>
            <a:r>
              <a:rPr lang="tr-TR" sz="4000" dirty="0"/>
              <a:t>2. Yerel ekonomik canlanmayı sağlamak,</a:t>
            </a:r>
          </a:p>
          <a:p>
            <a:pPr marL="0" indent="0" algn="just">
              <a:buNone/>
            </a:pPr>
            <a:r>
              <a:rPr lang="tr-TR" sz="4000" dirty="0"/>
              <a:t>3. Sosyal eşitliği korumak,</a:t>
            </a:r>
          </a:p>
          <a:p>
            <a:pPr marL="0" indent="0" algn="just">
              <a:buNone/>
            </a:pPr>
            <a:r>
              <a:rPr lang="tr-TR" sz="4000" dirty="0"/>
              <a:t>4. Çevresel kaliteyi koruyabilmek, mümkünse daha iyi hale getirmek,</a:t>
            </a:r>
          </a:p>
          <a:p>
            <a:pPr marL="0" indent="0" algn="just">
              <a:buNone/>
            </a:pPr>
            <a:r>
              <a:rPr lang="tr-TR" sz="4000" dirty="0"/>
              <a:t>5. Afete dayanıklılığı arttırmak ve afet risklerini azaltmaya katkıda bulunmak,</a:t>
            </a:r>
          </a:p>
          <a:p>
            <a:pPr marL="0" indent="0" algn="just">
              <a:buNone/>
            </a:pPr>
            <a:r>
              <a:rPr lang="tr-TR" sz="4000" dirty="0"/>
              <a:t>6. Karar verme sürecinde katılımcılığı sağlamak ve bir ortak görüşü </a:t>
            </a:r>
            <a:r>
              <a:rPr lang="tr-TR" sz="4000" dirty="0" smtClean="0"/>
              <a:t>kullanmak</a:t>
            </a:r>
            <a:r>
              <a:rPr lang="tr-TR" sz="4000" dirty="0"/>
              <a:t>.</a:t>
            </a:r>
          </a:p>
        </p:txBody>
      </p:sp>
    </p:spTree>
    <p:extLst>
      <p:ext uri="{BB962C8B-B14F-4D97-AF65-F5344CB8AC3E}">
        <p14:creationId xmlns:p14="http://schemas.microsoft.com/office/powerpoint/2010/main" val="267129448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0439"/>
            <a:ext cx="10515600" cy="6076334"/>
          </a:xfrm>
        </p:spPr>
        <p:txBody>
          <a:bodyPr>
            <a:normAutofit/>
          </a:bodyPr>
          <a:lstStyle/>
          <a:p>
            <a:pPr marL="0" indent="0" algn="just">
              <a:buNone/>
            </a:pPr>
            <a:r>
              <a:rPr lang="tr-TR" sz="4000" dirty="0"/>
              <a:t>Bir toplum henüz çevresel kalite, sosyal adalet, </a:t>
            </a:r>
            <a:r>
              <a:rPr lang="tr-TR" sz="4000" dirty="0" err="1"/>
              <a:t>yaşanabilirlik</a:t>
            </a:r>
            <a:r>
              <a:rPr lang="tr-TR" sz="4000" dirty="0"/>
              <a:t> ve afet sonrası iyileştirme hakkında yeterince düşünmemişse, bir afet bunu yapmaya başlamak için iyi bir zamandır. Afetler, </a:t>
            </a:r>
            <a:r>
              <a:rPr lang="tr-TR" sz="4000" dirty="0" err="1"/>
              <a:t>ironik</a:t>
            </a:r>
            <a:r>
              <a:rPr lang="tr-TR" sz="4000" dirty="0"/>
              <a:t> olarak bir topluluğa daha iyi bir şekilde kalkınabileceği fırsatlar sunan bir olay olarak da görülebilir. İnsanlar, o güne kadar düşünmedikleri hususları, örneğin, afet tehlikeleri ile yüzleşme, konut durumu, sağlamlık, </a:t>
            </a:r>
            <a:r>
              <a:rPr lang="tr-TR" sz="4000" dirty="0" err="1"/>
              <a:t>yaşanabilirlik</a:t>
            </a:r>
            <a:r>
              <a:rPr lang="tr-TR" sz="4000" dirty="0"/>
              <a:t>, çevresel duyarlılık gibi problemleri gözden geçirebilirler. </a:t>
            </a:r>
          </a:p>
        </p:txBody>
      </p:sp>
    </p:spTree>
    <p:extLst>
      <p:ext uri="{BB962C8B-B14F-4D97-AF65-F5344CB8AC3E}">
        <p14:creationId xmlns:p14="http://schemas.microsoft.com/office/powerpoint/2010/main" val="29364224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27587"/>
            <a:ext cx="10515600" cy="5909186"/>
          </a:xfrm>
        </p:spPr>
        <p:txBody>
          <a:bodyPr>
            <a:normAutofit/>
          </a:bodyPr>
          <a:lstStyle/>
          <a:p>
            <a:pPr marL="0" indent="0" algn="just">
              <a:buNone/>
            </a:pPr>
            <a:r>
              <a:rPr lang="tr-TR" sz="4000" dirty="0"/>
              <a:t>Karar vericiler, özellikle medyanın ilgisi ile o güne kadar söylenmemiş, taze, alışılmadık fikirlerini (kentsel dönüşüm gibi) söyleme fırsatı bulabilirler. Yenilikçi fikirler için destek toplanabilir, daha kapsamlı kararlar alınabilmesi sağlanabilir. Birçok kamusal ve özel kaynaktan teknik ve uzman tavsiyesi, takviyesi gelebilir. Normalde gerçekleşmesi zor olan projelerin gerçekleştirilebilmesi için finansal destekler ortaya çıkabilir.</a:t>
            </a:r>
          </a:p>
        </p:txBody>
      </p:sp>
    </p:spTree>
    <p:extLst>
      <p:ext uri="{BB962C8B-B14F-4D97-AF65-F5344CB8AC3E}">
        <p14:creationId xmlns:p14="http://schemas.microsoft.com/office/powerpoint/2010/main" val="301528235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88258"/>
            <a:ext cx="10515600" cy="5948515"/>
          </a:xfrm>
        </p:spPr>
        <p:txBody>
          <a:bodyPr>
            <a:normAutofit/>
          </a:bodyPr>
          <a:lstStyle/>
          <a:p>
            <a:pPr marL="0" indent="0" algn="just">
              <a:buNone/>
            </a:pPr>
            <a:r>
              <a:rPr lang="tr-TR" sz="4000" dirty="0"/>
              <a:t>Bir toplumun meydana gelecek bir afetten sonra, kabul edilebilir bir düzeyde iyileştirme çalışmalarını gerçekleştirebilmesinin en organize yolu, böyle bir iyileştirme için afet öncesi kapsamlı bir plan hazırlamasıdır. Bu tür bir plan tam olarak hazır olmasa bile, iyileştirme esnasında yapılacakları daha sürdürülebilir kılacak pek çok şey yapılabilir. Önemli olan ek problem değil de çözüm olabilecek fırsatları belirlemek ve iyileştirme aktivitelerini yönetmektir.</a:t>
            </a:r>
          </a:p>
        </p:txBody>
      </p:sp>
    </p:spTree>
    <p:extLst>
      <p:ext uri="{BB962C8B-B14F-4D97-AF65-F5344CB8AC3E}">
        <p14:creationId xmlns:p14="http://schemas.microsoft.com/office/powerpoint/2010/main" val="158008695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İdeal bir “İyileştirme Çalışması - Planı” aşağıdaki adımları içermelidir:</a:t>
            </a:r>
          </a:p>
          <a:p>
            <a:pPr marL="0" indent="0" algn="just">
              <a:buNone/>
            </a:pPr>
            <a:r>
              <a:rPr lang="tr-TR" sz="4000" dirty="0"/>
              <a:t>1. Organize olmak: İyileştirme çalışmalarında merkezi yönetimden yerel yönetime koordine halindeki kurum ve kuruluşlar, sivil toplum örgütleri ve hatta afetzedeler, kısaca işlerin içindeki tüm katılımcılar organize olmayı başarmalıdırlar. </a:t>
            </a:r>
          </a:p>
          <a:p>
            <a:pPr marL="0" indent="0" algn="just">
              <a:buNone/>
            </a:pPr>
            <a:r>
              <a:rPr lang="tr-TR" sz="4000" dirty="0"/>
              <a:t>2. Halkın katılımı: Sürdürülebilirliğin katılımcılık ilkesi, meydana gelecek değişikliklerden etkilenecekleri de sürecin içerisine katarak tamamlanabilir. </a:t>
            </a:r>
          </a:p>
        </p:txBody>
      </p:sp>
    </p:spTree>
    <p:extLst>
      <p:ext uri="{BB962C8B-B14F-4D97-AF65-F5344CB8AC3E}">
        <p14:creationId xmlns:p14="http://schemas.microsoft.com/office/powerpoint/2010/main" val="238521688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88258"/>
            <a:ext cx="10515600" cy="5948515"/>
          </a:xfrm>
        </p:spPr>
        <p:txBody>
          <a:bodyPr>
            <a:normAutofit/>
          </a:bodyPr>
          <a:lstStyle/>
          <a:p>
            <a:pPr marL="0" indent="0" algn="just">
              <a:buNone/>
            </a:pPr>
            <a:r>
              <a:rPr lang="tr-TR" sz="4000" dirty="0"/>
              <a:t>3. Diğer teşkilatlar ve şubelerle koordineli çalışma: Sürdürülebilirlik ilkelerini temel alarak ilgili konuların içine, söz konusu iş ve işlemlerle ilgili uzmanları ve uzman kurum ve kuruluşları dâhil eden sistemler başarılı olurlar. </a:t>
            </a:r>
          </a:p>
          <a:p>
            <a:pPr marL="0" indent="0" algn="just">
              <a:buNone/>
            </a:pPr>
            <a:r>
              <a:rPr lang="tr-TR" sz="4000" dirty="0"/>
              <a:t>4. Afet sonrası ortaya çıkan problemleri tanımlama ve anlama: Afetzedelerin mağduriyetleri giderilirken mevcut ihtiyaçlarını iyi anlamak ve algılamak önem arz eder. </a:t>
            </a:r>
          </a:p>
        </p:txBody>
      </p:sp>
    </p:spTree>
    <p:extLst>
      <p:ext uri="{BB962C8B-B14F-4D97-AF65-F5344CB8AC3E}">
        <p14:creationId xmlns:p14="http://schemas.microsoft.com/office/powerpoint/2010/main" val="74429129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20000"/>
          </a:bodyPr>
          <a:lstStyle/>
          <a:p>
            <a:pPr marL="0" indent="0" algn="just">
              <a:buNone/>
            </a:pPr>
            <a:r>
              <a:rPr lang="tr-TR" sz="4000" dirty="0"/>
              <a:t>5. Problemleri irdeleme ve fırsatları tartışma: Saptanan sorunların çözümü alternatifli olarak tartışılmalıdır. İyileştirme çalışanları ve karar vericileri, alacakları kararların olası etkilerinin ekonomik sonuçlarını, doğal kaynakları, genel yaşam standardını vb. nasıl etkileyeceğini düşünmelidir. </a:t>
            </a:r>
          </a:p>
          <a:p>
            <a:pPr marL="0" indent="0" algn="just">
              <a:buNone/>
            </a:pPr>
            <a:r>
              <a:rPr lang="tr-TR" sz="4000" dirty="0"/>
              <a:t>6. Amaçları ve hedefleri belirleme: İyileştirme çalışmalarını belirleyen karar vericiler, iyileştirme planını geliştirirken, kısa ve uzun vadeli meseleleri dikkate almak, amaçlarını ve </a:t>
            </a:r>
            <a:r>
              <a:rPr lang="tr-TR" sz="4000" dirty="0" smtClean="0"/>
              <a:t>hedeflerini </a:t>
            </a:r>
            <a:r>
              <a:rPr lang="tr-TR" sz="4000" dirty="0"/>
              <a:t>iyi belirlemek durumundadırlar. Öyle ki, söz konusu yerleşimlerin diğer planları (mevcut imar planları, gelişim planları, rekreasyon planları vb.) ile koordineli çalışmalar üretilirse, bu planlar ile iyileştirme çalışmaları daha kolay başarıya ulaşabilir. </a:t>
            </a:r>
          </a:p>
        </p:txBody>
      </p:sp>
    </p:spTree>
    <p:extLst>
      <p:ext uri="{BB962C8B-B14F-4D97-AF65-F5344CB8AC3E}">
        <p14:creationId xmlns:p14="http://schemas.microsoft.com/office/powerpoint/2010/main" val="184866585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01445"/>
            <a:ext cx="10515600" cy="6135328"/>
          </a:xfrm>
        </p:spPr>
        <p:txBody>
          <a:bodyPr>
            <a:normAutofit fontScale="92500"/>
          </a:bodyPr>
          <a:lstStyle/>
          <a:p>
            <a:pPr marL="0" indent="0" algn="just">
              <a:buNone/>
            </a:pPr>
            <a:r>
              <a:rPr lang="tr-TR" sz="4000" dirty="0"/>
              <a:t>7. Alternatif stratejiler geliştirme: Belirlenen amaçları ve hedefleri gerçekleştirmek için, mevcut seçenekler ve araçlar, hangi işin hangi sırada yapılacağının belirlenmesi amacıyla sürdürülebilirlik ilkeleri gözden geçirilir. İşlerin çeşitli aşamalarda tıkanabileceği öngörülmeye çalışılarak alternatif çözümler üstünde de durulmalıdır.</a:t>
            </a:r>
          </a:p>
          <a:p>
            <a:pPr marL="0" indent="0" algn="just">
              <a:buNone/>
            </a:pPr>
            <a:r>
              <a:rPr lang="tr-TR" sz="4000" dirty="0"/>
              <a:t>8. Eylem planı hazırlama: Yapılacak iş ve işlemlerin, kimler tarafından hangi aşamada yapılacağı, bürokratik, idari vb. sıkıntıların nasıl aşılacağı ve zamanları ile ilgili bir eylem planı hazırlanmalıdır</a:t>
            </a:r>
            <a:r>
              <a:rPr lang="tr-TR" sz="4000" dirty="0" smtClean="0"/>
              <a:t>.</a:t>
            </a:r>
            <a:endParaRPr lang="tr-TR" sz="4000" dirty="0"/>
          </a:p>
        </p:txBody>
      </p:sp>
    </p:spTree>
    <p:extLst>
      <p:ext uri="{BB962C8B-B14F-4D97-AF65-F5344CB8AC3E}">
        <p14:creationId xmlns:p14="http://schemas.microsoft.com/office/powerpoint/2010/main" val="1169445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30942"/>
            <a:ext cx="10515600" cy="6105831"/>
          </a:xfrm>
        </p:spPr>
        <p:txBody>
          <a:bodyPr>
            <a:normAutofit fontScale="92500"/>
          </a:bodyPr>
          <a:lstStyle/>
          <a:p>
            <a:pPr marL="0" indent="0" algn="just">
              <a:buNone/>
            </a:pPr>
            <a:r>
              <a:rPr lang="tr-TR" sz="4000" dirty="0"/>
              <a:t>İyileştirme aşamasında üzerinde ağırlıkla durulması gereken diğer bir faaliyet, afetzedelerin afetten zarar gören evlerinin ve kamu binalarının yenilenmesi, onarılması ve gelecekte meydana gelebilecek afetlerin etkilerine karşı güçlendirilmesidir. Zira afetlere dayanıklı yapı üretmek kadar, afetten hasar görmüş yapıların onarım ve güçlendirilmesi de önemli bir konudur. Afetten hasar gören yapıların onarımında yapıya önceki dayanıklılığını kazandırmak, güçlendirilmesinde ise taşıyıcı sisteme gelebilecek afet etkilerinin daha iyi karşılanması hedeflenmelidir.</a:t>
            </a:r>
          </a:p>
        </p:txBody>
      </p:sp>
    </p:spTree>
    <p:extLst>
      <p:ext uri="{BB962C8B-B14F-4D97-AF65-F5344CB8AC3E}">
        <p14:creationId xmlns:p14="http://schemas.microsoft.com/office/powerpoint/2010/main" val="181899449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09368"/>
            <a:ext cx="10515600" cy="5427405"/>
          </a:xfrm>
        </p:spPr>
        <p:txBody>
          <a:bodyPr>
            <a:normAutofit/>
          </a:bodyPr>
          <a:lstStyle/>
          <a:p>
            <a:pPr marL="0" indent="0" algn="just">
              <a:buNone/>
            </a:pPr>
            <a:r>
              <a:rPr lang="tr-TR" sz="4000" dirty="0"/>
              <a:t>9. Eylem planında görüş birliği arama: Hazırlanan eylem planı ile ilgili itirazlar, eleştiriler dikkate alınmalı, herkesin görüş birliğine varması hedeflenmelidir.</a:t>
            </a:r>
          </a:p>
          <a:p>
            <a:pPr marL="0" indent="0" algn="just">
              <a:buNone/>
            </a:pPr>
            <a:r>
              <a:rPr lang="tr-TR" sz="4000" dirty="0"/>
              <a:t>10. Uygulama, gözden geçirme, revize etme: Hazırlanan planlar her aşamada gözden geçirilmeli gerektiğinde revize edilmelidir</a:t>
            </a:r>
            <a:r>
              <a:rPr lang="tr-TR" sz="4000" dirty="0" smtClean="0"/>
              <a:t>.</a:t>
            </a:r>
            <a:endParaRPr lang="tr-TR" sz="4000" dirty="0"/>
          </a:p>
        </p:txBody>
      </p:sp>
    </p:spTree>
    <p:extLst>
      <p:ext uri="{BB962C8B-B14F-4D97-AF65-F5344CB8AC3E}">
        <p14:creationId xmlns:p14="http://schemas.microsoft.com/office/powerpoint/2010/main" val="28704144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İyileştirme Çalışmalarını Zorlaştıran Unsurlar</a:t>
            </a:r>
          </a:p>
        </p:txBody>
      </p:sp>
      <p:sp>
        <p:nvSpPr>
          <p:cNvPr id="3" name="İçerik Yer Tutucusu 2"/>
          <p:cNvSpPr>
            <a:spLocks noGrp="1"/>
          </p:cNvSpPr>
          <p:nvPr>
            <p:ph idx="1"/>
          </p:nvPr>
        </p:nvSpPr>
        <p:spPr/>
        <p:txBody>
          <a:bodyPr>
            <a:normAutofit lnSpcReduction="10000"/>
          </a:bodyPr>
          <a:lstStyle/>
          <a:p>
            <a:pPr marL="0" indent="0" algn="just">
              <a:buNone/>
            </a:pPr>
            <a:r>
              <a:rPr lang="tr-TR" sz="4000" dirty="0"/>
              <a:t>İyi bir iyileştirme çalışmasının karşısında birçok engel olabilir. Bunlar iyileştirme çalışmalarını tamamen engellemeseler de, kaliteyi düşürebilir ya da yavaşlatabilirler. Görmezden gelinirlerse kısa ve uzun vadede mutlaka büyük sıkıntılar çıkarırlar. İyileştirme çalışmalarını zorlaştıran ya da karşısında engel teşkil eden unsurlar genel kapsamda şu şekilde sıralanabilirler:</a:t>
            </a:r>
          </a:p>
        </p:txBody>
      </p:sp>
    </p:spTree>
    <p:extLst>
      <p:ext uri="{BB962C8B-B14F-4D97-AF65-F5344CB8AC3E}">
        <p14:creationId xmlns:p14="http://schemas.microsoft.com/office/powerpoint/2010/main" val="2948894163"/>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a:t>1. Toplumun karşı karşıya kaldığı afetin türü ve hasarın derecesi: Afet sonrası, hasar gören yapıların hasar derecesi ve hasarın gözlendiği bölgenin genişliği ve durumu; onarım, önlem projeleri geliştirme, yerine tekrar inşa etme ya da tamamen başka bir yere taşıma kararlarının seçilmesine, bu da topluluğun yaşam standartlarında değişikliğe yol açacaktır. Özellikle bazı afetler sonrası, mevcut yapılarının çoğu yıkıma uğramış yerleşimlerin tamamen kaldırılarak toplu olarak başka alanda tekrar oluşturulması, o güne kadar alınmış kötü kararları (plan ve yapılaşma kararları, uygulama eksiklikleri vb.) ve sonuçlarını bertaraf edebilir. </a:t>
            </a:r>
          </a:p>
        </p:txBody>
      </p:sp>
    </p:spTree>
    <p:extLst>
      <p:ext uri="{BB962C8B-B14F-4D97-AF65-F5344CB8AC3E}">
        <p14:creationId xmlns:p14="http://schemas.microsoft.com/office/powerpoint/2010/main" val="212527106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43897"/>
            <a:ext cx="10515600" cy="5692876"/>
          </a:xfrm>
        </p:spPr>
        <p:txBody>
          <a:bodyPr>
            <a:normAutofit lnSpcReduction="10000"/>
          </a:bodyPr>
          <a:lstStyle/>
          <a:p>
            <a:pPr marL="0" indent="0" algn="just">
              <a:buNone/>
            </a:pPr>
            <a:r>
              <a:rPr lang="tr-TR" sz="4000" dirty="0"/>
              <a:t>Aynı yerde tekrar yapılaşma, onarım ya da alınacak ıslah tedbirleriyle bertaraf etme seçeneklerine göre çok daha olumlu sonuç verebilir. </a:t>
            </a:r>
            <a:r>
              <a:rPr lang="tr-TR" sz="4000" dirty="0" smtClean="0"/>
              <a:t>Örneğin</a:t>
            </a:r>
            <a:r>
              <a:rPr lang="tr-TR" sz="4000" dirty="0"/>
              <a:t>, kaya düşmesi tehlikesinden dolayı bazı konutların yıkıldığı ve çoğunun da risk altında bulunduğu bir yerleşim biriminde, kaya ıslah çalışmaları yapılarak tehlikenin ortadan kaldırılması, kötü planlanmış ve yapılaşmış yerleşim biriminin afet tehlikesini ortadan kaldıracak, ancak yaşam standartlarının yükselmesine çok da katkı sağlamayacaktır.</a:t>
            </a:r>
          </a:p>
          <a:p>
            <a:pPr marL="0" indent="0" algn="just">
              <a:buNone/>
            </a:pPr>
            <a:endParaRPr lang="tr-TR" sz="4000" dirty="0"/>
          </a:p>
        </p:txBody>
      </p:sp>
    </p:spTree>
    <p:extLst>
      <p:ext uri="{BB962C8B-B14F-4D97-AF65-F5344CB8AC3E}">
        <p14:creationId xmlns:p14="http://schemas.microsoft.com/office/powerpoint/2010/main" val="6166300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2. Kurallar, mevzuat ve politikalar: Devletin afetzedelere konut, kira vb. yardımlarda bulunuyor olması iyileştirmenin finansmanını sağlaması açısından olumlu olmakla beraber, mevzuat ve devlet politikası, bazen sorunları tam olarak çözmeyecek öncelikleri belirler, fırsatları sınırlar ve daha yaratıcı çözümlerin alınmasını engeller. Örneğin, deprem sonrası birçok konutun yıkıldığı bir beldede, yer seçimi kriterlerine göre kendi yeri uygunsa yerinde tekrar yapılaşmaya gidilir; bu da belki de planlı, altyapılı yeni mahallelerin oluşması fırsatını ortadan kaldırır. </a:t>
            </a:r>
          </a:p>
        </p:txBody>
      </p:sp>
    </p:spTree>
    <p:extLst>
      <p:ext uri="{BB962C8B-B14F-4D97-AF65-F5344CB8AC3E}">
        <p14:creationId xmlns:p14="http://schemas.microsoft.com/office/powerpoint/2010/main" val="313448367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Ya da tam tersi olarak, zaten ödeme güçlüğü çeken kırsal kesimdeki afetzedeleri geçim kaynaklarından (örneğin tarlalarından) uzaklaştırarak, maliyeti ve doğal olarak geri ödemesi yüksek toplu konutlarda ikamete zorlamak da sıkıntıya yol açacaktır.  Bir heyelan ya da su baskını sonucu, komşularının % 80’ı önce afetzede sonrada hak sahibi olan, daha sonrada köye göreceli olarak uzak bir yerde iskâna tabi tutulan bir köylü, geriye kalan virane, kalıntı yerleşim biriminde psikolojik ve fiziksel büyük zorluklarla karşılaşabilir</a:t>
            </a:r>
            <a:r>
              <a:rPr lang="tr-TR" sz="4000" dirty="0" smtClean="0"/>
              <a:t>.</a:t>
            </a:r>
            <a:endParaRPr lang="tr-TR" sz="4000" dirty="0"/>
          </a:p>
        </p:txBody>
      </p:sp>
    </p:spTree>
    <p:extLst>
      <p:ext uri="{BB962C8B-B14F-4D97-AF65-F5344CB8AC3E}">
        <p14:creationId xmlns:p14="http://schemas.microsoft.com/office/powerpoint/2010/main" val="135798970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a:bodyPr>
          <a:lstStyle/>
          <a:p>
            <a:pPr marL="0" indent="0" algn="just">
              <a:buNone/>
            </a:pPr>
            <a:r>
              <a:rPr lang="tr-TR" sz="4000" dirty="0"/>
              <a:t>3. Mülkiyet hakları, kamulaştırma, sigorta, arazi kullanımı, plan tadilatları, parasal kaynak vb. problemler: Mülkiyet durumu, kamulaştırma, mevcut ya da mevcut olmayan planlar, afetin büyüklüğüne göre ortaya çıkabilecek maddi problemler vb. hususlar iyileştirme kararlarını şekillendirir. Örneğin, afete uğramış yerleşimin tamamının ya da bir kısmının başka bir yere taşınmasına karar verildiğinde jeolojik açıdan ya da kentsel gelişim, kalkınma açısından daha uygun yerler varken kamulaştırmadan kaçınmak amacıyla hazine arazileri tercih edilmesinin uygunluğu tartışılabilir. </a:t>
            </a:r>
          </a:p>
        </p:txBody>
      </p:sp>
    </p:spTree>
    <p:extLst>
      <p:ext uri="{BB962C8B-B14F-4D97-AF65-F5344CB8AC3E}">
        <p14:creationId xmlns:p14="http://schemas.microsoft.com/office/powerpoint/2010/main" val="244443827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17755"/>
            <a:ext cx="10515600" cy="5919018"/>
          </a:xfrm>
        </p:spPr>
        <p:txBody>
          <a:bodyPr>
            <a:normAutofit/>
          </a:bodyPr>
          <a:lstStyle/>
          <a:p>
            <a:pPr marL="0" indent="0" algn="just">
              <a:buNone/>
            </a:pPr>
            <a:r>
              <a:rPr lang="tr-TR" sz="4000" dirty="0"/>
              <a:t>Bir su baskını sonrası, bir topluluk, belli alanların yerleşime kapatılarak, ıslah edilmesi ve yeşil alana dönüştürülmesi yoluyla ekonomik gelişimi, doğal kaynakların korunmasını ve yaşam standartlarının arttırılmasını bekleyebilir. Ama sıklıkla karşılaşıldığı üzere, su baskınına uğrayan ev sahiplerinin bir kısmı ıslah çalışmalarını desteklerken, arazisinin yerleşime kapatılmasına ve yeşil alana dönüştürülmesine karşı çıkabilirler</a:t>
            </a:r>
            <a:r>
              <a:rPr lang="tr-TR" sz="4000" dirty="0" smtClean="0"/>
              <a:t>.</a:t>
            </a:r>
            <a:endParaRPr lang="tr-TR" sz="4000" dirty="0"/>
          </a:p>
        </p:txBody>
      </p:sp>
    </p:spTree>
    <p:extLst>
      <p:ext uri="{BB962C8B-B14F-4D97-AF65-F5344CB8AC3E}">
        <p14:creationId xmlns:p14="http://schemas.microsoft.com/office/powerpoint/2010/main" val="42095210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48929"/>
            <a:ext cx="10515600" cy="5987844"/>
          </a:xfrm>
        </p:spPr>
        <p:txBody>
          <a:bodyPr>
            <a:normAutofit fontScale="92500" lnSpcReduction="20000"/>
          </a:bodyPr>
          <a:lstStyle/>
          <a:p>
            <a:pPr marL="0" indent="0" algn="just">
              <a:buNone/>
            </a:pPr>
            <a:r>
              <a:rPr lang="tr-TR" sz="4000" dirty="0"/>
              <a:t>4. Daha çabuk “normale dönme” isteği: Özellikle büyük afetlerden sonra yapılan iyileştirme çalışmaları zaman alır. Hasar tespit çalışmaları, listelerin kesinleşmesi, itirazlar ve itirazlar için tanınan süreler, hak sahipliği çalışmaları, yer seçimi çalışmaları, yer seçimi raporlarının oluşturulması, onaylanması, ihaleye çıkılması, konutların yapımı, kontrolü ve teslimi, bazen mevzuat değişiklikleri ve özel kanunların çıkarılması ve uygulanması hatta imar planlarının ve altlık teşkil eden çalışmaların yenilenmesi vb. silsile yoluyla birbirini takip eden, bazılarının kanuni süreleri olan, herhangi birinde bir problem ortaya çıktığında tüm süreci geciktiren iş ve işlemlerdir. </a:t>
            </a:r>
          </a:p>
        </p:txBody>
      </p:sp>
    </p:spTree>
    <p:extLst>
      <p:ext uri="{BB962C8B-B14F-4D97-AF65-F5344CB8AC3E}">
        <p14:creationId xmlns:p14="http://schemas.microsoft.com/office/powerpoint/2010/main" val="193686269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Ayrıca özellikle büyük depremler sonrası tekrar yıkıma yol açıcı derecede büyük depremler meydana gelebilir. Bu da çalışmaların sil baştan yapılmasına bir başka deyişle iyileştirme sürecinin baştan başlamasına yol açmıştır. Örneğin: 17 Ağustos 1999 depremi hasar tespit çalışmaları devam ederken 12 Kasım 1999 depremi meydana gelmiş ve kısmen aynı bölgeyi etkilemiştir. Orta hasarlı binaların bir kısmı yıkılmış ya da ağır hasar görmüş, az hasarlı ya da hasarsız birçok yapı ikinci depremde büyük hasara uğramıştır.</a:t>
            </a:r>
          </a:p>
        </p:txBody>
      </p:sp>
    </p:spTree>
    <p:extLst>
      <p:ext uri="{BB962C8B-B14F-4D97-AF65-F5344CB8AC3E}">
        <p14:creationId xmlns:p14="http://schemas.microsoft.com/office/powerpoint/2010/main" val="3706254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Afetten hasar gören yapıların onarım ve güçlendirilmesi zor, zaman alıcı ve masraflıdır. Bu nedenle söz konusu çalışmalar gerçekleştirilirken onarım ve güçlendirme projelerinin deneyimli mühendislerce hazırlanması ve uygulanması gerekir. Hepsinden daha önemlisi, yapıları herhangi bir afetten sonra onarım ve güçlendirmeye mecbur bırakacak tasarım ve imalat hatalarından kaçınılmalı, afetlere ilişkin yönetmeliklerde belirtilen koşullara uygun yapılar yapılmalıdır. </a:t>
            </a:r>
          </a:p>
        </p:txBody>
      </p:sp>
    </p:spTree>
    <p:extLst>
      <p:ext uri="{BB962C8B-B14F-4D97-AF65-F5344CB8AC3E}">
        <p14:creationId xmlns:p14="http://schemas.microsoft.com/office/powerpoint/2010/main" val="260623322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63561"/>
            <a:ext cx="10515600" cy="5673212"/>
          </a:xfrm>
        </p:spPr>
        <p:txBody>
          <a:bodyPr>
            <a:normAutofit/>
          </a:bodyPr>
          <a:lstStyle/>
          <a:p>
            <a:pPr marL="0" indent="0" algn="just">
              <a:buNone/>
            </a:pPr>
            <a:r>
              <a:rPr lang="tr-TR" sz="4000" dirty="0"/>
              <a:t>5. Gelişme ve kalkınma imkânlarını fark edememe: Afetleri yeni bir başlangıç noktası olarak kabul ederek, toplumsal gelişim sağlamak gereklidir. Ancak, bu durum her zaman için geçerli olmayabilir. Afet sonrası travma yaşayan afetzedeler, yerel yöneticiler ve çalışmaları yönlendirenler bazı fırsatlar konusunda anlaşamayabilir. </a:t>
            </a:r>
          </a:p>
        </p:txBody>
      </p:sp>
    </p:spTree>
    <p:extLst>
      <p:ext uri="{BB962C8B-B14F-4D97-AF65-F5344CB8AC3E}">
        <p14:creationId xmlns:p14="http://schemas.microsoft.com/office/powerpoint/2010/main" val="50029608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6. Yerel yönetim çalışanlarının rolleri ve görevlerindeki ani değişim: Afet sonrası yerel ve merkezi yönetimler, kurumların ve/veya çalışanların rollerinde, görevlerinde, yöntemlerde, önceliklerde, alışılagelmişin dışında değişiklikler yapmak zorunda kalabilirler. Görevler değişebilir, iş yükü ağır biçimde artabilir, iş ve işlemlerin yapılabilmesi için yeni katılımlar, yeni terminolojiler veya yapılar ortaya çıkabilir.  Bunun yanı sıra yerel görevlilerin üzerinde işlerin daha çabuk yapılması için kamusal ve siyasi baskılar da olabilir.</a:t>
            </a:r>
          </a:p>
        </p:txBody>
      </p:sp>
    </p:spTree>
    <p:extLst>
      <p:ext uri="{BB962C8B-B14F-4D97-AF65-F5344CB8AC3E}">
        <p14:creationId xmlns:p14="http://schemas.microsoft.com/office/powerpoint/2010/main" val="250017338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a:t>7. Olağanüstü bir problem gibi görünene olağanüstü çözüm arama gayreti: Büyük afetler sonrası “olağanüstü durum” gibi görünenler aslında devlet kurumlarının sürekli yaptığı rutin işlerdir. Büyük afetler sonrası, olayı olağanüstü hale getiren zaten yapılan bu işlerin, hepsinin birden aynı anda ve büyük bir alanda ya da miktarda yapılması gerektiği ve kamuoyu tarafından hemen, çabucak yapılması yönündeki istemsiz baskıdır. Toplumlar, bu baskı ve telaşı bir yana bırakıp zaten alışık oldukları işleri alışık oldukları prosedürde yapmaya devam etmelidir. Aksi takdirde yanlış uygulamalar olacak ve bu da işleri daha da yavaşlatacaktır.</a:t>
            </a:r>
          </a:p>
        </p:txBody>
      </p:sp>
    </p:spTree>
    <p:extLst>
      <p:ext uri="{BB962C8B-B14F-4D97-AF65-F5344CB8AC3E}">
        <p14:creationId xmlns:p14="http://schemas.microsoft.com/office/powerpoint/2010/main" val="4275139997"/>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78426"/>
            <a:ext cx="10515600" cy="5958347"/>
          </a:xfrm>
        </p:spPr>
        <p:txBody>
          <a:bodyPr>
            <a:normAutofit/>
          </a:bodyPr>
          <a:lstStyle/>
          <a:p>
            <a:pPr marL="0" indent="0" algn="just">
              <a:buNone/>
            </a:pPr>
            <a:r>
              <a:rPr lang="tr-TR" sz="4000" dirty="0"/>
              <a:t>8. Karar vericiler, yetki sahipleri, farklı birimler, teşkilatlar ve afetzedeler arasındaki sistematik iletişim eksikliği: Afetlerle ilgili alınması gereken kararlarda, sürdürülebilirlik ilkelerinin içine dahil edildiği bir mekanizma geliştirilebilir. Burada gereken, kararlar alınırken kapsamlı, sistematik kontrol noktalarına sahip bir sistemin gerekliliğidir, bu sayede doğrudan ve dolaylı sonuçlar izlenebilir.</a:t>
            </a:r>
          </a:p>
        </p:txBody>
      </p:sp>
    </p:spTree>
    <p:extLst>
      <p:ext uri="{BB962C8B-B14F-4D97-AF65-F5344CB8AC3E}">
        <p14:creationId xmlns:p14="http://schemas.microsoft.com/office/powerpoint/2010/main" val="217628613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9. “Doğru olanı yap” siyasi iradesinin eksikliği: Afet sonrası afetzedelerin ihtiyaçlarını belirlemek, süratle gidermek ve afet zararlarının tekrar oluşmasını engellemek ana amaçlardır. Afet sonrası iyileştirme aşamasında, yöneticiler-karar vericiler, terazinin bir tarafına afetzedelerin “hızlı ve basit” bir şekilde mağduriyetlerinin giderilmesi gerekliliğini, diğer tarafına ise orta ve uzun vadeli toplum ihtiyaçlarını koymalı ve düşünmelidirler. Doğal olarak, kısa vadede dar görüşlü çözümler yerine uzun vadede akılcı ve sürdürülebilir görüşlerin alınması ve desteklenmesi önemlidir. </a:t>
            </a:r>
          </a:p>
        </p:txBody>
      </p:sp>
    </p:spTree>
    <p:extLst>
      <p:ext uri="{BB962C8B-B14F-4D97-AF65-F5344CB8AC3E}">
        <p14:creationId xmlns:p14="http://schemas.microsoft.com/office/powerpoint/2010/main" val="303644620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79871"/>
            <a:ext cx="10515600" cy="5456902"/>
          </a:xfrm>
        </p:spPr>
        <p:txBody>
          <a:bodyPr>
            <a:normAutofit/>
          </a:bodyPr>
          <a:lstStyle/>
          <a:p>
            <a:pPr marL="0" indent="0" algn="just">
              <a:buNone/>
            </a:pPr>
            <a:r>
              <a:rPr lang="tr-TR" sz="4000" dirty="0"/>
              <a:t>İyileştirmenin sonuçlarının bazen yıllar alabileceği anlaşılmalıdır. İş ve işlemleri daha kısa sürede bitirmek adına nitelikten, nicelikten, sürdürülebilirlik ilkesinden uzak işler yapmak yerine soğukkanlı olmak, “doğrusu olan” siyasi iradeyi ortaya koymak gereklidir.</a:t>
            </a:r>
          </a:p>
          <a:p>
            <a:pPr marL="0" indent="0" algn="just">
              <a:buNone/>
            </a:pPr>
            <a:endParaRPr lang="tr-TR" sz="4000" dirty="0"/>
          </a:p>
        </p:txBody>
      </p:sp>
    </p:spTree>
    <p:extLst>
      <p:ext uri="{BB962C8B-B14F-4D97-AF65-F5344CB8AC3E}">
        <p14:creationId xmlns:p14="http://schemas.microsoft.com/office/powerpoint/2010/main" val="11356338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İyileştirme Çalışmalarını Kolaylaştırabilecek Unsurlar</a:t>
            </a:r>
          </a:p>
        </p:txBody>
      </p:sp>
      <p:sp>
        <p:nvSpPr>
          <p:cNvPr id="3" name="İçerik Yer Tutucusu 2"/>
          <p:cNvSpPr>
            <a:spLocks noGrp="1"/>
          </p:cNvSpPr>
          <p:nvPr>
            <p:ph idx="1"/>
          </p:nvPr>
        </p:nvSpPr>
        <p:spPr/>
        <p:txBody>
          <a:bodyPr>
            <a:normAutofit/>
          </a:bodyPr>
          <a:lstStyle/>
          <a:p>
            <a:pPr marL="0" indent="0" algn="just">
              <a:buNone/>
            </a:pPr>
            <a:r>
              <a:rPr lang="tr-TR" sz="4000" dirty="0"/>
              <a:t>Afet risklerinden uzaklaşma yaklaşımını genel bir afet sonrası eyleme dönüştüren anahtar özellikler ve araçlar, liderlik, vizyon, siyasi irade, kurallar, kanunlar, teşvikler ve kaynaklardır. Aşağıda, eğer mevcutlarsa, iyileştirme aşamasını kolaylaştırabilecek bazı unsurlar sıralanmıştır:</a:t>
            </a:r>
          </a:p>
        </p:txBody>
      </p:sp>
    </p:spTree>
    <p:extLst>
      <p:ext uri="{BB962C8B-B14F-4D97-AF65-F5344CB8AC3E}">
        <p14:creationId xmlns:p14="http://schemas.microsoft.com/office/powerpoint/2010/main" val="288904150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1. Paydaş algısı: Olası bir karar tarafından etkilenebilecek kişilerin, kurum ve kuruluşlar ile organizasyonların belirlenmesi ve sonrada karar verme mekanizmasının içine dâhil edilmesi gerekir.</a:t>
            </a:r>
          </a:p>
          <a:p>
            <a:pPr marL="0" indent="0" algn="just">
              <a:buNone/>
            </a:pPr>
            <a:r>
              <a:rPr lang="tr-TR" sz="4000" dirty="0"/>
              <a:t>2. Siyasi irade: Olayları analiz eden, alternatifleri hesaba katan ve uzun vadede sonuçlarını verecek kamu yararını kısa vadeli çıkarlar üstünde tutacak iradedir. Zor kararları verecek, genel bakış açısını yönlendirecek, işi bitirecek, olumsuzluklara göğüs gerebilecek, vizyon sahibi iradedir</a:t>
            </a:r>
            <a:r>
              <a:rPr lang="tr-TR" sz="4000" dirty="0" smtClean="0"/>
              <a:t>.</a:t>
            </a:r>
            <a:endParaRPr lang="tr-TR" sz="4000" dirty="0"/>
          </a:p>
        </p:txBody>
      </p:sp>
    </p:spTree>
    <p:extLst>
      <p:ext uri="{BB962C8B-B14F-4D97-AF65-F5344CB8AC3E}">
        <p14:creationId xmlns:p14="http://schemas.microsoft.com/office/powerpoint/2010/main" val="605672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3. Otorite: Toplumun ihtiyaçlarını gidermek için uygun araçları, inanılır ve güvenilir olarak kullanma becerisidir. Bir toplumda, özellikle afet sonrası değişiklikler yapmak zor ve tartışmalı olabilir. Halkı, kamuoyunu, ilgilileri ikna edici, inandırıcı, sağlam duruşu olan, vizyon sahibi, ileri görüşlü, koordinasyon ve denetim yapmayı becerebilen, kişi ve kurum otoritesine ihtiyaç vardır. </a:t>
            </a:r>
          </a:p>
          <a:p>
            <a:pPr marL="0" indent="0" algn="just">
              <a:buNone/>
            </a:pPr>
            <a:r>
              <a:rPr lang="tr-TR" sz="4000" dirty="0"/>
              <a:t>4. Finansman: İyileştirmenin seviyesini ve alınacak kararları mevcut bütçeler belirler. Bütçe mevcutsa daha esnek kararların alınabilmesi olasıdır. </a:t>
            </a:r>
          </a:p>
        </p:txBody>
      </p:sp>
    </p:spTree>
    <p:extLst>
      <p:ext uri="{BB962C8B-B14F-4D97-AF65-F5344CB8AC3E}">
        <p14:creationId xmlns:p14="http://schemas.microsoft.com/office/powerpoint/2010/main" val="168236003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20000"/>
          </a:bodyPr>
          <a:lstStyle/>
          <a:p>
            <a:pPr marL="0" indent="0" algn="just">
              <a:buNone/>
            </a:pPr>
            <a:r>
              <a:rPr lang="tr-TR" sz="4000" dirty="0"/>
              <a:t>5. Öncelik: Öncelikleri belirlemek, faydalı sonuçları maksimize edebilmek için yapılacak iş ve işlemleri belli bir sıraya sokma işidir. Afetten daha fazla zarar görenleri, mesela ailesinden ya da köyünden yakınlarını kaybedenleri, daha az zarar görenlere göre öncelikli kılmak doğaldır. </a:t>
            </a:r>
          </a:p>
          <a:p>
            <a:pPr marL="0" indent="0" algn="just">
              <a:buNone/>
            </a:pPr>
            <a:r>
              <a:rPr lang="tr-TR" sz="4000" dirty="0"/>
              <a:t>6. Vizyon: Gitmek istediğiniz yeri bilmiyorsanız hiç bir yere ulaşamazsınız. Gelecekte “olmak” istediği yeri belirleyebilen bir toplum, kurum, siyasi irade vb. afet iyileştirmesini, afet öncesi zarar görebilirliği azaltmak ve genel yaşam standartlarını yükseltmek, sürdürülebilirliği sağlamak için kullanabilir. İyileştirmenin tam anlamıyla başarılı olabilmesi için, gerek kurumsal gerekse özellikle karar vericilerde bireysel vizyon şarttır</a:t>
            </a:r>
            <a:r>
              <a:rPr lang="tr-TR" sz="4000" dirty="0" smtClean="0"/>
              <a:t>.</a:t>
            </a:r>
            <a:endParaRPr lang="tr-TR" sz="4000" dirty="0"/>
          </a:p>
        </p:txBody>
      </p:sp>
    </p:spTree>
    <p:extLst>
      <p:ext uri="{BB962C8B-B14F-4D97-AF65-F5344CB8AC3E}">
        <p14:creationId xmlns:p14="http://schemas.microsoft.com/office/powerpoint/2010/main" val="3772999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39097"/>
            <a:ext cx="10515600" cy="5997676"/>
          </a:xfrm>
        </p:spPr>
        <p:txBody>
          <a:bodyPr>
            <a:normAutofit fontScale="92500" lnSpcReduction="20000"/>
          </a:bodyPr>
          <a:lstStyle/>
          <a:p>
            <a:pPr marL="0" indent="0" algn="just">
              <a:buNone/>
            </a:pPr>
            <a:r>
              <a:rPr lang="tr-TR" sz="4000" dirty="0"/>
              <a:t>Yeniden yapım aşaması olarak adlandırılan dönemdeki amaç; afetten etkilenen veya zarar gören tüm insanların aktivitelerinin afetten önceki düzeyden daha ileri bir düzeyde karşılanabilmesidir. Yıkılan ve zarar gören tüm yapı ve tesislerin yeniden inşası, kalıcı konutların yapıldığı, gerektiğinde yeni yerleşme planlarının hazırlandığı, toplumun afet nedeniyle etkilenen ekonomik-sosyal ve psikolojik bütünlüğünün yeniden sağlandığı, afetlerin muhasebesinin yapılması gibi çeşitli faaliyetler bu aşamada yapılmaktadır. Tüm bu faaliyetlerin süresi afetin büyüklüğüne bağlı olarak birkaç yıl sürebilir. Amaç, afetten etkilenen toplulukların gelecekte de benzer olaylarla karşılaşmaları halinde, olası afet risklerini azaltmaktır. </a:t>
            </a:r>
          </a:p>
        </p:txBody>
      </p:sp>
    </p:spTree>
    <p:extLst>
      <p:ext uri="{BB962C8B-B14F-4D97-AF65-F5344CB8AC3E}">
        <p14:creationId xmlns:p14="http://schemas.microsoft.com/office/powerpoint/2010/main" val="116014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GİRİŞ</a:t>
            </a:r>
            <a:endParaRPr lang="tr-TR" b="1" dirty="0"/>
          </a:p>
        </p:txBody>
      </p:sp>
      <p:sp>
        <p:nvSpPr>
          <p:cNvPr id="3" name="İçerik Yer Tutucusu 2"/>
          <p:cNvSpPr>
            <a:spLocks noGrp="1"/>
          </p:cNvSpPr>
          <p:nvPr>
            <p:ph idx="1"/>
          </p:nvPr>
        </p:nvSpPr>
        <p:spPr/>
        <p:txBody>
          <a:bodyPr>
            <a:normAutofit/>
          </a:bodyPr>
          <a:lstStyle/>
          <a:p>
            <a:pPr marL="0" indent="0" algn="just">
              <a:buNone/>
            </a:pPr>
            <a:r>
              <a:rPr lang="tr-TR" sz="4000" dirty="0"/>
              <a:t>Afetlerle mücadelenin temelinde, afet yönetiminin tüm aşamalarını bir bütün olarak düşünmek, afet öncesi, sırası ve sonrasında, önceden belirlenen yol, yöntem ve eylemleri etkin ve hızlı bir şekilde uygulamak yatar.  Bu evrelerin, doğrusal olarak ilişkili değil, döngüsel bir ilişki yapısı gösterdiği unutulmamalıdır. </a:t>
            </a:r>
          </a:p>
        </p:txBody>
      </p:sp>
    </p:spTree>
    <p:extLst>
      <p:ext uri="{BB962C8B-B14F-4D97-AF65-F5344CB8AC3E}">
        <p14:creationId xmlns:p14="http://schemas.microsoft.com/office/powerpoint/2010/main" val="1838837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a:t>Türkiye gibi gelişmekte olan ülkelerde sınırlı olan bütçe olanakları ve kaynaklarıyla gerçekleştirilen afet sonrası yeniden inşa faaliyetlerinin çok iyi tasarlanması ve etkin şekilde uygulanması gerekir. Bu kapsamda afet zararlarını azaltıcı yer seçimi, planlama ve afet etkilerine dayanıklı yapıların inşası çalışmaları yeniden yapım aşamasının en önemli </a:t>
            </a:r>
            <a:r>
              <a:rPr lang="tr-TR" sz="4000" dirty="0" err="1"/>
              <a:t>aktörleridir.Uzun</a:t>
            </a:r>
            <a:r>
              <a:rPr lang="tr-TR" sz="4000" dirty="0"/>
              <a:t> vadeli ve kimi ekonomistler tarafından pahalı olarak değerlendirilmesine rağmen, herhangi bir afet sonrasında inşa edilen yapıların afete dayanıklı olması, gelecekte meydana gelebilecek bir afetin yol açacağı zararların azaltılabilmesi için en pratik ve en etkili yöntemdir.</a:t>
            </a:r>
          </a:p>
        </p:txBody>
      </p:sp>
    </p:spTree>
    <p:extLst>
      <p:ext uri="{BB962C8B-B14F-4D97-AF65-F5344CB8AC3E}">
        <p14:creationId xmlns:p14="http://schemas.microsoft.com/office/powerpoint/2010/main" val="1635728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err="1"/>
              <a:t>Ergünay</a:t>
            </a:r>
            <a:r>
              <a:rPr lang="tr-TR" sz="4000" dirty="0"/>
              <a:t>’ a (1999) göre; “... Günümüz teknolojisinde afetlerden hiç hasar görmeyecek yapıların yapılması teorik olarak mümkün görülse bile ekonomik olarak mümkün değildir...”. Türksoy’a (1992) göre ise; “... Günümüzde ulaşılan yapı teknikleriyle, hemen her büyüklükteki afetlerde can kaybına yol açmayacak nitelikte yapı yapılması olanaklıdır. Ancak, dışsal etkilerle hızla büyümesine yol açılan kentlerdeki nüfus; bilgi birikimi, kültürel düzey, toplumsal yaşam özellikleri, örgütlenme becerisi yeteneği ve teknolojik gelişmişlik gibi konularda bu büyümeye koşut olarak hazırlıklı değilse, söz konusu kuramsal doğru geçerliliğini yitirmektedir”.</a:t>
            </a:r>
          </a:p>
        </p:txBody>
      </p:sp>
    </p:spTree>
    <p:extLst>
      <p:ext uri="{BB962C8B-B14F-4D97-AF65-F5344CB8AC3E}">
        <p14:creationId xmlns:p14="http://schemas.microsoft.com/office/powerpoint/2010/main" val="848779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93290"/>
            <a:ext cx="10515600" cy="6243483"/>
          </a:xfrm>
        </p:spPr>
        <p:txBody>
          <a:bodyPr>
            <a:normAutofit fontScale="92500" lnSpcReduction="10000"/>
          </a:bodyPr>
          <a:lstStyle/>
          <a:p>
            <a:pPr marL="0" indent="0" algn="just">
              <a:buNone/>
            </a:pPr>
            <a:r>
              <a:rPr lang="tr-TR" sz="4000" dirty="0"/>
              <a:t>Yeniden inşa aşamasında afetzedeler için afet konutları yapılması konusunda Durmuş (1996) şu görüşleri ileri sürmektedir: “Mevcut sistemde devlet, binası ağır hasarlı olanla, yıkılana yeni bina yapmaktadır. Orta ve az hasarlılara da daha kısıtlı olarak hak verilmektedir. Türkiye’nin % 98’inin deprem bölgesi olduğu göz önüne alındığında her an yeni afetlerle karşılaşılması muhtemeldir. Devletin bu karşılıksız sigortayı sürdürmesi imkânsız hale gelebilir. 7269 Sayılı Kanundaki “hak sahipliği” kavramının kapsamını daraltmak zorunda kalabiliriz ve afet sonrası afetzedelere sadece prefabrik barınma imkânı sağlamakla yetinebiliriz.”</a:t>
            </a:r>
          </a:p>
        </p:txBody>
      </p:sp>
    </p:spTree>
    <p:extLst>
      <p:ext uri="{BB962C8B-B14F-4D97-AF65-F5344CB8AC3E}">
        <p14:creationId xmlns:p14="http://schemas.microsoft.com/office/powerpoint/2010/main" val="2119657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İyileştirme aşaması afet yönetimi döngüsü içerisinde «risk azaltma» aşaması ile iç içe geçen bir aşamadır. Her iki aşamada gerçekleştirilen çalışmaların ortak amacı; olası bir afet tehlikesine karşı sosyal yaşamın tüm kurumlarının hazırlıklı olmasını sağlamaktır. Risk azaltma aşamasında gelecekte meydana gelebilecek bir afete dikkatler yoğunlaşırken; iyileştirme aşamasında geleceğe dönük çalışmaların yanında geçmişteki afetin etkilerinin giderilmesine de çalışılmaktadır.</a:t>
            </a:r>
          </a:p>
        </p:txBody>
      </p:sp>
    </p:spTree>
    <p:extLst>
      <p:ext uri="{BB962C8B-B14F-4D97-AF65-F5344CB8AC3E}">
        <p14:creationId xmlns:p14="http://schemas.microsoft.com/office/powerpoint/2010/main" val="464162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AFET SONRASI İYİLEŞTİRME ÇALIŞMALARI</a:t>
            </a:r>
          </a:p>
        </p:txBody>
      </p:sp>
      <p:sp>
        <p:nvSpPr>
          <p:cNvPr id="3" name="İçerik Yer Tutucusu 2"/>
          <p:cNvSpPr>
            <a:spLocks noGrp="1"/>
          </p:cNvSpPr>
          <p:nvPr>
            <p:ph idx="1"/>
          </p:nvPr>
        </p:nvSpPr>
        <p:spPr/>
        <p:txBody>
          <a:bodyPr>
            <a:normAutofit lnSpcReduction="10000"/>
          </a:bodyPr>
          <a:lstStyle/>
          <a:p>
            <a:pPr marL="0" indent="0" algn="just">
              <a:buNone/>
            </a:pPr>
            <a:r>
              <a:rPr lang="tr-TR" sz="4000" dirty="0"/>
              <a:t>Afet sonrasında öncelikli olan asıl hedefin, zarara uğramış birey ve toplulukların desteklenmesi olduğu kadar, yerel ekonomik canlılığın yeniden kazanılması, altyapının geliştirilmesi, sanayinin ve ticaretin desteklenmesi, toplum eğitimi, sosyal ve psikolojik destek hizmetlerinin sağlanarak toplumun olası bir yeni afet karşısında daha dirençli kılınması olduğu anlaşılmaktadır.</a:t>
            </a:r>
          </a:p>
        </p:txBody>
      </p:sp>
    </p:spTree>
    <p:extLst>
      <p:ext uri="{BB962C8B-B14F-4D97-AF65-F5344CB8AC3E}">
        <p14:creationId xmlns:p14="http://schemas.microsoft.com/office/powerpoint/2010/main" val="3135004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42452"/>
            <a:ext cx="10515600" cy="6194321"/>
          </a:xfrm>
        </p:spPr>
        <p:txBody>
          <a:bodyPr>
            <a:normAutofit/>
          </a:bodyPr>
          <a:lstStyle/>
          <a:p>
            <a:pPr marL="0" indent="0" algn="just">
              <a:buNone/>
            </a:pPr>
            <a:r>
              <a:rPr lang="tr-TR" sz="4000" dirty="0"/>
              <a:t>Afetler ile ortaya çıkan acil duruma ilişkin görevlerin yerine getirilmesinden sonra, en önemli konu, yerel toplulukların ve bireylerin mümkün olan en kısa sürede afet öncesi yaşam koşullarına kavuşturulmasıdır. Bu normale dönüş süresinin mümkün olduğunca kısaltılması iyileştirme çalışmalarının başlıca amacıdır. Bir afetin oluşundan hemen sonra başlayarak, afetin büyüklüğüne bağlı olarak bir kaç yıl sürebilen tüm faaliyetler iyileştirme aşamasının bir parçasıdır.</a:t>
            </a:r>
          </a:p>
        </p:txBody>
      </p:sp>
    </p:spTree>
    <p:extLst>
      <p:ext uri="{BB962C8B-B14F-4D97-AF65-F5344CB8AC3E}">
        <p14:creationId xmlns:p14="http://schemas.microsoft.com/office/powerpoint/2010/main" val="3113225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a:bodyPr>
          <a:lstStyle/>
          <a:p>
            <a:pPr marL="0" indent="0" algn="just">
              <a:buNone/>
            </a:pPr>
            <a:r>
              <a:rPr lang="tr-TR" sz="4000" dirty="0"/>
              <a:t>Bu aşamada ana hedef, afete uğramış toplulukların, haberleşme, ulaşım, su, elektrik, kanalizasyon, eğitim, sosyal aktiviteler, geçici ve kalıcı barınma ihtiyacı, çalışma ve ekonomik alanlardaki hayati aktivitelerinin en az düzeyde de olsa karşılanarak, zaman içerisinde geliştirilerek devamını sağlamak ve sonuçta etkilenen insanlar için afet öncesinden daha güvenli ve gelişmiş bir yaşam çevresi oluşturmaktır. İyileştirme; yerel, çok yönlü bir çalışmadır, tekrarlanabilir afet tehlikesi karşısında daha güçlü olmayı gerektirir ve eskiye göre daha üstün standartları yakalama amacını taşır. </a:t>
            </a:r>
          </a:p>
        </p:txBody>
      </p:sp>
    </p:spTree>
    <p:extLst>
      <p:ext uri="{BB962C8B-B14F-4D97-AF65-F5344CB8AC3E}">
        <p14:creationId xmlns:p14="http://schemas.microsoft.com/office/powerpoint/2010/main" val="4111540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21110"/>
            <a:ext cx="10515600" cy="6115663"/>
          </a:xfrm>
        </p:spPr>
        <p:txBody>
          <a:bodyPr>
            <a:normAutofit/>
          </a:bodyPr>
          <a:lstStyle/>
          <a:p>
            <a:pPr marL="0" indent="0" algn="just">
              <a:buNone/>
            </a:pPr>
            <a:r>
              <a:rPr lang="tr-TR" sz="4000" dirty="0"/>
              <a:t>Faaliyetlerin süresi afetin büyüklüğüne bağlı olarak birkaç yıl sürebilir ve bu süre içerisinde toplum için gerekli olan ve risk azaltma aşamasında konu edilen bazı faaliyetler de yürütülebilir. Amaç, afetten etkilenen toplulukların gelecekte de benzer olaylarla karşılaşmaları halinde, aynı olumsuz sonuçlarla yüz yüze gelmemelerini sağlamak, yani afet zararlarını azaltmaktır.</a:t>
            </a:r>
          </a:p>
        </p:txBody>
      </p:sp>
    </p:spTree>
    <p:extLst>
      <p:ext uri="{BB962C8B-B14F-4D97-AF65-F5344CB8AC3E}">
        <p14:creationId xmlns:p14="http://schemas.microsoft.com/office/powerpoint/2010/main" val="2713949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30710"/>
            <a:ext cx="10515600" cy="5506063"/>
          </a:xfrm>
        </p:spPr>
        <p:txBody>
          <a:bodyPr>
            <a:normAutofit/>
          </a:bodyPr>
          <a:lstStyle/>
          <a:p>
            <a:pPr marL="0" indent="0" algn="just">
              <a:buNone/>
            </a:pPr>
            <a:r>
              <a:rPr lang="tr-TR" sz="4000" dirty="0"/>
              <a:t>Esasen, Türkiye’de 7269 sayılı “Umumi Hayata Müessir Afetler Dolayısıyla Alınacak Tedbirlerle Yapılacak Yardımlara Dair Kanun” uyarınca yerine getirilen iyileştirme çalışmaları, diğer ülkelerdeki uygulamalar ile karşılaştırıldığında oldukça geniş kapsamda yürütülmekte ve ilerleyen kısımdaki alt konu başlıklarının hemen hepsini kapsamaktadır.</a:t>
            </a:r>
          </a:p>
        </p:txBody>
      </p:sp>
    </p:spTree>
    <p:extLst>
      <p:ext uri="{BB962C8B-B14F-4D97-AF65-F5344CB8AC3E}">
        <p14:creationId xmlns:p14="http://schemas.microsoft.com/office/powerpoint/2010/main" val="29512379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a:bodyPr>
          <a:lstStyle/>
          <a:p>
            <a:pPr marL="0" indent="0" algn="just">
              <a:buNone/>
            </a:pPr>
            <a:r>
              <a:rPr lang="tr-TR" sz="4000" dirty="0"/>
              <a:t>Afet sonrası yapılan iyileştirme çalışmaları, müdahale çalışmalarıyla iç içe geçer. İyileştirme çalışmalarını, genel olarak hemen afet sonrası alınan önlemler kapsamında “ön iyileştirme çalışmaları” ve daha sonraki süreçte ortaya çıkan “yeniden yapılanma çalışmaları” olarak iki ana başlığa ayırabiliriz. Ön iyileştirme çalışmaları, öncelikle yerine getirilmesi zorunlu acil yardım, kritik tesis ve alt yapının işler hale getirilmesi, beslenme ile ilgili önlemler, geçici barınma çalışmaları, enkaz kaldırma çalışmaları, defin hizmetleri ve sağlık ve </a:t>
            </a:r>
            <a:r>
              <a:rPr lang="tr-TR" sz="4000" dirty="0" err="1"/>
              <a:t>psikososyal</a:t>
            </a:r>
            <a:r>
              <a:rPr lang="tr-TR" sz="4000" dirty="0"/>
              <a:t> hizmetler olarak düşünülebilir.</a:t>
            </a:r>
          </a:p>
        </p:txBody>
      </p:sp>
    </p:spTree>
    <p:extLst>
      <p:ext uri="{BB962C8B-B14F-4D97-AF65-F5344CB8AC3E}">
        <p14:creationId xmlns:p14="http://schemas.microsoft.com/office/powerpoint/2010/main" val="3158639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48697"/>
            <a:ext cx="10515600" cy="5388076"/>
          </a:xfrm>
        </p:spPr>
        <p:txBody>
          <a:bodyPr>
            <a:normAutofit/>
          </a:bodyPr>
          <a:lstStyle/>
          <a:p>
            <a:pPr marL="0" indent="0" algn="just">
              <a:buNone/>
            </a:pPr>
            <a:r>
              <a:rPr lang="tr-TR" sz="4000" dirty="0"/>
              <a:t>Afet olmadan hazırlıklı olma ve risk azaltma çalışmaları etkin bir şekilde uygulanmalı; afet sırasında yapılan müdahale ve afet sonrasında gerçekleştirilen iyileştirme çalışmalarının ardından, elde edilen tecrübelere dayanarak, tekrar başa dönülerek hazırlıklı olma ve risk azaltma evrelerine geçilmelidir.</a:t>
            </a:r>
          </a:p>
        </p:txBody>
      </p:sp>
    </p:spTree>
    <p:extLst>
      <p:ext uri="{BB962C8B-B14F-4D97-AF65-F5344CB8AC3E}">
        <p14:creationId xmlns:p14="http://schemas.microsoft.com/office/powerpoint/2010/main" val="409596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73626"/>
            <a:ext cx="10515600" cy="6056671"/>
          </a:xfrm>
        </p:spPr>
        <p:txBody>
          <a:bodyPr>
            <a:normAutofit/>
          </a:bodyPr>
          <a:lstStyle/>
          <a:p>
            <a:pPr marL="0" indent="0" algn="just">
              <a:buNone/>
            </a:pPr>
            <a:r>
              <a:rPr lang="tr-TR" sz="4000" dirty="0"/>
              <a:t>Afet sırasında ya da afet olduktan hemen sonra alınan önlemleri kapsar. Kalıcı yerleşimlerin tamamlanarak hak sahibi afetzedelere teslimine kadar geçen süreç ve normal yaşama geçişle ilgili yapılanlar ise yeniden yapılanma çalışmaları olarak kabul edilir. Ön iyileştirme çalışmalarından tüm afetzedeler faydalanır. Ancak yeniden yapılanma yardımlarından faydalanmanın bazı şartları vardır ve ilerleyen kısımlarda açıklanmaktadır.</a:t>
            </a:r>
          </a:p>
        </p:txBody>
      </p:sp>
    </p:spTree>
    <p:extLst>
      <p:ext uri="{BB962C8B-B14F-4D97-AF65-F5344CB8AC3E}">
        <p14:creationId xmlns:p14="http://schemas.microsoft.com/office/powerpoint/2010/main" val="3753355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Acil Yardımlar ve Kritik Tesislerle İlgili Önlemler</a:t>
            </a:r>
          </a:p>
        </p:txBody>
      </p:sp>
      <p:sp>
        <p:nvSpPr>
          <p:cNvPr id="3" name="İçerik Yer Tutucusu 2"/>
          <p:cNvSpPr>
            <a:spLocks noGrp="1"/>
          </p:cNvSpPr>
          <p:nvPr>
            <p:ph idx="1"/>
          </p:nvPr>
        </p:nvSpPr>
        <p:spPr>
          <a:xfrm>
            <a:off x="838200" y="1825625"/>
            <a:ext cx="10515600" cy="4299872"/>
          </a:xfrm>
        </p:spPr>
        <p:txBody>
          <a:bodyPr>
            <a:normAutofit/>
          </a:bodyPr>
          <a:lstStyle/>
          <a:p>
            <a:pPr marL="0" indent="0" algn="just">
              <a:buNone/>
            </a:pPr>
            <a:r>
              <a:rPr lang="tr-TR" sz="4000" dirty="0"/>
              <a:t>Afetler sonrası, Vali ve Kaymakamlar geniş yetkilere sahiptir. Afet bölgesindeki yerel yönetimlere gönderilen acil yardım ödenekleri ile süratle ön iyileştirme çalışmalarına başlanmaktadır. Büyük afetler sonrası, acil yardım konusunda devletin olanakları yanında, halkın bağışları da harekete geçirilmektedir. </a:t>
            </a:r>
          </a:p>
        </p:txBody>
      </p:sp>
    </p:spTree>
    <p:extLst>
      <p:ext uri="{BB962C8B-B14F-4D97-AF65-F5344CB8AC3E}">
        <p14:creationId xmlns:p14="http://schemas.microsoft.com/office/powerpoint/2010/main" val="3636456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55173"/>
            <a:ext cx="10515600" cy="5181599"/>
          </a:xfrm>
        </p:spPr>
        <p:txBody>
          <a:bodyPr>
            <a:normAutofit/>
          </a:bodyPr>
          <a:lstStyle/>
          <a:p>
            <a:pPr marL="0" indent="0" algn="just">
              <a:buNone/>
            </a:pPr>
            <a:r>
              <a:rPr lang="tr-TR" sz="4000" dirty="0"/>
              <a:t>Çeşitli kuruluşlar ya da basın organları halkın yardımlarını toplama ve gönderme konularında önderlik etmektedir. Bu tür yardımlar yabancı ülkelerce de gönderilmektedir. Yeniden yapılanma çalışmaları ise çok büyük bütçeler gerektiren, dikkatli bir planlama ve uzun zaman isteyen çalışmalardır.</a:t>
            </a:r>
          </a:p>
          <a:p>
            <a:pPr marL="0" indent="0" algn="just">
              <a:buNone/>
            </a:pPr>
            <a:endParaRPr lang="tr-TR" sz="4000" dirty="0"/>
          </a:p>
        </p:txBody>
      </p:sp>
    </p:spTree>
    <p:extLst>
      <p:ext uri="{BB962C8B-B14F-4D97-AF65-F5344CB8AC3E}">
        <p14:creationId xmlns:p14="http://schemas.microsoft.com/office/powerpoint/2010/main" val="41229042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a:t>Afet sonrası arama – kurtarma, yangın söndürme ve benzeri müdahale çalışmalarının yanı sıra afetzedelerin temel ihtiyaçlarının karşılanabilmesi için kritik öneme sahip tesislerin faaliyetlerine devam etmesini sağlamak gerekir. Çöken ya da hasara uğrayan altyapı ve iletişim tesisleri (enerji üretim ve dağıtım noktaları, elektrik, su, doğalgaz, kanalizasyon, telefon hatları, baz istasyonları ve benzeri) geçici ya da kalıcı olarak çalışır hale getirilir. Kamu güvenliği ve sağlığı açısından önem taşıyan sağlık kurumları, itfaiye, polis merkezi gibi tesisler çalışır hale getirilir ya da mobil üniteler konuşlandırılarak bu tesislere dönüştürülür. </a:t>
            </a:r>
          </a:p>
        </p:txBody>
      </p:sp>
    </p:spTree>
    <p:extLst>
      <p:ext uri="{BB962C8B-B14F-4D97-AF65-F5344CB8AC3E}">
        <p14:creationId xmlns:p14="http://schemas.microsoft.com/office/powerpoint/2010/main" val="17424485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Ulaşım hatlarında ve tesislerindeki (liman, havaalanı, demiryolları, karayolu köprüler, tüneller ve benzeri) sorunlar </a:t>
            </a:r>
            <a:r>
              <a:rPr lang="tr-TR" sz="4000" dirty="0" err="1"/>
              <a:t>çö</a:t>
            </a:r>
            <a:r>
              <a:rPr lang="tr-TR" sz="4000" dirty="0"/>
              <a:t> </a:t>
            </a:r>
            <a:r>
              <a:rPr lang="tr-TR" sz="4000" dirty="0" err="1"/>
              <a:t>zülür</a:t>
            </a:r>
            <a:r>
              <a:rPr lang="tr-TR" sz="4000" dirty="0"/>
              <a:t>, hasarlar giderilir ve çalışır hale getirilir. Yoğun ve ortak kullanımı olan tesisler (alışveriş merkezleri, yurtlar, eğitim kurumları, dini tesisler, sosyal tesisler, otel, kamu binaları ve benzeri) ile tehlikeli madde içeren tesisler (petrol doğalgaz rafinerisi, yakıt istasyonları, sanayi ve üretim alanları, kimyasal ürün fabrika ve depoları ve benzeri) özenle incelenir ve hasar durumları belirlenir. Gerekiyorsa kullanımları durdurulur.</a:t>
            </a:r>
          </a:p>
        </p:txBody>
      </p:sp>
    </p:spTree>
    <p:extLst>
      <p:ext uri="{BB962C8B-B14F-4D97-AF65-F5344CB8AC3E}">
        <p14:creationId xmlns:p14="http://schemas.microsoft.com/office/powerpoint/2010/main" val="24564597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Geçici Barınma İhtiyacının Karşılanması</a:t>
            </a:r>
          </a:p>
        </p:txBody>
      </p:sp>
      <p:sp>
        <p:nvSpPr>
          <p:cNvPr id="3" name="İçerik Yer Tutucusu 2"/>
          <p:cNvSpPr>
            <a:spLocks noGrp="1"/>
          </p:cNvSpPr>
          <p:nvPr>
            <p:ph idx="1"/>
          </p:nvPr>
        </p:nvSpPr>
        <p:spPr/>
        <p:txBody>
          <a:bodyPr>
            <a:normAutofit/>
          </a:bodyPr>
          <a:lstStyle/>
          <a:p>
            <a:pPr marL="0" indent="0" algn="just">
              <a:buNone/>
            </a:pPr>
            <a:r>
              <a:rPr lang="tr-TR" sz="4000" dirty="0"/>
              <a:t>Afet ve acil durumlar sonrası insan yaşam alanlarında ve mühendislik yapılarında hasar ve yıkımlar meydana gelir. Bu alanlar ve yapılar hasar gördüklerinde geçici ya da kalıcı olarak kullanılamaz hale gelmiş olabilirler. </a:t>
            </a:r>
          </a:p>
        </p:txBody>
      </p:sp>
    </p:spTree>
    <p:extLst>
      <p:ext uri="{BB962C8B-B14F-4D97-AF65-F5344CB8AC3E}">
        <p14:creationId xmlns:p14="http://schemas.microsoft.com/office/powerpoint/2010/main" val="2756264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8368" y="1868129"/>
            <a:ext cx="10515600" cy="3746089"/>
          </a:xfrm>
        </p:spPr>
        <p:txBody>
          <a:bodyPr>
            <a:normAutofit/>
          </a:bodyPr>
          <a:lstStyle/>
          <a:p>
            <a:pPr marL="0" indent="0" algn="just">
              <a:buNone/>
            </a:pPr>
            <a:r>
              <a:rPr lang="tr-TR" sz="4000" dirty="0"/>
              <a:t>Bunun yanı sıra özellikle deprem gibi afet olaylarından sonra insanlar belirli bir süre için konutları hasar görmemiş bile olsa artçı depremler nedeniyle evlerine girmek istemeyebilirler. Bu durum insanların acil barınma ihtiyacının süratle giderilmesini gerektirir. </a:t>
            </a:r>
          </a:p>
          <a:p>
            <a:pPr marL="0" indent="0" algn="just">
              <a:buNone/>
            </a:pPr>
            <a:endParaRPr lang="tr-TR" sz="4000" dirty="0"/>
          </a:p>
        </p:txBody>
      </p:sp>
    </p:spTree>
    <p:extLst>
      <p:ext uri="{BB962C8B-B14F-4D97-AF65-F5344CB8AC3E}">
        <p14:creationId xmlns:p14="http://schemas.microsoft.com/office/powerpoint/2010/main" val="17900689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11277"/>
            <a:ext cx="10515600" cy="6125496"/>
          </a:xfrm>
        </p:spPr>
        <p:txBody>
          <a:bodyPr>
            <a:normAutofit/>
          </a:bodyPr>
          <a:lstStyle/>
          <a:p>
            <a:pPr marL="0" indent="0" algn="just">
              <a:buNone/>
            </a:pPr>
            <a:r>
              <a:rPr lang="tr-TR" sz="4000" dirty="0"/>
              <a:t>Geçici barınma ihtiyacının gerçek boyutu, afet olayının meydana geldiği bölgelerdeki arazinin, bütün yapıların ve kamu tesislerinin incelenerek hasar tespit raporlarının düzenlenmesinin ardından netleşir. Geçici barınma sürecinde, afet nedeniyle hasar görmüş ve iyileştirilebilir, güçlendirilebilir nitelikteki konutlara onarılıncaya kadar girilmesine ve oturulmasına izin verilmez.</a:t>
            </a:r>
          </a:p>
        </p:txBody>
      </p:sp>
    </p:spTree>
    <p:extLst>
      <p:ext uri="{BB962C8B-B14F-4D97-AF65-F5344CB8AC3E}">
        <p14:creationId xmlns:p14="http://schemas.microsoft.com/office/powerpoint/2010/main" val="35432515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Doğal afetlere uğramış ya da uğraması muhtemel bulunan toplulukların bulundukları yerlerde ya da uygun görülen başka yerlerde, geçici olarak barınmalarını sağlamak üzere öncelikli olarak çadırlar, barakalar, prefabrik yapılar kurulabilir, konutlar kiralanabilir ya da kamuya ve özel sektöre ait misafirhaneler, kamp ve dinlenme tesisleri değerlendirilebilir. Geçici barınma olarak adlandırılan bu aşamada, geçici barınma önlemlerini kendileri almak isteyenlere para yardımı yapmak da mümkündür. </a:t>
            </a:r>
          </a:p>
        </p:txBody>
      </p:sp>
    </p:spTree>
    <p:extLst>
      <p:ext uri="{BB962C8B-B14F-4D97-AF65-F5344CB8AC3E}">
        <p14:creationId xmlns:p14="http://schemas.microsoft.com/office/powerpoint/2010/main" val="30287005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Genel Hayata Etkililik ve Hasar Tespit Çalışmaları</a:t>
            </a:r>
          </a:p>
        </p:txBody>
      </p:sp>
      <p:sp>
        <p:nvSpPr>
          <p:cNvPr id="3" name="İçerik Yer Tutucusu 2"/>
          <p:cNvSpPr>
            <a:spLocks noGrp="1"/>
          </p:cNvSpPr>
          <p:nvPr>
            <p:ph idx="1"/>
          </p:nvPr>
        </p:nvSpPr>
        <p:spPr/>
        <p:txBody>
          <a:bodyPr>
            <a:normAutofit/>
          </a:bodyPr>
          <a:lstStyle/>
          <a:p>
            <a:pPr marL="0" indent="0" algn="just">
              <a:buNone/>
            </a:pPr>
            <a:r>
              <a:rPr lang="tr-TR" sz="4000" dirty="0"/>
              <a:t>Acil yardım ve önlemler bir yandan sürdürülürken, bir yandan ya afetin doğurduğu kayıpları, özellikle, yapıların ne ölçülerde afet olayından etkilendiğini belirlemek amacıyla “hasar tespiti” çalışmaları yapılmaktadır. Hasar tespit çalışmalarında kamuya ait yapıların hasar tespiti ayrıca yapılır. </a:t>
            </a:r>
          </a:p>
        </p:txBody>
      </p:sp>
    </p:spTree>
    <p:extLst>
      <p:ext uri="{BB962C8B-B14F-4D97-AF65-F5344CB8AC3E}">
        <p14:creationId xmlns:p14="http://schemas.microsoft.com/office/powerpoint/2010/main" val="2481238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27587"/>
            <a:ext cx="10515600" cy="5909186"/>
          </a:xfrm>
        </p:spPr>
        <p:txBody>
          <a:bodyPr>
            <a:normAutofit/>
          </a:bodyPr>
          <a:lstStyle/>
          <a:p>
            <a:pPr marL="0" indent="0" algn="just">
              <a:buNone/>
            </a:pPr>
            <a:r>
              <a:rPr lang="tr-TR" sz="4000" dirty="0"/>
              <a:t>Dünyanın afet yönetimi konusunda önde gelen ülkeleri dâhil olmak üzere; afet risklerini azaltmada başarı sağlansa dahi, tamamen ortadan kaldırmak mümkün olmamaktadır. Bu nedenle, afet sonrası iyileştirme safhasında yapılacaklara her afet sonrası gerek duyulmaktadır. Afet sonrası müdahale aşamasıyla birbirine geçişli olarak iyileştirme aşaması başlar. Bu bölümde iyileştirme aşamasında gerçekleştirilen çalışmalar örnekleriyle aktarılmaktadır. </a:t>
            </a:r>
          </a:p>
        </p:txBody>
      </p:sp>
    </p:spTree>
    <p:extLst>
      <p:ext uri="{BB962C8B-B14F-4D97-AF65-F5344CB8AC3E}">
        <p14:creationId xmlns:p14="http://schemas.microsoft.com/office/powerpoint/2010/main" val="14439148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524000"/>
            <a:ext cx="10515600" cy="5112773"/>
          </a:xfrm>
        </p:spPr>
        <p:txBody>
          <a:bodyPr>
            <a:normAutofit/>
          </a:bodyPr>
          <a:lstStyle/>
          <a:p>
            <a:pPr marL="0" indent="0" algn="just">
              <a:buNone/>
            </a:pPr>
            <a:r>
              <a:rPr lang="tr-TR" sz="4000" dirty="0"/>
              <a:t>Kamu binalarının ve tesislerinin hasar durumlarına göre kullanılıp kullanılmayacaklarına karar verilir, gerekiyorsa konteynerler, tam donanımlı mobil ünitelerle kamu hizmetleri verilmeye devam edilir. Diğer tüm yapıların (konut, işyeri) hasar tespit çalışmalarına da süratle başlanır.</a:t>
            </a:r>
          </a:p>
        </p:txBody>
      </p:sp>
    </p:spTree>
    <p:extLst>
      <p:ext uri="{BB962C8B-B14F-4D97-AF65-F5344CB8AC3E}">
        <p14:creationId xmlns:p14="http://schemas.microsoft.com/office/powerpoint/2010/main" val="2175712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Hasar tespit çalışmalarının amacı, afet olayının genel yaşamı etkileyip etkilemediğinin ve kimlerin zarar gördüğünün saptanmasıdır. 7269 sayılı Kanuna göre, herhangi bir afet olayı sebebiyle, afetzedelere, yasaların ön gördüğü yardımın sağlanması için bu olayın orada yaşayanların genel yaşamını etkileyen nitelikte ve ölçüde olması gerekmektedir. Bir başka deyişle, afetzedeler afet sonrası geçici barınma, beslenme, temel ihtiyaçlar konusunda yardım alabilirler ancak devlet sadece hak sahibi olarak belirlenen kişilere afet konutu ya da işyeri edinimi / onarımı yardımında bulunur.</a:t>
            </a:r>
          </a:p>
        </p:txBody>
      </p:sp>
    </p:spTree>
    <p:extLst>
      <p:ext uri="{BB962C8B-B14F-4D97-AF65-F5344CB8AC3E}">
        <p14:creationId xmlns:p14="http://schemas.microsoft.com/office/powerpoint/2010/main" val="31029364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86581"/>
            <a:ext cx="10515600" cy="5850192"/>
          </a:xfrm>
        </p:spPr>
        <p:txBody>
          <a:bodyPr>
            <a:normAutofit/>
          </a:bodyPr>
          <a:lstStyle/>
          <a:p>
            <a:pPr marL="0" indent="0" algn="just">
              <a:buNone/>
            </a:pPr>
            <a:r>
              <a:rPr lang="tr-TR" sz="4000" dirty="0"/>
              <a:t>Afetin türüne bağlı olarak yapılan ve hazırlanan afet etüt raporları (heyelan, kaya düşmesi, çığ ve benzeri göreceli olarak daha küçük çaplı yerel olaylarda) ya da hasar tespit çalışmaları (depremler gibi geniş alanları etkileyen olaylarda) vasıtasıyla, o afetin genel hayatı etkileyip etkilemediği belirlenir. Afetzede oldukları belirlenen kişi ya da topluluklar kısmen ya da tamamen, jeolojik olarak güvenli bir başka yere taşınabilir.</a:t>
            </a:r>
          </a:p>
        </p:txBody>
      </p:sp>
    </p:spTree>
    <p:extLst>
      <p:ext uri="{BB962C8B-B14F-4D97-AF65-F5344CB8AC3E}">
        <p14:creationId xmlns:p14="http://schemas.microsoft.com/office/powerpoint/2010/main" val="3371696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93058"/>
            <a:ext cx="10515600" cy="5643715"/>
          </a:xfrm>
        </p:spPr>
        <p:txBody>
          <a:bodyPr>
            <a:normAutofit/>
          </a:bodyPr>
          <a:lstStyle/>
          <a:p>
            <a:pPr marL="0" indent="0" algn="just">
              <a:buNone/>
            </a:pPr>
            <a:r>
              <a:rPr lang="tr-TR" sz="4000" dirty="0"/>
              <a:t>Örneğin en küçük yerleşme birimi olarak kabul edilen köylerde, toplam hane sayısının %10’u oranında konut yıkılmış veya bir daha kullanılamayacak derecede ağır hasar görmüşse, bu afet “genel hayata etkili” olarak kabul edilmekte ve konut sahiplerine uzun vadeli ve faizsiz borçlandırma ile afet konutları yapılmaktadır.</a:t>
            </a:r>
          </a:p>
        </p:txBody>
      </p:sp>
    </p:spTree>
    <p:extLst>
      <p:ext uri="{BB962C8B-B14F-4D97-AF65-F5344CB8AC3E}">
        <p14:creationId xmlns:p14="http://schemas.microsoft.com/office/powerpoint/2010/main" val="34319062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12955"/>
            <a:ext cx="10515600" cy="6223818"/>
          </a:xfrm>
        </p:spPr>
        <p:txBody>
          <a:bodyPr>
            <a:normAutofit lnSpcReduction="10000"/>
          </a:bodyPr>
          <a:lstStyle/>
          <a:p>
            <a:pPr marL="0" indent="0" algn="just">
              <a:buNone/>
            </a:pPr>
            <a:r>
              <a:rPr lang="tr-TR" sz="4000" dirty="0"/>
              <a:t>Genel hayata etkililiğin belirlenmesinde kullanılan, yıkık ve bir daha kullanılamayacak derecede ağır hasarlı bina sayısı, belediye teşkilatı olan il ve ilçelerde nüfusa bağlı olarak değişmektedir. Örneğin nüfusu 50.000 üzerinde olan il ve ilçelerde 40 konutun bir daha kullanılamayacak derecede ağır hasar görmesi, genel hayata etkililik kriterlerinden biridir. Ayrıca, afet sebebiyle ölü ve ağır yaralı bulunması, tarım ürünlerinin en az 1/3’ünün zarar görmüş olması, büyük ve küçükbaş hayvanın telef olması gibi genel hayata etkililik kriterleri de mevcuttur.</a:t>
            </a:r>
          </a:p>
        </p:txBody>
      </p:sp>
    </p:spTree>
    <p:extLst>
      <p:ext uri="{BB962C8B-B14F-4D97-AF65-F5344CB8AC3E}">
        <p14:creationId xmlns:p14="http://schemas.microsoft.com/office/powerpoint/2010/main" val="40739473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99768"/>
            <a:ext cx="10515600" cy="6037005"/>
          </a:xfrm>
        </p:spPr>
        <p:txBody>
          <a:bodyPr>
            <a:normAutofit/>
          </a:bodyPr>
          <a:lstStyle/>
          <a:p>
            <a:pPr marL="0" indent="0" algn="just">
              <a:buNone/>
            </a:pPr>
            <a:r>
              <a:rPr lang="tr-TR" sz="4000" dirty="0"/>
              <a:t>Genel hayata etkililik kavramı, olmuş veya muhtemel afetler nedeniyle afetzede hak sahiplerine afet konutu / işyeri yapılması ile ilgili bir kavramdır. Afete uğrayan kişi ve yerleşmelerde sayı ne olursa olsun, acil yardım ve kurtarma faaliyetlerini yürütmek, il ve ilçe yönetimlerinin asli görevleri arasındadır ve bu faaliyetler için Afet ve Acil Durum Yönetimi Başkanlığı’nca illere, olay genel hayata etkili olmasa dahi, acil yardım ödeneği gönderilebilmektedir.</a:t>
            </a:r>
          </a:p>
        </p:txBody>
      </p:sp>
    </p:spTree>
    <p:extLst>
      <p:ext uri="{BB962C8B-B14F-4D97-AF65-F5344CB8AC3E}">
        <p14:creationId xmlns:p14="http://schemas.microsoft.com/office/powerpoint/2010/main" val="21854653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58761"/>
            <a:ext cx="10515600" cy="5978012"/>
          </a:xfrm>
        </p:spPr>
        <p:txBody>
          <a:bodyPr>
            <a:normAutofit/>
          </a:bodyPr>
          <a:lstStyle/>
          <a:p>
            <a:pPr marL="0" indent="0" algn="just">
              <a:buNone/>
            </a:pPr>
            <a:r>
              <a:rPr lang="tr-TR" sz="4000" dirty="0"/>
              <a:t>Deprem, yangın ve su baskını gibi afetleri takiben yapılacak en önemli çalışmalardan birisi sağlıklı bir hasar tespit işlemidir. Ülkemizde yapıların gördüğü hasarın tespiti, konusunda uzman teknik elemanlarla yerinde yapılan çalışmalarla resmi olarak gerçekleştirilmektedir. Bu amaçla hasar tespit değerlendirme tutanakları ve formları ile çalışılmakta hasar gören yapılar tek tek değerlendirilmektedir. </a:t>
            </a:r>
          </a:p>
        </p:txBody>
      </p:sp>
    </p:spTree>
    <p:extLst>
      <p:ext uri="{BB962C8B-B14F-4D97-AF65-F5344CB8AC3E}">
        <p14:creationId xmlns:p14="http://schemas.microsoft.com/office/powerpoint/2010/main" val="7318072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66916"/>
            <a:ext cx="10515600" cy="5869857"/>
          </a:xfrm>
        </p:spPr>
        <p:txBody>
          <a:bodyPr>
            <a:normAutofit/>
          </a:bodyPr>
          <a:lstStyle/>
          <a:p>
            <a:pPr marL="0" indent="0" algn="just">
              <a:buNone/>
            </a:pPr>
            <a:r>
              <a:rPr lang="tr-TR" sz="4000" dirty="0"/>
              <a:t>Özellikle deprem gibi afet olayları sonrası, Valilikler bünyesinde çalışmakta olan inşaat mühendisleri, gerektiğinde çevre illerden de yapılan takviyelerle hasar tespit çalışmalarını yürütürler. Yapılarda gerçekleştirilen hasar tespit çalışmaları, tüm dünyada olduğu gibi ülkemizde de görsel olarak gerçekleştirilen hızlı çalışmalardır. Bu işlemlerde standart formlar kullanılır.</a:t>
            </a:r>
          </a:p>
        </p:txBody>
      </p:sp>
    </p:spTree>
    <p:extLst>
      <p:ext uri="{BB962C8B-B14F-4D97-AF65-F5344CB8AC3E}">
        <p14:creationId xmlns:p14="http://schemas.microsoft.com/office/powerpoint/2010/main" val="5283314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93290"/>
            <a:ext cx="10515600" cy="6243483"/>
          </a:xfrm>
        </p:spPr>
        <p:txBody>
          <a:bodyPr>
            <a:normAutofit fontScale="92500" lnSpcReduction="10000"/>
          </a:bodyPr>
          <a:lstStyle/>
          <a:p>
            <a:pPr marL="0" indent="0" algn="just">
              <a:buNone/>
            </a:pPr>
            <a:r>
              <a:rPr lang="tr-TR" sz="4000" dirty="0"/>
              <a:t>Afetler sonrası süratle ön hasar tespit / afet etkisi belirleme çalışmaları başlar. Bu çalışmaların temel amacı, hasarın yoğun olduğu bölgeleri belirlemek, can güvenliği bakımından oturulması sakıncalı olan, acil yıktırılması gereken binaları tespit etmektir. Ön hasar tespit çalışmaları esnasında yolları kapatacak şekilde yıkıldığı veya bir başka binanın üstüne yattığı tespit edilen binalar ile can güvenliği açısından risk taşıdığı ve çevreyi tehdit ettiği belirlenen binalar o yerleşim biriminin en büyük mülki amirinin emri ile yıktırılır ve enkazları kaldırılır. Bu çalışmalarda standart bir form kullanılmakta olup; binalar yıkık, hasarlı oturulamaz, hasarlı oturulur ve hasarsız olarak sınıflandırılırlar.</a:t>
            </a:r>
          </a:p>
        </p:txBody>
      </p:sp>
    </p:spTree>
    <p:extLst>
      <p:ext uri="{BB962C8B-B14F-4D97-AF65-F5344CB8AC3E}">
        <p14:creationId xmlns:p14="http://schemas.microsoft.com/office/powerpoint/2010/main" val="42625455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Ön hasar tespit / afet etkisi belirleme çalışmalarının tamamlanmasının ardından “Kesin Hasar Tespit” çalışmaları gerçekleştirilir. Kesin hasar tespit çalışmaları ile afetzedelerin binalarının hasar durumları ağır, orta, az derecede hasarlı, yıkık ya da hasarsız olarak belirlenir. Hasar tespit çalışmaları sonrasında konutları az, orta, ağır hasarlı ya da yıkık olarak nitelendirilen afetzedelerin çeşitli yardımlar ve haklardan faydalanabilmesi için hak sahipliğinin incelendiği süreç başlar.</a:t>
            </a:r>
          </a:p>
        </p:txBody>
      </p:sp>
    </p:spTree>
    <p:extLst>
      <p:ext uri="{BB962C8B-B14F-4D97-AF65-F5344CB8AC3E}">
        <p14:creationId xmlns:p14="http://schemas.microsoft.com/office/powerpoint/2010/main" val="1695450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53729"/>
            <a:ext cx="10515600" cy="5683044"/>
          </a:xfrm>
        </p:spPr>
        <p:txBody>
          <a:bodyPr>
            <a:normAutofit/>
          </a:bodyPr>
          <a:lstStyle/>
          <a:p>
            <a:pPr marL="0" indent="0" algn="just">
              <a:buNone/>
            </a:pPr>
            <a:r>
              <a:rPr lang="tr-TR" sz="4000" dirty="0"/>
              <a:t>Öncelikle iyileştirme ile ilgili temel tanımlar ve adımlar ülkemizde uygulanan mevzuat çerçevesinde verilmekte, ardından yurt içi ve yurt dışı örneklerle afet yönetiminde iyileştirme aşaması ve bu aşamada karşılaşılan sorunlar tartışılmaktadır. Son kısımda ise sürdürülebilir iyileştirme çalışmalarının nasıl olması gerektiği açıklanmaktadır</a:t>
            </a:r>
            <a:r>
              <a:rPr lang="tr-TR" sz="4000" dirty="0" smtClean="0"/>
              <a:t>.</a:t>
            </a:r>
            <a:endParaRPr lang="tr-TR" sz="4000" dirty="0"/>
          </a:p>
        </p:txBody>
      </p:sp>
    </p:spTree>
    <p:extLst>
      <p:ext uri="{BB962C8B-B14F-4D97-AF65-F5344CB8AC3E}">
        <p14:creationId xmlns:p14="http://schemas.microsoft.com/office/powerpoint/2010/main" val="28773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543665"/>
            <a:ext cx="10515600" cy="5093108"/>
          </a:xfrm>
        </p:spPr>
        <p:txBody>
          <a:bodyPr>
            <a:normAutofit/>
          </a:bodyPr>
          <a:lstStyle/>
          <a:p>
            <a:pPr marL="0" indent="0" algn="just">
              <a:buNone/>
            </a:pPr>
            <a:r>
              <a:rPr lang="tr-TR" sz="4000" dirty="0"/>
              <a:t>Hasar tespit çalışmaları, mümkün olduğunca ölçekli, koordinatlı haritalara, yoksa ölçeksiz ve/veya </a:t>
            </a:r>
            <a:r>
              <a:rPr lang="tr-TR" sz="4000" dirty="0" err="1"/>
              <a:t>koordinatsız</a:t>
            </a:r>
            <a:r>
              <a:rPr lang="tr-TR" sz="4000" dirty="0"/>
              <a:t> harita – krokilere işlenir. Bu sayede sadece isim bazında yapılan hasar tespit sonuçlarının, hak sahipliği ve yer seçimi iş ve işlemlerinde yaratabileceği problemlerin önüne geçilebilir.</a:t>
            </a:r>
          </a:p>
        </p:txBody>
      </p:sp>
    </p:spTree>
    <p:extLst>
      <p:ext uri="{BB962C8B-B14F-4D97-AF65-F5344CB8AC3E}">
        <p14:creationId xmlns:p14="http://schemas.microsoft.com/office/powerpoint/2010/main" val="4829895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Hasarlı Binaların Yıkılması ve Enkaz Kaldırma</a:t>
            </a:r>
          </a:p>
        </p:txBody>
      </p:sp>
      <p:sp>
        <p:nvSpPr>
          <p:cNvPr id="3" name="İçerik Yer Tutucusu 2"/>
          <p:cNvSpPr>
            <a:spLocks noGrp="1"/>
          </p:cNvSpPr>
          <p:nvPr>
            <p:ph idx="1"/>
          </p:nvPr>
        </p:nvSpPr>
        <p:spPr/>
        <p:txBody>
          <a:bodyPr>
            <a:normAutofit fontScale="92500"/>
          </a:bodyPr>
          <a:lstStyle/>
          <a:p>
            <a:pPr marL="0" indent="0" algn="just">
              <a:buNone/>
            </a:pPr>
            <a:r>
              <a:rPr lang="tr-TR" sz="4000" dirty="0"/>
              <a:t>Hasar tespit çalışmaları sonucu, arazinin tehlikeli durumuna bağlı olarak ve binaların gördüğü hasar bakımından yıktırılması ve boşaltılması gerekenler hakkında, o il ve ilçenin en büyük mülki amirine ayrı bir rapor verilir. Bu makamlarca böyle binalar derhal boşaltılır ve yıktırılır. Hasar Tespit çalışmalarıyla eş zamanlı bir süreçte ağır hasarlı ve yıkık binaların enkaz kaldırma çalışmaları gerçekleştirilir. </a:t>
            </a:r>
          </a:p>
        </p:txBody>
      </p:sp>
    </p:spTree>
    <p:extLst>
      <p:ext uri="{BB962C8B-B14F-4D97-AF65-F5344CB8AC3E}">
        <p14:creationId xmlns:p14="http://schemas.microsoft.com/office/powerpoint/2010/main" val="477729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Yardımlar ve Hak Edişler</a:t>
            </a:r>
          </a:p>
        </p:txBody>
      </p:sp>
      <p:sp>
        <p:nvSpPr>
          <p:cNvPr id="3" name="İçerik Yer Tutucusu 2"/>
          <p:cNvSpPr>
            <a:spLocks noGrp="1"/>
          </p:cNvSpPr>
          <p:nvPr>
            <p:ph idx="1"/>
          </p:nvPr>
        </p:nvSpPr>
        <p:spPr/>
        <p:txBody>
          <a:bodyPr>
            <a:normAutofit/>
          </a:bodyPr>
          <a:lstStyle/>
          <a:p>
            <a:pPr marL="0" indent="0" algn="just">
              <a:buNone/>
            </a:pPr>
            <a:r>
              <a:rPr lang="tr-TR" sz="4000" dirty="0"/>
              <a:t>7269 sayılı kanun gereğince afetler sonrasında yapılacak yardımların şekli ve miktarı bu kanunla ilgili yönetmeliklerde belirlenen kurallar çerçevesinde ele alınmaktadır. </a:t>
            </a:r>
          </a:p>
        </p:txBody>
      </p:sp>
    </p:spTree>
    <p:extLst>
      <p:ext uri="{BB962C8B-B14F-4D97-AF65-F5344CB8AC3E}">
        <p14:creationId xmlns:p14="http://schemas.microsoft.com/office/powerpoint/2010/main" val="22191035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17523"/>
            <a:ext cx="10515600" cy="5319250"/>
          </a:xfrm>
        </p:spPr>
        <p:txBody>
          <a:bodyPr>
            <a:normAutofit/>
          </a:bodyPr>
          <a:lstStyle/>
          <a:p>
            <a:pPr marL="0" indent="0" algn="just">
              <a:buNone/>
            </a:pPr>
            <a:r>
              <a:rPr lang="tr-TR" sz="4000" dirty="0"/>
              <a:t>Devlet tarafından afetzedelerin hak sahibi olup olmadıklarının belirlenmesi, hak sahiplerine geçici ve kalıcı barınma sağlanması (kalıcı afet konutlarının ve işyerlerinin üretilmesi ve hak sahiplerine teslim edilmesi), evini yapana yardım, konut kiralama, onarım – tamir, ölüm ve sakatlık yardımları gibi hususlar bu başlık altında tanımlanabilir.</a:t>
            </a:r>
          </a:p>
          <a:p>
            <a:pPr marL="0" indent="0" algn="just">
              <a:buNone/>
            </a:pPr>
            <a:endParaRPr lang="tr-TR" sz="4000" dirty="0"/>
          </a:p>
        </p:txBody>
      </p:sp>
    </p:spTree>
    <p:extLst>
      <p:ext uri="{BB962C8B-B14F-4D97-AF65-F5344CB8AC3E}">
        <p14:creationId xmlns:p14="http://schemas.microsoft.com/office/powerpoint/2010/main" val="25340669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Kimi yurt dışı örneklerde bu tür yardımların yapılmasında izlenen uygulamalarda, yalnızca merkezi yönetim değil, kademeli olarak aşağıdan yukarı tüm yönetim katları yükümlü tutulmakta ve bu yolla geniş bir yelpazede bu maliyetler paylaşılmaktadır. Maliyetin alt dilimini yerel yönetim, orta dilimini bölgesel ya da eyalet yönetimi karşılamakta, daha yüksek kayıpların ortaya çıkması durumunda ise, merkezi yönetim doğrudan ek katkılarda </a:t>
            </a:r>
            <a:r>
              <a:rPr lang="tr-TR" sz="4000" dirty="0" smtClean="0"/>
              <a:t>bulunmaktadır. </a:t>
            </a:r>
            <a:r>
              <a:rPr lang="tr-TR" sz="4000" dirty="0"/>
              <a:t>Ülkemizde ise bütün maliyet, merkezi yönetimce (AFAD) karşılanmaktadır.</a:t>
            </a:r>
          </a:p>
        </p:txBody>
      </p:sp>
    </p:spTree>
    <p:extLst>
      <p:ext uri="{BB962C8B-B14F-4D97-AF65-F5344CB8AC3E}">
        <p14:creationId xmlns:p14="http://schemas.microsoft.com/office/powerpoint/2010/main" val="33298923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Hak Sahipliği ve Kamu Eliyle Konut Yardımı Süreci</a:t>
            </a:r>
          </a:p>
        </p:txBody>
      </p:sp>
      <p:sp>
        <p:nvSpPr>
          <p:cNvPr id="3" name="İçerik Yer Tutucusu 2"/>
          <p:cNvSpPr>
            <a:spLocks noGrp="1"/>
          </p:cNvSpPr>
          <p:nvPr>
            <p:ph idx="1"/>
          </p:nvPr>
        </p:nvSpPr>
        <p:spPr>
          <a:xfrm>
            <a:off x="838200" y="1825624"/>
            <a:ext cx="10515600" cy="4889807"/>
          </a:xfrm>
        </p:spPr>
        <p:txBody>
          <a:bodyPr>
            <a:normAutofit fontScale="92500" lnSpcReduction="20000"/>
          </a:bodyPr>
          <a:lstStyle/>
          <a:p>
            <a:pPr marL="0" indent="0" algn="just">
              <a:buNone/>
            </a:pPr>
            <a:r>
              <a:rPr lang="tr-TR" sz="4000" dirty="0"/>
              <a:t>Bir afet sonrası kimlere, nasıl afet konutu / işyeri veya onarım yardımı yapılacağını belirlemek üzere hak sahipliği çalışmaları gerçekleştirilir. İllerde hak sahipliği değerlendirme komisyonları oluşturulur. Afetler sonrasında yapılan hasar tespitleri esas alınarak, konutların hasar durumuna göre, mülk sahiplerine, evleri yıkılmış veya ağır hasar görmüşse ve hak sahipliği kriterlerini yerine getiriyorlarsa, uygun şartlarda geri ödemeli yeni konutlar yapılmakta, orta ve hafif hasarlı konut sahiplerine ise onarım yardımları yapılmaktadır. </a:t>
            </a:r>
          </a:p>
        </p:txBody>
      </p:sp>
    </p:spTree>
    <p:extLst>
      <p:ext uri="{BB962C8B-B14F-4D97-AF65-F5344CB8AC3E}">
        <p14:creationId xmlns:p14="http://schemas.microsoft.com/office/powerpoint/2010/main" val="13314864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11045"/>
            <a:ext cx="10515600" cy="5525728"/>
          </a:xfrm>
        </p:spPr>
        <p:txBody>
          <a:bodyPr>
            <a:normAutofit/>
          </a:bodyPr>
          <a:lstStyle/>
          <a:p>
            <a:pPr marL="0" indent="0" algn="just">
              <a:buNone/>
            </a:pPr>
            <a:r>
              <a:rPr lang="tr-TR" sz="4000" dirty="0"/>
              <a:t>Bir afetzedenin hak sahibi olabilmesi için bazı şartları sağlıyor olması gerekir. Örneğin, afetin gerçekleştiği yerleşim biriminde kendisine ve eşine ait ikinci bir sağlam konutunun olmaması gerekmektedir. Şayet sağlam ikinci bir konutu varsa, bu kişi hak sahibi olamamakta, orta veya hafif hasarlı ikinci bir konutu varsa, ancak bu hasarı nedeniyle onarım kredisi alabilmektedir.</a:t>
            </a:r>
          </a:p>
        </p:txBody>
      </p:sp>
    </p:spTree>
    <p:extLst>
      <p:ext uri="{BB962C8B-B14F-4D97-AF65-F5344CB8AC3E}">
        <p14:creationId xmlns:p14="http://schemas.microsoft.com/office/powerpoint/2010/main" val="2907326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a:t>İlgili kanun ve yönetmelikteki tanımlara göre; (1) kanuni sürede talep ve taahhütname vermeyen ve borçlandırma işlemini yapmayanlar, (2) afetin gerçekleştiği yerde kendisine veya eşine ait aynı cins ikinci hasarsız konut, işyeri ve ahırları olanlar, (3) kiracı ve misafir durumunda olanlar, (4) hasar gören konut, işyeri ve ahırların mülkiyetine sahip tüzel kişilikler, (5) kendilerine ait olmayan arsa ve arazi üzerinde inşaat ruhsatı almaksızın konut, işyeri ve ahır yapanlar ile (6) heyelan, su baskını, kaya düşmesi ve benzeri sebeplerle imar planında yapı yapılması sakıncalı olarak belirlenen yerlerde ruhsatız olarak yapılan yapıların sahipleri hak sahibi olamazlar.</a:t>
            </a:r>
          </a:p>
        </p:txBody>
      </p:sp>
    </p:spTree>
    <p:extLst>
      <p:ext uri="{BB962C8B-B14F-4D97-AF65-F5344CB8AC3E}">
        <p14:creationId xmlns:p14="http://schemas.microsoft.com/office/powerpoint/2010/main" val="11226011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Evleri ve iş yerleri afetlerden zarar gören hak sahiplerine, devlet tarafından ev ve iş yerleri inşa edilmektedir. Geri ödeme koşulları kolaylaştırılarak afetzedenin üstüne yük binmesi engellenir. Hak sahibi afetzedeler kar amacı gütmeksizin sadece inşaat maliyetleri ve yapılmışsa kamulaştırma maliyetleri üzerinden borçlandırılmaktadır. Hak sahiplerinin borçlarını oldukça makul şartlarda ödeyebilmesi için düzenlemeler getirilmiştir. Örneğin afetzede bir hak sahibi evini teslim aldıktan sonra ilk iki yıl hiçbir ödeme yapmaz. </a:t>
            </a:r>
          </a:p>
        </p:txBody>
      </p:sp>
    </p:spTree>
    <p:extLst>
      <p:ext uri="{BB962C8B-B14F-4D97-AF65-F5344CB8AC3E}">
        <p14:creationId xmlns:p14="http://schemas.microsoft.com/office/powerpoint/2010/main" val="22214398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a:t>Ardından konut maliyetini, vergisiz ve faizsiz olarak on sekiz yılda eşit taksitlerle ödeyebilir. Evleri ve iş yerleri yıkılan veya ağır hasar gören hak sahiplerine, toplu konut ve iş yeri yaptırmak amacıyla birçok arazi ve bina istimlak edilmektedir. Ayrıca konut ve iş yeri inşaatları bitirildikten sonra, çeşitli sebeplerden dolayı bir miktar bina ve arsa boş kalabilmektedir (Hak sahiplerinin konutları teslim almaktan vaz geçmeleri, afetzedelerin mağduriyetlerinin süratle giderilebilmesi için kesin sayılar tespit edilemeden inşaat aşamasına geçilmesi yüzünden fazladan konut yaptırılması gibi). Bu durumlarda, bu tür bina ve arsaların, kamu kurum ve kuruluşlarıyla, kişilere satılması gerçekleştirilir.</a:t>
            </a:r>
          </a:p>
        </p:txBody>
      </p:sp>
    </p:spTree>
    <p:extLst>
      <p:ext uri="{BB962C8B-B14F-4D97-AF65-F5344CB8AC3E}">
        <p14:creationId xmlns:p14="http://schemas.microsoft.com/office/powerpoint/2010/main" val="839400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İYİLEŞTİRME NEDİR?</a:t>
            </a:r>
          </a:p>
        </p:txBody>
      </p:sp>
      <p:sp>
        <p:nvSpPr>
          <p:cNvPr id="3" name="İçerik Yer Tutucusu 2"/>
          <p:cNvSpPr>
            <a:spLocks noGrp="1"/>
          </p:cNvSpPr>
          <p:nvPr>
            <p:ph idx="1"/>
          </p:nvPr>
        </p:nvSpPr>
        <p:spPr/>
        <p:txBody>
          <a:bodyPr>
            <a:normAutofit fontScale="92500" lnSpcReduction="10000"/>
          </a:bodyPr>
          <a:lstStyle/>
          <a:p>
            <a:pPr marL="0" indent="0" algn="just">
              <a:buNone/>
            </a:pPr>
            <a:r>
              <a:rPr lang="tr-TR" sz="4000" dirty="0"/>
              <a:t>Modern afet yönetimi kavramında; kayıp ve zararların azaltılması, hazırlık, tahmin ve erken uyarı, afetlerin etkilerini anlamak ve haritalamak gibi afet öncesi korunmaya yönelik çalışmalar “Risk Yönetimi”; etki analizi, müdahale, iyileştirme, yeniden yapılanma gibi afet sonrası çalışmalar ise “Kriz Yönetimi” olarak kabul </a:t>
            </a:r>
            <a:r>
              <a:rPr lang="tr-TR" sz="4000" dirty="0" smtClean="0"/>
              <a:t>edilmektedir. </a:t>
            </a:r>
            <a:r>
              <a:rPr lang="tr-TR" sz="4000" dirty="0"/>
              <a:t>Etkin bir afet yönetimi çalışması, afet öncesi, afet sırası ve afet sonrası ihtiyaç duyulan tüm çalışmaları </a:t>
            </a:r>
            <a:r>
              <a:rPr lang="tr-TR" sz="4000" dirty="0" smtClean="0"/>
              <a:t>kapsamaktadır.</a:t>
            </a:r>
            <a:endParaRPr lang="tr-TR" sz="4000" dirty="0"/>
          </a:p>
        </p:txBody>
      </p:sp>
    </p:spTree>
    <p:extLst>
      <p:ext uri="{BB962C8B-B14F-4D97-AF65-F5344CB8AC3E}">
        <p14:creationId xmlns:p14="http://schemas.microsoft.com/office/powerpoint/2010/main" val="25213336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38865"/>
            <a:ext cx="10515600" cy="5397908"/>
          </a:xfrm>
        </p:spPr>
        <p:txBody>
          <a:bodyPr>
            <a:normAutofit/>
          </a:bodyPr>
          <a:lstStyle/>
          <a:p>
            <a:pPr marL="0" indent="0" algn="just">
              <a:buNone/>
            </a:pPr>
            <a:r>
              <a:rPr lang="tr-TR" sz="4000" dirty="0"/>
              <a:t>Konut, işyeri ve kamu tesisleri yapılmak üzere yeni yerleşim alanlarının tespiti sonrasında bu alanların planlanması, temini ve devir - temliki amacıyla hâlihazır harita, imar planı, kamulaştırma, imar uygulaması, tescil, kat mülkiyeti, tahsis ve devir işlemleri gerçekleştirilmektedir.</a:t>
            </a:r>
          </a:p>
        </p:txBody>
      </p:sp>
    </p:spTree>
    <p:extLst>
      <p:ext uri="{BB962C8B-B14F-4D97-AF65-F5344CB8AC3E}">
        <p14:creationId xmlns:p14="http://schemas.microsoft.com/office/powerpoint/2010/main" val="33226132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Mekânsal Planlama (Yer Seçimi, İmar, Plan ve Proje Çalışmaları)</a:t>
            </a:r>
          </a:p>
        </p:txBody>
      </p:sp>
      <p:sp>
        <p:nvSpPr>
          <p:cNvPr id="3" name="İçerik Yer Tutucusu 2"/>
          <p:cNvSpPr>
            <a:spLocks noGrp="1"/>
          </p:cNvSpPr>
          <p:nvPr>
            <p:ph idx="1"/>
          </p:nvPr>
        </p:nvSpPr>
        <p:spPr/>
        <p:txBody>
          <a:bodyPr>
            <a:normAutofit fontScale="92500" lnSpcReduction="10000"/>
          </a:bodyPr>
          <a:lstStyle/>
          <a:p>
            <a:pPr marL="0" indent="0" algn="just">
              <a:buNone/>
            </a:pPr>
            <a:r>
              <a:rPr lang="tr-TR" sz="4000" dirty="0"/>
              <a:t>Hak sahibi olarak belirlenen afetzedelere yapılacak konutların afet tehlikesi altında bulunmayan alanlara, sağlam bir şekilde yapılması gerekmektedir. Bu amaçla yapılan jeolojik araştırmalar ve yer seçimi, gerekiyorsa imar planlarının ve vaziyet planlarının hazırlanması, kamulaştırma çalışmaları, işlerin ihalesi, hak sahiplerinin borçlandırılması ve konutların yapımının denetlenmesi ve hak sahiplerine dağıtımı işleri bu süreçte ele alınan iş ve işlemlerdir.</a:t>
            </a:r>
          </a:p>
        </p:txBody>
      </p:sp>
    </p:spTree>
    <p:extLst>
      <p:ext uri="{BB962C8B-B14F-4D97-AF65-F5344CB8AC3E}">
        <p14:creationId xmlns:p14="http://schemas.microsoft.com/office/powerpoint/2010/main" val="27167028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a:t>Afet sonrası hak sahiplerine konut ve işyerleri yapılmadan önce uygun alanlara yer seçimleri yapılır. Yer seçimlerinde iki tür uygulamayla karşılaşılmaktadır. Bu uygulamaların birincisi; ‘afetzedelerin afet olmadan önce yaşadığı yerleşim birimine (hasar gören yapının bulunduğu yere) yapılan yerleştirme’ uygulamalarıdır. Diğer bir uygulama şekli ise; ‘yeni bir yere yapılan yerleştirme (nakil)’ uygulamalarıdır. ‘Yeni bir yere yerleştirme’; afetzedelerin afet olmadan önce yaşadığı yerleşim birimine yakın veya bitişik bir yere yapılabileceği gibi eski yerleşim yerinden tamamen bağımsız farklı bir yerleşim yerine de yapılabilmektedir. </a:t>
            </a:r>
          </a:p>
        </p:txBody>
      </p:sp>
    </p:spTree>
    <p:extLst>
      <p:ext uri="{BB962C8B-B14F-4D97-AF65-F5344CB8AC3E}">
        <p14:creationId xmlns:p14="http://schemas.microsoft.com/office/powerpoint/2010/main" val="5382274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84671"/>
            <a:ext cx="10515600" cy="5152102"/>
          </a:xfrm>
        </p:spPr>
        <p:txBody>
          <a:bodyPr>
            <a:normAutofit/>
          </a:bodyPr>
          <a:lstStyle/>
          <a:p>
            <a:pPr marL="0" indent="0" algn="just">
              <a:buNone/>
            </a:pPr>
            <a:r>
              <a:rPr lang="tr-TR" sz="4000" dirty="0"/>
              <a:t>Afet öncesi yerleşim yerinden farklı bir yerleşim yerine yapılan nakil uygulamaları en genel şekilde ‘yer değiştirme’, yürürlükteki mevzuatta da ‘farklı bir yerleşim yerine iskân’ kavramlarıyla </a:t>
            </a:r>
            <a:r>
              <a:rPr lang="tr-TR" sz="4000" dirty="0" smtClean="0"/>
              <a:t>açıklanmaktadır. </a:t>
            </a:r>
            <a:r>
              <a:rPr lang="tr-TR" sz="4000" dirty="0"/>
              <a:t>Afetlerden zarar görenleri yerleştirmek amacıyla kurulan yeni yerleşim yerleri Türkiye’de sıkça karşılaşılan örneklerdendir.</a:t>
            </a:r>
          </a:p>
        </p:txBody>
      </p:sp>
    </p:spTree>
    <p:extLst>
      <p:ext uri="{BB962C8B-B14F-4D97-AF65-F5344CB8AC3E}">
        <p14:creationId xmlns:p14="http://schemas.microsoft.com/office/powerpoint/2010/main" val="31451706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20000"/>
          </a:bodyPr>
          <a:lstStyle/>
          <a:p>
            <a:pPr marL="0" indent="0" algn="just">
              <a:buNone/>
            </a:pPr>
            <a:r>
              <a:rPr lang="tr-TR" sz="4000" dirty="0"/>
              <a:t>Hak sahibi kabul edilen afetzedelerin yerleşme yerlerinin belirlenerek daimi iskânlarının sağlanması amacıyla bu yerlere ait “Yer Seçimi Raporu” hazırlanır. Bu rapor;  yeni yerleşim yerine ait, mekânsal, jeomorfolojik, jeolojik, hidrojeolojik, imar ve mülkiyet durumu vb. bilgileri içeren, yer seçimi yapılan alanları doğal afet tehlikeleri, imar kanunu ve ilgili mevzuatlar açısından değerlendiren, yer seçim gerekçelerini belirten ve ilgili kamu kurum ve kuruluşlarının görüşlerini içerecek şekilde hazırlanır. Yer seçimi çalışmaları, disiplinler arası çalışmalardır. Yer seçimi raporu; “İl Afet ve Acil Durum Müdürlüğü” </a:t>
            </a:r>
            <a:r>
              <a:rPr lang="tr-TR" sz="4000" dirty="0" err="1"/>
              <a:t>nde</a:t>
            </a:r>
            <a:r>
              <a:rPr lang="tr-TR" sz="4000" dirty="0"/>
              <a:t> görevli, jeoloji, jeofizik, harita ve inşaat mühendisleri, mimar ile şehir ve bölge plancısı tarafından hazırlanır ve imza altına alınır.</a:t>
            </a:r>
          </a:p>
        </p:txBody>
      </p:sp>
    </p:spTree>
    <p:extLst>
      <p:ext uri="{BB962C8B-B14F-4D97-AF65-F5344CB8AC3E}">
        <p14:creationId xmlns:p14="http://schemas.microsoft.com/office/powerpoint/2010/main" val="9880796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lnSpcReduction="10000"/>
          </a:bodyPr>
          <a:lstStyle/>
          <a:p>
            <a:pPr marL="0" indent="0" algn="just">
              <a:buNone/>
            </a:pPr>
            <a:r>
              <a:rPr lang="tr-TR" sz="4000" dirty="0"/>
              <a:t>Yer seçimi çalışmaları esnasında, afet risklerini azaltma anlayışı çerçevesinde, öncelikle afet tehlikeleri taşımayan jeolojik açıdan uygun yerleri seçmek ana hedeftir. Alt yapı hizmetleri, sosyokültürel, ekonomik yapı, eğitim ve sağlık hizmetleri de dikkate alınarak, yerleşim birimlerinin bütünlüğünün korunmasına çalışılır. Hak sahipleri için seçilecek yerleşim yerlerinin, mümkün olduğunca eski yerleşim yerine yakın, ilave altyapı –üstyapı harcamalarına yol açmayacak alanlar olmasına öncelik verilir. Sosyokültürel sağlık, eğitim vb. tesislere uzak olmayacak, kamulaştırma gerektirmeyecek alanlar öncelikle tercih edilir.</a:t>
            </a:r>
          </a:p>
        </p:txBody>
      </p:sp>
    </p:spTree>
    <p:extLst>
      <p:ext uri="{BB962C8B-B14F-4D97-AF65-F5344CB8AC3E}">
        <p14:creationId xmlns:p14="http://schemas.microsoft.com/office/powerpoint/2010/main" val="21474276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40542"/>
            <a:ext cx="10515600" cy="5496231"/>
          </a:xfrm>
        </p:spPr>
        <p:txBody>
          <a:bodyPr>
            <a:normAutofit/>
          </a:bodyPr>
          <a:lstStyle/>
          <a:p>
            <a:pPr marL="0" indent="0" algn="just">
              <a:buNone/>
            </a:pPr>
            <a:r>
              <a:rPr lang="tr-TR" sz="4000" dirty="0"/>
              <a:t>Yer seçimi çalışmalarını izleyen süreçte, yeni yerleşim yerlerine ait kadastro, hâlihazır harita, imar planı oluşturulması, varsa kamulaştırma işlemleri, imar uygulaması, tescil, cins değişikliği, kat mülkiyeti, devir ve tahsis işlemleri yürütülür. Bu işlemlerin ardından kalıcı konutların yapım ve hak sahiplerine teslimi sürecine geçilir. </a:t>
            </a:r>
          </a:p>
        </p:txBody>
      </p:sp>
    </p:spTree>
    <p:extLst>
      <p:ext uri="{BB962C8B-B14F-4D97-AF65-F5344CB8AC3E}">
        <p14:creationId xmlns:p14="http://schemas.microsoft.com/office/powerpoint/2010/main" val="1288961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Zorunlu Deprem Sigortası ve Kapsamı</a:t>
            </a:r>
          </a:p>
        </p:txBody>
      </p:sp>
      <p:sp>
        <p:nvSpPr>
          <p:cNvPr id="3" name="İçerik Yer Tutucusu 2"/>
          <p:cNvSpPr>
            <a:spLocks noGrp="1"/>
          </p:cNvSpPr>
          <p:nvPr>
            <p:ph idx="1"/>
          </p:nvPr>
        </p:nvSpPr>
        <p:spPr/>
        <p:txBody>
          <a:bodyPr>
            <a:normAutofit/>
          </a:bodyPr>
          <a:lstStyle/>
          <a:p>
            <a:pPr marL="0" indent="0" algn="just">
              <a:buNone/>
            </a:pPr>
            <a:r>
              <a:rPr lang="tr-TR" sz="4000" dirty="0"/>
              <a:t>Kamu eliyle doğrudan konut sağlama yöntemi bugün başka ülkelerde görülmeyen bir yöntemdir. Afetzedelerin uğramış oldukları zararların giderilmesi, bu ülkelerde genellikle kademeli olarak farklı yönetim düzeyleri tarafından ve sigortacılık anlayışı temelinde sağlanmaktadır.</a:t>
            </a:r>
          </a:p>
        </p:txBody>
      </p:sp>
    </p:spTree>
    <p:extLst>
      <p:ext uri="{BB962C8B-B14F-4D97-AF65-F5344CB8AC3E}">
        <p14:creationId xmlns:p14="http://schemas.microsoft.com/office/powerpoint/2010/main" val="419792289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38865"/>
            <a:ext cx="10515600" cy="5397908"/>
          </a:xfrm>
        </p:spPr>
        <p:txBody>
          <a:bodyPr>
            <a:normAutofit/>
          </a:bodyPr>
          <a:lstStyle/>
          <a:p>
            <a:pPr marL="0" indent="0" algn="just">
              <a:buNone/>
            </a:pPr>
            <a:r>
              <a:rPr lang="tr-TR" sz="4000" dirty="0"/>
              <a:t>Türkiye’de zorunlu sigorta sisteminin devreye girmesi ile doğrudan kalıcı konut sağlama yönteminden uzaklaşılmaya çalışılsa dahi, sigortanın yaygınlaştırılabildiği koşullar altında bile, geniş çaplı bir afet yaşanması durumunda bu hizmetin piyasaya bütünüyle bırakılması mümkün olmayabilmektedir.</a:t>
            </a:r>
          </a:p>
        </p:txBody>
      </p:sp>
    </p:spTree>
    <p:extLst>
      <p:ext uri="{BB962C8B-B14F-4D97-AF65-F5344CB8AC3E}">
        <p14:creationId xmlns:p14="http://schemas.microsoft.com/office/powerpoint/2010/main" val="41097323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Fransa ve İspanya’ dan sonra, Avrupa’da özel afet sigortası programını oluşturan ve yürürlüğe koyan üçüncü ülke Türkiye’dir. Elbette ki zorunlu deprem sigortasının ana amacı, tamamı devletin omuzlarında olan afet harcamalarının boyutlarını düşürmek ve ikincil olarak da ev sahiplerini ve özel sektörü bu hususta teşvik etmektir. Büyük miktarda can ve mal kayıplarına yol açan 1999 Marmara depremlerinden sonra alınan birçok önlemden biri olan zorunlu deprem sigortası, Dünya Bankasının desteği ve teşviki ile kurulmuştur.</a:t>
            </a:r>
          </a:p>
        </p:txBody>
      </p:sp>
    </p:spTree>
    <p:extLst>
      <p:ext uri="{BB962C8B-B14F-4D97-AF65-F5344CB8AC3E}">
        <p14:creationId xmlns:p14="http://schemas.microsoft.com/office/powerpoint/2010/main" val="4005337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48697"/>
            <a:ext cx="10515600" cy="5388076"/>
          </a:xfrm>
        </p:spPr>
        <p:txBody>
          <a:bodyPr>
            <a:normAutofit/>
          </a:bodyPr>
          <a:lstStyle/>
          <a:p>
            <a:pPr marL="0" indent="0" algn="just">
              <a:buNone/>
            </a:pPr>
            <a:r>
              <a:rPr lang="tr-TR" sz="4000" dirty="0"/>
              <a:t>Afet yönetim aşamalarında yapılan faaliyetler birbirleriyle iç içedir ve birbirlerini takip ederler. Bir önceki aşamada gerçekleştirilen faaliyetlerin büyük ölçüde bir sonraki aşamayı doğrudan etkilemesi gibi nedenlerden dolayı; afet yönetim aşamaları süreklilik göstermesi gereken birbirine geçmiş bir zincirin halkalarını oluşturur.</a:t>
            </a:r>
          </a:p>
        </p:txBody>
      </p:sp>
    </p:spTree>
    <p:extLst>
      <p:ext uri="{BB962C8B-B14F-4D97-AF65-F5344CB8AC3E}">
        <p14:creationId xmlns:p14="http://schemas.microsoft.com/office/powerpoint/2010/main" val="3364947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37419"/>
            <a:ext cx="10515600" cy="5899354"/>
          </a:xfrm>
        </p:spPr>
        <p:txBody>
          <a:bodyPr>
            <a:normAutofit/>
          </a:bodyPr>
          <a:lstStyle/>
          <a:p>
            <a:pPr marL="0" indent="0" algn="just">
              <a:buNone/>
            </a:pPr>
            <a:r>
              <a:rPr lang="tr-TR" sz="4000" dirty="0"/>
              <a:t>27.12.1999 tarih ve 587 sayılı “Kanun Hükmünde Kararname (KHK)” ile Türkiye’de ilk kez deprem zararlarının ekonomik maliyetlerinin karşılanmasında yalnızca kamu kaynaklarının kullanılması politikasından vazgeçilmiş ve ‘belediye sınırları ve mücavir alanlar içerisindeki’ konut sahiplerinin deprem hasarlarına karşı evlerini sigorta ettirmeleri zorunluluğu getirilmiştir. </a:t>
            </a:r>
          </a:p>
        </p:txBody>
      </p:sp>
    </p:spTree>
    <p:extLst>
      <p:ext uri="{BB962C8B-B14F-4D97-AF65-F5344CB8AC3E}">
        <p14:creationId xmlns:p14="http://schemas.microsoft.com/office/powerpoint/2010/main" val="8171147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a:bodyPr>
          <a:lstStyle/>
          <a:p>
            <a:pPr marL="0" indent="0" algn="just">
              <a:buNone/>
            </a:pPr>
            <a:r>
              <a:rPr lang="tr-TR" sz="4000" dirty="0"/>
              <a:t>Aynı zamanda bu KHK ile 7269 sayılı yasanın öngördüğü, depremlerden evleri yıkılan veya ağır hasar gören mal sahiplerine yeni konut yapma yükümlülüğü de kaldırılmıştır. Bununla birlikte, KHK’ </a:t>
            </a:r>
            <a:r>
              <a:rPr lang="tr-TR" sz="4000" dirty="0" err="1"/>
              <a:t>nin</a:t>
            </a:r>
            <a:r>
              <a:rPr lang="tr-TR" sz="4000" dirty="0"/>
              <a:t> yürürlüğe girdiği tarihten sonra, evlerini deprem sigortası yaptırmayan mülk sahipleri, evleri depremlerden zarara uğradıkları takdirde, devletten yeni konut yapımı veya hasar gören konutların onarımı için yardım alamayacaklardır. Söz konusu KHK ile bir zorunlu deprem sigortası havuzu oluşturulmuş ve bu havuzun yönetimi için “Doğal Afet Sigortaları Kurumu (DASK)” kurulmuştur.</a:t>
            </a:r>
          </a:p>
        </p:txBody>
      </p:sp>
    </p:spTree>
    <p:extLst>
      <p:ext uri="{BB962C8B-B14F-4D97-AF65-F5344CB8AC3E}">
        <p14:creationId xmlns:p14="http://schemas.microsoft.com/office/powerpoint/2010/main" val="19032708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18968"/>
            <a:ext cx="10515600" cy="4817805"/>
          </a:xfrm>
        </p:spPr>
        <p:txBody>
          <a:bodyPr>
            <a:normAutofit/>
          </a:bodyPr>
          <a:lstStyle/>
          <a:p>
            <a:pPr marL="0" indent="0" algn="just">
              <a:buNone/>
            </a:pPr>
            <a:r>
              <a:rPr lang="tr-TR" sz="4000" dirty="0"/>
              <a:t>Zorunlu Deprem Sigortası, yaşadığınız binada depremin meydana getirdiği maddi zararları karşılamaya yönelik bir teminat sistemidir. Bu sayede yaşamın deprem öncesindeki temel standartlarında devam edebilmesi amaçlanır.</a:t>
            </a:r>
          </a:p>
        </p:txBody>
      </p:sp>
    </p:spTree>
    <p:extLst>
      <p:ext uri="{BB962C8B-B14F-4D97-AF65-F5344CB8AC3E}">
        <p14:creationId xmlns:p14="http://schemas.microsoft.com/office/powerpoint/2010/main" val="39659717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İhtiyaçların en etkin ve hızlı şekilde giderilmesi için devletin ve sigorta sektörünün işbirliği ile oluşturulan bu sistemin başlıca hedeflerini şu şekilde sıralamak mümkündür:</a:t>
            </a:r>
          </a:p>
          <a:p>
            <a:pPr marL="0" indent="0" algn="just">
              <a:buNone/>
            </a:pPr>
            <a:r>
              <a:rPr lang="tr-TR" sz="4000" dirty="0"/>
              <a:t>• Kapsamdaki bütün konutların, ödenebilir seviyedeki primlerle, depreme karşı güvence altına alınması</a:t>
            </a:r>
          </a:p>
          <a:p>
            <a:pPr marL="0" indent="0" algn="just">
              <a:buNone/>
            </a:pPr>
            <a:r>
              <a:rPr lang="tr-TR" sz="4000" dirty="0"/>
              <a:t>• Yurtiçinde risk paylaşımının sağlanması</a:t>
            </a:r>
          </a:p>
          <a:p>
            <a:pPr marL="0" indent="0" algn="just">
              <a:buNone/>
            </a:pPr>
            <a:r>
              <a:rPr lang="tr-TR" sz="4000" dirty="0"/>
              <a:t>• Deprem hasarlarının ülkemize getireceği mali yükümlülüğün, sigorta yoluyla, uluslararası ikili sigorta (reasürans  - yeniden sigortalama) ve sermaye piyasalarına dağıtılması</a:t>
            </a:r>
          </a:p>
          <a:p>
            <a:pPr marL="0" indent="0" algn="just">
              <a:buNone/>
            </a:pPr>
            <a:endParaRPr lang="tr-TR" sz="4000" dirty="0"/>
          </a:p>
        </p:txBody>
      </p:sp>
    </p:spTree>
    <p:extLst>
      <p:ext uri="{BB962C8B-B14F-4D97-AF65-F5344CB8AC3E}">
        <p14:creationId xmlns:p14="http://schemas.microsoft.com/office/powerpoint/2010/main" val="27342080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a:bodyPr>
          <a:lstStyle/>
          <a:p>
            <a:pPr marL="0" indent="0" algn="just">
              <a:buNone/>
            </a:pPr>
            <a:r>
              <a:rPr lang="tr-TR" sz="4000" dirty="0"/>
              <a:t>• Devletin, depremlerden -özellikle deprem sonrası afet konutları inşasından- kaynaklanan mali yükünün azaltılması</a:t>
            </a:r>
          </a:p>
          <a:p>
            <a:pPr marL="0" indent="0" algn="just">
              <a:buNone/>
            </a:pPr>
            <a:r>
              <a:rPr lang="tr-TR" sz="4000" dirty="0"/>
              <a:t>• Devletin mali yüklerinden kaynaklanan vatandaşa yansıyacak muhtemel ek vergilerin önlenmesi</a:t>
            </a:r>
          </a:p>
          <a:p>
            <a:pPr marL="0" indent="0" algn="just">
              <a:buNone/>
            </a:pPr>
            <a:r>
              <a:rPr lang="tr-TR" sz="4000" dirty="0"/>
              <a:t>• Sigorta sisteminin, sağlıklı yapıların üretiminde teşvik edici bir araç olarak kullanılması</a:t>
            </a:r>
          </a:p>
          <a:p>
            <a:pPr marL="0" indent="0" algn="just">
              <a:buNone/>
            </a:pPr>
            <a:r>
              <a:rPr lang="tr-TR" sz="4000" dirty="0"/>
              <a:t>• Deprem hasarlarının karşılanmasında uzun vadeli kaynak birikiminin temin edilmesi</a:t>
            </a:r>
          </a:p>
          <a:p>
            <a:pPr marL="0" indent="0" algn="just">
              <a:buNone/>
            </a:pPr>
            <a:r>
              <a:rPr lang="tr-TR" sz="4000" dirty="0"/>
              <a:t>• Toplumda sigorta ve sosyal dayanışma bilincinin gelişmesine katkıda </a:t>
            </a:r>
            <a:r>
              <a:rPr lang="tr-TR" sz="4000" dirty="0" smtClean="0"/>
              <a:t>bulunulması</a:t>
            </a:r>
            <a:endParaRPr lang="tr-TR" sz="4000" dirty="0"/>
          </a:p>
        </p:txBody>
      </p:sp>
    </p:spTree>
    <p:extLst>
      <p:ext uri="{BB962C8B-B14F-4D97-AF65-F5344CB8AC3E}">
        <p14:creationId xmlns:p14="http://schemas.microsoft.com/office/powerpoint/2010/main" val="2494078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Psiko</a:t>
            </a:r>
            <a:r>
              <a:rPr lang="tr-TR" b="1" dirty="0"/>
              <a:t> - Sosyal İyileştirme</a:t>
            </a:r>
          </a:p>
        </p:txBody>
      </p:sp>
      <p:sp>
        <p:nvSpPr>
          <p:cNvPr id="3" name="İçerik Yer Tutucusu 2"/>
          <p:cNvSpPr>
            <a:spLocks noGrp="1"/>
          </p:cNvSpPr>
          <p:nvPr>
            <p:ph idx="1"/>
          </p:nvPr>
        </p:nvSpPr>
        <p:spPr/>
        <p:txBody>
          <a:bodyPr>
            <a:normAutofit/>
          </a:bodyPr>
          <a:lstStyle/>
          <a:p>
            <a:pPr marL="0" indent="0" algn="just">
              <a:buNone/>
            </a:pPr>
            <a:r>
              <a:rPr lang="tr-TR" sz="4000" dirty="0"/>
              <a:t>Büyük bir afet sonrasında toplumda uzun dönemli sosyal sorunların göz ardı edilemeyecek konular olduğu bugün Türkiye’de daha iyi anlaşılmaktadır. Yerel toplulukların afete hazırlanmaları için desteklenmelerinin gerekli olduğu, tüm yönetimlerce kabul </a:t>
            </a:r>
            <a:r>
              <a:rPr lang="tr-TR" sz="4000" dirty="0" smtClean="0"/>
              <a:t>edilmektedir. </a:t>
            </a:r>
            <a:endParaRPr lang="tr-TR" sz="4000" dirty="0"/>
          </a:p>
        </p:txBody>
      </p:sp>
    </p:spTree>
    <p:extLst>
      <p:ext uri="{BB962C8B-B14F-4D97-AF65-F5344CB8AC3E}">
        <p14:creationId xmlns:p14="http://schemas.microsoft.com/office/powerpoint/2010/main" val="191540117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fontScale="92500"/>
          </a:bodyPr>
          <a:lstStyle/>
          <a:p>
            <a:pPr marL="0" indent="0" algn="just">
              <a:buNone/>
            </a:pPr>
            <a:r>
              <a:rPr lang="tr-TR" sz="4000" dirty="0"/>
              <a:t>Afet sonrasında birey, aile, toplum düzeyinde yaşanan travma sonrası stres belirtilerinin giderilmesi ve önlenmesi, özel uzmanlık gerektiren konulardır. Bu amaçla görevlendirilen ya da gönüllü olan psikolog ve sosyologlar afet bölgesindeki afetzedeleri afet sonrası hayata hazır hale getirmeye çalışırlar. Marmara depremlerinde yaratılan sivil inisiyatif yoğunlaşması, bu alanda ihmal edilemeyecek bir gücün varlığını da kanıtlamıştır. 2011 yılında meydana gelen Kütahya - Simav ve Van depremleri sonrası başarıyla yürütülen </a:t>
            </a:r>
            <a:r>
              <a:rPr lang="tr-TR" sz="4000" dirty="0" err="1"/>
              <a:t>psiko</a:t>
            </a:r>
            <a:r>
              <a:rPr lang="tr-TR" sz="4000"/>
              <a:t>-sosyal iyileştirme örneklerine rastlanmıştır. </a:t>
            </a:r>
            <a:endParaRPr lang="tr-TR" sz="4000" dirty="0"/>
          </a:p>
        </p:txBody>
      </p:sp>
    </p:spTree>
    <p:extLst>
      <p:ext uri="{BB962C8B-B14F-4D97-AF65-F5344CB8AC3E}">
        <p14:creationId xmlns:p14="http://schemas.microsoft.com/office/powerpoint/2010/main" val="40845989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Yerel Ekonominin İyileştirilmesi</a:t>
            </a:r>
          </a:p>
        </p:txBody>
      </p:sp>
      <p:sp>
        <p:nvSpPr>
          <p:cNvPr id="3" name="İçerik Yer Tutucusu 2"/>
          <p:cNvSpPr>
            <a:spLocks noGrp="1"/>
          </p:cNvSpPr>
          <p:nvPr>
            <p:ph idx="1"/>
          </p:nvPr>
        </p:nvSpPr>
        <p:spPr/>
        <p:txBody>
          <a:bodyPr>
            <a:normAutofit fontScale="92500" lnSpcReduction="20000"/>
          </a:bodyPr>
          <a:lstStyle/>
          <a:p>
            <a:pPr marL="0" indent="0" algn="just">
              <a:buNone/>
            </a:pPr>
            <a:r>
              <a:rPr lang="tr-TR" sz="4000" dirty="0"/>
              <a:t>Afet zararlarının giderilmesinde ‘topyekûn iyileştirme’ kavramlarının dünyada giderek yaygın kabul gördüğü günümüzde, afet bölgelerinde üretken ve çoğaltan etkileri olan yatırımların yapılması, tüketimi körükleyen pasif yardımlardan daha yaşamsal önemde görülmektedir. Bu nedenle, afet öncesinden hazırlanmış projeler ile afet bölgelerindeki sanayi ve ticari faaliyetin canlandırılmasını öngören uygulamalar, afet hazırlık çalışmalarının giderek daha ağırlıklı bir bölümünü oluşturmaktadır.</a:t>
            </a:r>
          </a:p>
        </p:txBody>
      </p:sp>
    </p:spTree>
    <p:extLst>
      <p:ext uri="{BB962C8B-B14F-4D97-AF65-F5344CB8AC3E}">
        <p14:creationId xmlns:p14="http://schemas.microsoft.com/office/powerpoint/2010/main" val="7391258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07923"/>
            <a:ext cx="10515600" cy="5928850"/>
          </a:xfrm>
        </p:spPr>
        <p:txBody>
          <a:bodyPr>
            <a:normAutofit/>
          </a:bodyPr>
          <a:lstStyle/>
          <a:p>
            <a:pPr marL="0" indent="0" algn="just">
              <a:buNone/>
            </a:pPr>
            <a:r>
              <a:rPr lang="tr-TR" sz="4000" dirty="0"/>
              <a:t>Bir afet sonrası, afet bölgesinde yerel ekonominin iyileşmesi için afetten zarar gören işyerlerine yeniden yapım ve onarım yardımları yapılır. Bunun yanı sıra, işverenler ile sigortalıların mevcut prim borçları ertelenir. Ticari ürünlerle ilgili vergi kolaylıkları sağlanır. Her türlü vergi, ceza ve gecikme faizinin ödeme süresi uzatılır. Yeni yerleşim yerleri kurulurken sosyal donatı ve ticaret alanlarına da yer ayrılır.</a:t>
            </a:r>
          </a:p>
        </p:txBody>
      </p:sp>
    </p:spTree>
    <p:extLst>
      <p:ext uri="{BB962C8B-B14F-4D97-AF65-F5344CB8AC3E}">
        <p14:creationId xmlns:p14="http://schemas.microsoft.com/office/powerpoint/2010/main" val="390417908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İYİLEŞTİRME ÇALIŞMALARI İLE İLGİLİ YURTİÇİ VE YURTDIŞI ÖRNEKLER</a:t>
            </a:r>
          </a:p>
        </p:txBody>
      </p:sp>
      <p:sp>
        <p:nvSpPr>
          <p:cNvPr id="3" name="İçerik Yer Tutucusu 2"/>
          <p:cNvSpPr>
            <a:spLocks noGrp="1"/>
          </p:cNvSpPr>
          <p:nvPr>
            <p:ph idx="1"/>
          </p:nvPr>
        </p:nvSpPr>
        <p:spPr/>
        <p:txBody>
          <a:bodyPr>
            <a:normAutofit lnSpcReduction="10000"/>
          </a:bodyPr>
          <a:lstStyle/>
          <a:p>
            <a:pPr marL="0" indent="0" algn="just">
              <a:buNone/>
            </a:pPr>
            <a:r>
              <a:rPr lang="tr-TR" sz="4000" dirty="0"/>
              <a:t>Bu başlık altında yaşanmış afet olayları sonrasında yapılan iyileştirme çalışmaları yurt içi ve yurt dışı örnekleriyle, aşamalar halinde özetlenmiştir. Ülkemizden tarihsel sırasıyla; Gediz Depremi (1970), Erzincan Depremi (1992), Van Depremleri (2011) ve yurt dışı örnek olarak da 1995 tarihinde </a:t>
            </a:r>
            <a:r>
              <a:rPr lang="tr-TR" sz="4000" dirty="0" err="1"/>
              <a:t>Kobe</a:t>
            </a:r>
            <a:r>
              <a:rPr lang="tr-TR" sz="4000" dirty="0"/>
              <a:t>’ de meydana gelen Büyük </a:t>
            </a:r>
            <a:r>
              <a:rPr lang="tr-TR" sz="4000" dirty="0" err="1"/>
              <a:t>Hanshin</a:t>
            </a:r>
            <a:r>
              <a:rPr lang="tr-TR" sz="4000" dirty="0"/>
              <a:t> depremi sonrası yapılan çalışmalar anlatılmıştır. </a:t>
            </a:r>
          </a:p>
        </p:txBody>
      </p:sp>
    </p:spTree>
    <p:extLst>
      <p:ext uri="{BB962C8B-B14F-4D97-AF65-F5344CB8AC3E}">
        <p14:creationId xmlns:p14="http://schemas.microsoft.com/office/powerpoint/2010/main" val="4151109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Dünyada doğal afetlere ilişkin güncel politika ve faaliyetlerin yönetimi ve bunların kurumsal bir yapıda düzenlenmesinde farklı yaklaşımlar söz konusudur. Bunlardan geleneksel olanı, bu etkinlikleri ‘afet’ in gerçekleşmesine dayalı olarak tanımlamaktadır. Buna göre, afet öncesinde ve sonrasında yapılması gereken işler vardır. Esasen; afetler, gerçekleştikleri coğrafya içinde tekrarlandıkları için, afet yönetimini de birbirini izleyen bir döngüsel model içinde görmek mümkündür. </a:t>
            </a:r>
          </a:p>
        </p:txBody>
      </p:sp>
    </p:spTree>
    <p:extLst>
      <p:ext uri="{BB962C8B-B14F-4D97-AF65-F5344CB8AC3E}">
        <p14:creationId xmlns:p14="http://schemas.microsoft.com/office/powerpoint/2010/main" val="38939882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Gediz Depremi (1970) Sonrası Yapılan İyileştirme Çalışmaları</a:t>
            </a:r>
          </a:p>
        </p:txBody>
      </p:sp>
      <p:sp>
        <p:nvSpPr>
          <p:cNvPr id="3" name="İçerik Yer Tutucusu 2"/>
          <p:cNvSpPr>
            <a:spLocks noGrp="1"/>
          </p:cNvSpPr>
          <p:nvPr>
            <p:ph idx="1"/>
          </p:nvPr>
        </p:nvSpPr>
        <p:spPr>
          <a:xfrm>
            <a:off x="838200" y="1825625"/>
            <a:ext cx="10515600" cy="4761988"/>
          </a:xfrm>
        </p:spPr>
        <p:txBody>
          <a:bodyPr>
            <a:normAutofit fontScale="92500" lnSpcReduction="20000"/>
          </a:bodyPr>
          <a:lstStyle/>
          <a:p>
            <a:pPr marL="0" indent="0" algn="just">
              <a:buNone/>
            </a:pPr>
            <a:r>
              <a:rPr lang="tr-TR" sz="4000" dirty="0"/>
              <a:t>28 Mart 1970 günü 7,2 büyüklüğünde bir deprem Gediz ve yakın civarını vurmuştur. 1500 km2’yi aşan bir alanda etkili olan deprem sonucu birçok yerleşim biriminde can ve mal kayıpları olmuştur. Depremde 1086 kişi hayatını kaybetmiş 1265 kişi de yaralanmıştır. Afet sonucu toplamda 9452 konut yıkılmış ya da ağır hasar görmüş, 9480 konut orta derecede, 7737 konut ise hafif derecede hasar görmüştür. Acil yardım, geçici barınma faaliyetlerinin maliyetlerini de içerecek şekilde direk ekonomik kayıpların boyutu 56 milyon dolar </a:t>
            </a:r>
            <a:r>
              <a:rPr lang="tr-TR" sz="4000" dirty="0" smtClean="0"/>
              <a:t>civarındadır.</a:t>
            </a:r>
            <a:endParaRPr lang="tr-TR" sz="4000" dirty="0"/>
          </a:p>
        </p:txBody>
      </p:sp>
    </p:spTree>
    <p:extLst>
      <p:ext uri="{BB962C8B-B14F-4D97-AF65-F5344CB8AC3E}">
        <p14:creationId xmlns:p14="http://schemas.microsoft.com/office/powerpoint/2010/main" val="139711598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34065"/>
            <a:ext cx="10515600" cy="5702708"/>
          </a:xfrm>
        </p:spPr>
        <p:txBody>
          <a:bodyPr>
            <a:normAutofit/>
          </a:bodyPr>
          <a:lstStyle/>
          <a:p>
            <a:pPr marL="0" indent="0" algn="just">
              <a:buNone/>
            </a:pPr>
            <a:r>
              <a:rPr lang="tr-TR" sz="4000" dirty="0"/>
              <a:t>Deprem sonrası, geçici barınaklar, çadırlar, prefabrik okullar kurulmuş, ulusal ve uluslararası yardımlar koordine edilmiştir. Afet sonrası acil barınma ihtiyacının kısa sürede karşılanması üzerinde durulmuş olmakla beraber, söz konusu barınma ünitelerinin, yörenin iklim koşullarına, ihtiyaçlarına ve kış mevsimine uygunluğuna dikkat edilmemiştir.</a:t>
            </a:r>
          </a:p>
        </p:txBody>
      </p:sp>
    </p:spTree>
    <p:extLst>
      <p:ext uri="{BB962C8B-B14F-4D97-AF65-F5344CB8AC3E}">
        <p14:creationId xmlns:p14="http://schemas.microsoft.com/office/powerpoint/2010/main" val="383355493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02890"/>
            <a:ext cx="10515600" cy="5633883"/>
          </a:xfrm>
        </p:spPr>
        <p:txBody>
          <a:bodyPr>
            <a:normAutofit/>
          </a:bodyPr>
          <a:lstStyle/>
          <a:p>
            <a:pPr marL="0" indent="0" algn="just">
              <a:buNone/>
            </a:pPr>
            <a:r>
              <a:rPr lang="tr-TR" sz="4000" dirty="0"/>
              <a:t>20.000 kadar konut değişik derecelerde hasar görmüş olmasına rağmen, yaklaşık bin kadar geçici iskân barınağı ilk etapta sağlanabilmiştir. Barınma ihtiyacının geri kalanı, çadırlar, komşuda ikamet ya da afetzedelerin kendi kendine inşa ettikleri barınaklarla sağlanmıştır. Geçici barınma ile ilgili problemler yaklaşık 3 ayda halledilebilmiştir. </a:t>
            </a:r>
          </a:p>
        </p:txBody>
      </p:sp>
    </p:spTree>
    <p:extLst>
      <p:ext uri="{BB962C8B-B14F-4D97-AF65-F5344CB8AC3E}">
        <p14:creationId xmlns:p14="http://schemas.microsoft.com/office/powerpoint/2010/main" val="379650010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75071"/>
            <a:ext cx="10515600" cy="5761702"/>
          </a:xfrm>
        </p:spPr>
        <p:txBody>
          <a:bodyPr>
            <a:normAutofit/>
          </a:bodyPr>
          <a:lstStyle/>
          <a:p>
            <a:pPr marL="0" indent="0" algn="just">
              <a:buNone/>
            </a:pPr>
            <a:r>
              <a:rPr lang="tr-TR" sz="4000" dirty="0"/>
              <a:t>Toplamda; 26.000 çadır, 300 kulübe, 46 okul, 110 prefabrik dükkân, 16 sağlık Ocağı, 10 devlet yapısı geçici iskân üniteleri olarak inşa edilmiştir. Afetten sonra ortaya çıkan en sıkıntılı durum ise, Gediz itfaiye binasının çökmesi sonucu 2 itfaiyecinin ölmesi ve itfaiye araçlarının çöküntü altında kalması olmuştur. Sırf bu sebepten müdahalesi geciken yangınlarda, Gediz’de 350, </a:t>
            </a:r>
            <a:r>
              <a:rPr lang="tr-TR" sz="4000" dirty="0" err="1"/>
              <a:t>Akçaalan</a:t>
            </a:r>
            <a:r>
              <a:rPr lang="tr-TR" sz="4000" dirty="0"/>
              <a:t>’ da 300 ve </a:t>
            </a:r>
            <a:r>
              <a:rPr lang="tr-TR" sz="4000" dirty="0" err="1"/>
              <a:t>Kayaköy</a:t>
            </a:r>
            <a:r>
              <a:rPr lang="tr-TR" sz="4000" dirty="0"/>
              <a:t>’ de 120 konut </a:t>
            </a:r>
            <a:r>
              <a:rPr lang="tr-TR" sz="4000" dirty="0" smtClean="0"/>
              <a:t>yanmıştır.</a:t>
            </a:r>
            <a:endParaRPr lang="tr-TR" sz="4000" dirty="0"/>
          </a:p>
        </p:txBody>
      </p:sp>
    </p:spTree>
    <p:extLst>
      <p:ext uri="{BB962C8B-B14F-4D97-AF65-F5344CB8AC3E}">
        <p14:creationId xmlns:p14="http://schemas.microsoft.com/office/powerpoint/2010/main" val="476938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97858"/>
            <a:ext cx="10515600" cy="5338915"/>
          </a:xfrm>
        </p:spPr>
        <p:txBody>
          <a:bodyPr>
            <a:normAutofit/>
          </a:bodyPr>
          <a:lstStyle/>
          <a:p>
            <a:pPr marL="0" indent="0" algn="just">
              <a:buNone/>
            </a:pPr>
            <a:r>
              <a:rPr lang="tr-TR" sz="4000" dirty="0"/>
              <a:t>İyileştirme çalışmaları kapsamında; 10.000 yeni konutun 1970-1971 kış sezonundan önce yapılması planlanmıştır. Bu, hasar tespit, hak sahipliği, yer seçimi,  harita alımı, planlama, kamulaştırma, tahsis vb. iş ve işlemlerin yaklaşık 7 aylık süre dâhilinde tamamlanması, konutların yapılması ve teslim edilmesi anlamına gelmektedir. </a:t>
            </a:r>
          </a:p>
        </p:txBody>
      </p:sp>
    </p:spTree>
    <p:extLst>
      <p:ext uri="{BB962C8B-B14F-4D97-AF65-F5344CB8AC3E}">
        <p14:creationId xmlns:p14="http://schemas.microsoft.com/office/powerpoint/2010/main" val="398803092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Bu yüzden, Gediz ilçe merkezi ve tüm köylerin yer seçimi çalışmaları ve diğer tüm araştırma etkinlikleri depremden 10 gün sonra başlamıştır. Jeoloji mühendisleri, Jeofizik mühendisleri ve şehir plancılarından oluşan bir teknik ekip, Gediz Merkez de dâhil 102 yerleşim birimini çalışmış ve yeni yerleşim alanlarını tespit etmiştir. Ekibin ilksel yaklaşımı, Gediz ilçesini kendi yerinde yeniden yapılandırmak, ancak caddelerin genişliğini arttırmak, nüfus yoğunluğunu düşürmek ve bitişik nizam yapılaşmayı önleyici bir karar alınmasını sağlamak olmuştur. </a:t>
            </a:r>
          </a:p>
        </p:txBody>
      </p:sp>
    </p:spTree>
    <p:extLst>
      <p:ext uri="{BB962C8B-B14F-4D97-AF65-F5344CB8AC3E}">
        <p14:creationId xmlns:p14="http://schemas.microsoft.com/office/powerpoint/2010/main" val="26530718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lnSpcReduction="10000"/>
          </a:bodyPr>
          <a:lstStyle/>
          <a:p>
            <a:pPr marL="0" indent="0" algn="just">
              <a:buNone/>
            </a:pPr>
            <a:r>
              <a:rPr lang="tr-TR" sz="4000" dirty="0"/>
              <a:t>Afet sonrası ilk günlerden başlayarak, yerel halkın ve yöneticilerin önemli bir çoğunluğu, kasabanın bulunduğu konumdan 7 km kadar güneye, boş ve kullanılmayan bir alana kaydırılması olmuştur ki bu alan gelecekte büyümeye de müsaittir. Bu görüşün oluşmasında sadece afetzedelerin isteği değil, boş, mevcut şahıslara ait yapı ve arazilerin bulunmadığı bir alana inşaat yapmanın kolaylığı da etkili olmuştur. Böylece zamanında konutları yetiştirebilme kaygısı da içinde olmakla beraber, daha maliyeti yüksek bu alternatif tercih edilmiştir.</a:t>
            </a:r>
          </a:p>
        </p:txBody>
      </p:sp>
    </p:spTree>
    <p:extLst>
      <p:ext uri="{BB962C8B-B14F-4D97-AF65-F5344CB8AC3E}">
        <p14:creationId xmlns:p14="http://schemas.microsoft.com/office/powerpoint/2010/main" val="173195413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01445"/>
            <a:ext cx="10515600" cy="6135328"/>
          </a:xfrm>
        </p:spPr>
        <p:txBody>
          <a:bodyPr>
            <a:normAutofit lnSpcReduction="10000"/>
          </a:bodyPr>
          <a:lstStyle/>
          <a:p>
            <a:pPr marL="0" indent="0" algn="just">
              <a:buNone/>
            </a:pPr>
            <a:r>
              <a:rPr lang="tr-TR" sz="4000" dirty="0"/>
              <a:t>Gediz’in yeni yerine karar verildikten sonra, yer seçimi çalışmaları yapılmış, yaklaşık iki ay sonra ise kalıcı konutların inşası için hazır hale gelinmiştir. 1970 Kasım ayı sonuna kadar, kesinleşen hasar tespiti, hak sahipliği çalışmaları neticesinde, 8549 konut, 182 işyeri, 310 okul ve diğer kamu binası ve 220 km yol yapımı tamamlanmıştır. 30 yerleşim biriminin elektrik, su ve atık su alt yapısı tamamlanmış, böylece kış gelmeden afete uğramış nüfusun yaklaşık %90’ı kalıcı konutlarda ikamet etmeye hazır hale gelmiştir.</a:t>
            </a:r>
          </a:p>
        </p:txBody>
      </p:sp>
    </p:spTree>
    <p:extLst>
      <p:ext uri="{BB962C8B-B14F-4D97-AF65-F5344CB8AC3E}">
        <p14:creationId xmlns:p14="http://schemas.microsoft.com/office/powerpoint/2010/main" val="3734294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70271"/>
            <a:ext cx="10515600" cy="6066502"/>
          </a:xfrm>
        </p:spPr>
        <p:txBody>
          <a:bodyPr>
            <a:normAutofit/>
          </a:bodyPr>
          <a:lstStyle/>
          <a:p>
            <a:pPr marL="0" indent="0" algn="just">
              <a:buNone/>
            </a:pPr>
            <a:r>
              <a:rPr lang="tr-TR" sz="4000" dirty="0"/>
              <a:t>Afet güvenliği bazında, etkilenmiş nüfusu, kısmen ya da tamamen yeni yerlere taşımak gerekir ki, Gediz depremi sonrasında yapılan yeni konutların % 80’ i kırsal yerleşimler için yapılmıştır (</a:t>
            </a:r>
            <a:r>
              <a:rPr lang="tr-TR" sz="4000" dirty="0" err="1"/>
              <a:t>Mitchell</a:t>
            </a:r>
            <a:r>
              <a:rPr lang="tr-TR" sz="4000" dirty="0"/>
              <a:t>, 1976). İyileştirme programının temeli, devletin yerleşim birimlerini daha sağlam ve güvenli yerlere nakil etmesi temel politikasıysa da, her afet sonrası durumun kendisine özgü durumları vardır. Gediz depremi sonrası nakil işlemlerinde yapılanlar şöyle özetlenebilir:</a:t>
            </a:r>
          </a:p>
        </p:txBody>
      </p:sp>
    </p:spTree>
    <p:extLst>
      <p:ext uri="{BB962C8B-B14F-4D97-AF65-F5344CB8AC3E}">
        <p14:creationId xmlns:p14="http://schemas.microsoft.com/office/powerpoint/2010/main" val="343709107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55638"/>
            <a:ext cx="10515600" cy="6381135"/>
          </a:xfrm>
        </p:spPr>
        <p:txBody>
          <a:bodyPr>
            <a:normAutofit/>
          </a:bodyPr>
          <a:lstStyle/>
          <a:p>
            <a:pPr marL="0" indent="0" algn="just">
              <a:buNone/>
            </a:pPr>
            <a:r>
              <a:rPr lang="tr-TR" sz="4000" dirty="0"/>
              <a:t>• Depremde ciddi derecelerde hasar görmüş, yıkılmış köyler ve kasabalarda, afetzedeler için yeni konutlar yapılmıştır. Bunlar orijinal konumlarından 1 – 7 km arasında değişen mesafelerde yeni yer seçimi yapılan yerlere taşınmıştır.</a:t>
            </a:r>
          </a:p>
          <a:p>
            <a:pPr marL="0" indent="0" algn="just">
              <a:buNone/>
            </a:pPr>
            <a:r>
              <a:rPr lang="tr-TR" sz="4000" dirty="0"/>
              <a:t>• Yıkımın kısmi ya da az gruplar halinde olduğu köy ve kasabalarda, yeni yerleşim orijinal konumunda, uygun araziler bulundukça gerçekleştirilmiştir</a:t>
            </a:r>
            <a:r>
              <a:rPr lang="tr-TR" sz="4000" dirty="0" smtClean="0"/>
              <a:t>.</a:t>
            </a:r>
            <a:endParaRPr lang="tr-TR" sz="4000" dirty="0"/>
          </a:p>
        </p:txBody>
      </p:sp>
    </p:spTree>
    <p:extLst>
      <p:ext uri="{BB962C8B-B14F-4D97-AF65-F5344CB8AC3E}">
        <p14:creationId xmlns:p14="http://schemas.microsoft.com/office/powerpoint/2010/main" val="3857351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99535"/>
            <a:ext cx="10515600" cy="5437238"/>
          </a:xfrm>
        </p:spPr>
        <p:txBody>
          <a:bodyPr>
            <a:normAutofit/>
          </a:bodyPr>
          <a:lstStyle/>
          <a:p>
            <a:pPr marL="0" indent="0" algn="just">
              <a:buNone/>
            </a:pPr>
            <a:r>
              <a:rPr lang="tr-TR" sz="4000" dirty="0"/>
              <a:t> “Zarar Azaltma”, “Hazırlıklı Olma”,  “Acil Müdahale” ve “İyileştirme” çalışmaları ayrı uzmanlıklar gerektiren ancak birbirini zaman içinde tamamlayan afet yönetiminin temel evreleridir. Dünya örneklerinde afet hizmetlerinin yürütülmesinde çeşitli yönetim biçimleri bulunduğu, ancak her ülkede bu evrelerin benzer çalışmalar içerdiği tespit edilmiştir.</a:t>
            </a:r>
          </a:p>
        </p:txBody>
      </p:sp>
    </p:spTree>
    <p:extLst>
      <p:ext uri="{BB962C8B-B14F-4D97-AF65-F5344CB8AC3E}">
        <p14:creationId xmlns:p14="http://schemas.microsoft.com/office/powerpoint/2010/main" val="287489061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62116"/>
            <a:ext cx="10515600" cy="6174657"/>
          </a:xfrm>
        </p:spPr>
        <p:txBody>
          <a:bodyPr>
            <a:normAutofit fontScale="92500" lnSpcReduction="20000"/>
          </a:bodyPr>
          <a:lstStyle/>
          <a:p>
            <a:pPr marL="0" indent="0" algn="just">
              <a:buNone/>
            </a:pPr>
            <a:r>
              <a:rPr lang="tr-TR" sz="4000" dirty="0"/>
              <a:t>• Gediz depreminden sonra, diğer örneklerinin aksine (Lice 1975 ve Erzurum 1983 depremleri), deprem mağdurlarının hasarlı konutlarda oturmaları engellenmemiştir.</a:t>
            </a:r>
          </a:p>
          <a:p>
            <a:pPr marL="0" indent="0" algn="just">
              <a:buNone/>
            </a:pPr>
            <a:r>
              <a:rPr lang="tr-TR" sz="4000" dirty="0"/>
              <a:t>• Yeni yer seçimlerinde, hazine arazileri ya da mülkiyeti ucuz alanlar, ana yollara yakınlık ve inşaat yapabilmek için </a:t>
            </a:r>
            <a:r>
              <a:rPr lang="tr-TR" sz="4000" dirty="0" err="1"/>
              <a:t>topoğrafik</a:t>
            </a:r>
            <a:r>
              <a:rPr lang="tr-TR" sz="4000" dirty="0"/>
              <a:t> olarak uygunluğa dikkat edilmiştir. Sonuç olarak, yeni yer seçimi yapılan yerlerin çoğu, meralık alanlar gibi köy tüzel kişiliğine ait alanlar olmuştur. Diğer alanların çoğu hazine arazisi, geriye kalanlar ise şahıslara ait tarım alanlarıdır. </a:t>
            </a:r>
          </a:p>
          <a:p>
            <a:pPr marL="0" indent="0" algn="just">
              <a:buNone/>
            </a:pPr>
            <a:r>
              <a:rPr lang="tr-TR" sz="4000" dirty="0"/>
              <a:t>• Elektrik, telefon ve yol gibi birçok hizmet deprem sonrası </a:t>
            </a:r>
            <a:r>
              <a:rPr lang="tr-TR" sz="4000" dirty="0" smtClean="0"/>
              <a:t>sağlanmıştır.</a:t>
            </a:r>
            <a:endParaRPr lang="tr-TR" sz="4000" dirty="0"/>
          </a:p>
        </p:txBody>
      </p:sp>
    </p:spTree>
    <p:extLst>
      <p:ext uri="{BB962C8B-B14F-4D97-AF65-F5344CB8AC3E}">
        <p14:creationId xmlns:p14="http://schemas.microsoft.com/office/powerpoint/2010/main" val="236865573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32619"/>
            <a:ext cx="10515600" cy="6204154"/>
          </a:xfrm>
        </p:spPr>
        <p:txBody>
          <a:bodyPr>
            <a:normAutofit fontScale="92500" lnSpcReduction="20000"/>
          </a:bodyPr>
          <a:lstStyle/>
          <a:p>
            <a:pPr marL="0" indent="0" algn="just">
              <a:buNone/>
            </a:pPr>
            <a:r>
              <a:rPr lang="tr-TR" sz="4000" dirty="0"/>
              <a:t>Deprem sonrası kentsel ve kırsal ihtiyaçlar gözetilmeksizin, köyler ve kasabalar için tasarlanan konut projelerinin genel hatlarında çok az farklılıklar vardı. Temel plan, mutfak, yatak odası, oturma odası ve tuvaletten ibaret 50 m2’lik tek katlı prefabrike konutlar ya da 3 katlı apartmanlardı. Devlet tarafından sağlanan bu konutların hemen hemen tamamı, kısa bir süre sonra,  sahiplerince tasarımsal değişikliğe tabi tutuldu ya da oturma amacı dışında hayvan barınağı veya depo olarak kullanıldı. Hatta konutlara ek yapılar inşa edildi. Bölgenin geleneksel konutları, devletin yaptığı afet konutları ile karşılaştırıldığında, afet konutlarının bölgede kullanımı yaygın konut tipi, yapı taşı ve kullanım amacıyla örtüşmediği gözlenmiştir.</a:t>
            </a:r>
          </a:p>
        </p:txBody>
      </p:sp>
    </p:spTree>
    <p:extLst>
      <p:ext uri="{BB962C8B-B14F-4D97-AF65-F5344CB8AC3E}">
        <p14:creationId xmlns:p14="http://schemas.microsoft.com/office/powerpoint/2010/main" val="147469718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25910"/>
            <a:ext cx="10515600" cy="5810863"/>
          </a:xfrm>
        </p:spPr>
        <p:txBody>
          <a:bodyPr>
            <a:normAutofit/>
          </a:bodyPr>
          <a:lstStyle/>
          <a:p>
            <a:pPr marL="0" indent="0" algn="just">
              <a:buNone/>
            </a:pPr>
            <a:r>
              <a:rPr lang="tr-TR" sz="4000" dirty="0"/>
              <a:t>Nüfusu günümüzde 20.000 civarında olan yeni Gediz kasabasının, afet tehlikeleri açısından (özellikle de deprem) daha güvenli olduğu düşünülmektedir. Bu yargıya varılmasını sağlayan faktörler; planlama safhasında afet tehlikelerinin detaylıca irdelenmesi ve afet risklerinin az olduğu bir alanın seçimi, iyi yer kullanımı, kolay ulaşım ve iyi planlanmış altyapı olarak sayılabilir. Deprem riski bu sayede en aza indirgenmiştir.</a:t>
            </a:r>
          </a:p>
        </p:txBody>
      </p:sp>
    </p:spTree>
    <p:extLst>
      <p:ext uri="{BB962C8B-B14F-4D97-AF65-F5344CB8AC3E}">
        <p14:creationId xmlns:p14="http://schemas.microsoft.com/office/powerpoint/2010/main" val="196568066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52052"/>
            <a:ext cx="10515600" cy="5584721"/>
          </a:xfrm>
        </p:spPr>
        <p:txBody>
          <a:bodyPr>
            <a:normAutofit/>
          </a:bodyPr>
          <a:lstStyle/>
          <a:p>
            <a:pPr marL="0" indent="0" algn="just">
              <a:buNone/>
            </a:pPr>
            <a:r>
              <a:rPr lang="tr-TR" sz="4000" dirty="0"/>
              <a:t>Devletin konut yaptığı ancak hasarın genel olarak orta düzeyde kalmasından dolayı orijinal konumlarında yeniden inşaata ya da tamirata izin verdiği yerlerde, afet konutlarına ilgi azdı, genellikle depo olarak kullanıldılar. Neredeyse bütün konutların yıkıldığı ya da ağır hasar olduğu yerlerde ise afet konutları tamamlanır tamamlanmaz doldu.</a:t>
            </a:r>
          </a:p>
        </p:txBody>
      </p:sp>
    </p:spTree>
    <p:extLst>
      <p:ext uri="{BB962C8B-B14F-4D97-AF65-F5344CB8AC3E}">
        <p14:creationId xmlns:p14="http://schemas.microsoft.com/office/powerpoint/2010/main" val="26738737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11277"/>
            <a:ext cx="10515600" cy="6125496"/>
          </a:xfrm>
        </p:spPr>
        <p:txBody>
          <a:bodyPr>
            <a:normAutofit fontScale="92500" lnSpcReduction="10000"/>
          </a:bodyPr>
          <a:lstStyle/>
          <a:p>
            <a:pPr marL="0" indent="0" algn="just">
              <a:buNone/>
            </a:pPr>
            <a:r>
              <a:rPr lang="tr-TR" sz="4000" dirty="0"/>
              <a:t>Eski köye dönmenin, tamirat yapmanın mümkün olmadığı yerlerde, yeni yerleşim yerinin fazla rüzgâr alması, az güneş alması ya da drenaj sıkıntısı gibi dezavantajları, yeni yerleşim yerinin yollara, su kaynaklarına yakınlığı, yerel pazar ve iş imkânları ile </a:t>
            </a:r>
            <a:r>
              <a:rPr lang="tr-TR" sz="4000" dirty="0" err="1"/>
              <a:t>tolere</a:t>
            </a:r>
            <a:r>
              <a:rPr lang="tr-TR" sz="4000" dirty="0"/>
              <a:t> edildi. Yeni yerleşim yerinde sosyal ve ekonomik bazı hizmetlerin sağlanması, kabullenme ile ilgili en önemli faktördü. Yeni yerleşimlerin tarım arazilerinden olan uzaklığı, özellikle gelişen yeni Gediz’de oluşan iş imkânları ile önemli bir problem olmaktan çıkmıştır. Deprem sonrası sağlanan iş imkânları ve sosyo–ekonomik hizmetler, yeni yerleşim yerlerinin kabullenilmesinde önemli rol oynamıştır. </a:t>
            </a:r>
          </a:p>
        </p:txBody>
      </p:sp>
    </p:spTree>
    <p:extLst>
      <p:ext uri="{BB962C8B-B14F-4D97-AF65-F5344CB8AC3E}">
        <p14:creationId xmlns:p14="http://schemas.microsoft.com/office/powerpoint/2010/main" val="101426331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Erzincan Depremi (1992) Sonrası Yapılan İyileştirme Çalışmaları</a:t>
            </a:r>
          </a:p>
        </p:txBody>
      </p:sp>
      <p:sp>
        <p:nvSpPr>
          <p:cNvPr id="3" name="İçerik Yer Tutucusu 2"/>
          <p:cNvSpPr>
            <a:spLocks noGrp="1"/>
          </p:cNvSpPr>
          <p:nvPr>
            <p:ph idx="1"/>
          </p:nvPr>
        </p:nvSpPr>
        <p:spPr/>
        <p:txBody>
          <a:bodyPr>
            <a:normAutofit/>
          </a:bodyPr>
          <a:lstStyle/>
          <a:p>
            <a:pPr marL="0" indent="0" algn="just">
              <a:buNone/>
            </a:pPr>
            <a:r>
              <a:rPr lang="tr-TR" sz="4000" dirty="0"/>
              <a:t>Daha önce birçok kez büyük tarihsel depremlere uğramış olan Erzincan’da 13 Mart 1992 günü 6,8 büyüklüğünde yıkıcı bir deprem daha olmuştur. 653 kişi hayatını kaybetmiş, toplamda 44.671 konutun % 13’ü yıkılmış ya da ağır hasar görmüş, % 20’si orta hasara ve % 30’u da hafif hasara uğramıştır. </a:t>
            </a:r>
          </a:p>
        </p:txBody>
      </p:sp>
    </p:spTree>
    <p:extLst>
      <p:ext uri="{BB962C8B-B14F-4D97-AF65-F5344CB8AC3E}">
        <p14:creationId xmlns:p14="http://schemas.microsoft.com/office/powerpoint/2010/main" val="35584437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91613"/>
            <a:ext cx="10515600" cy="6145160"/>
          </a:xfrm>
        </p:spPr>
        <p:txBody>
          <a:bodyPr>
            <a:normAutofit fontScale="92500" lnSpcReduction="20000"/>
          </a:bodyPr>
          <a:lstStyle/>
          <a:p>
            <a:pPr marL="0" indent="0" algn="just">
              <a:buNone/>
            </a:pPr>
            <a:r>
              <a:rPr lang="tr-TR" sz="4000" dirty="0"/>
              <a:t>Erzincan şehri yüzlerce yıllık bilinen tarihinde birçok kez büyük depremlerle sarsılmıştır. Şehrin konumu da bu yüzden bir kaç kez değişmesine rağmen, yerli nüfus cesaretini kaybetmemiş ve bölgeyi terk etmemiştir. 13 Mart 1992’de meydana gelen 6,8 büyüklüğündeki depremin merkez üssü şehir merkezinin 3 km güneydoğusundaydı ve yıkım büyük oldu. 15 Mart’ta meydana gelen 6,1 büyüklüğündeki artçı deprem (Pülümür yakınlarında) Kuzeydoğu Türkiye’deki hasarı arttırdı. Ama en çok yıkım Erzincan Merkez’de ana yolun her iki tarafındaki 400 metrelik kuşakta olmuştu. Şehrin işyerleri ile dolu kısmı yerle bir olmuş, belediye binası, marketler, okullar ve konutlarda çeşitli derecelerde hasarlar oluşmuştu. </a:t>
            </a:r>
          </a:p>
        </p:txBody>
      </p:sp>
    </p:spTree>
    <p:extLst>
      <p:ext uri="{BB962C8B-B14F-4D97-AF65-F5344CB8AC3E}">
        <p14:creationId xmlns:p14="http://schemas.microsoft.com/office/powerpoint/2010/main" val="25360085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40542"/>
            <a:ext cx="10515600" cy="5496231"/>
          </a:xfrm>
        </p:spPr>
        <p:txBody>
          <a:bodyPr>
            <a:normAutofit/>
          </a:bodyPr>
          <a:lstStyle/>
          <a:p>
            <a:pPr marL="0" indent="0" algn="just">
              <a:buNone/>
            </a:pPr>
            <a:r>
              <a:rPr lang="tr-TR" sz="4000" dirty="0"/>
              <a:t>Toplamda, 653 kişi öldü, 385 kişi yaralandı, 29.306 konut ve 1.468 iş yeri hasar gördü. Deprem 35 km çapında bir alanda etkili oldu. İlk acil müdahale hayatta kalanlar tarafından yapılmaya çalışıldı. Yardım çalışmaları, afetin hafta sonu gerçekleşmesi, iletişim hatları karayolu ve demir yolarının hasar görmesi, dondurucu soğuk (-15</a:t>
            </a:r>
            <a:r>
              <a:rPr lang="tr-TR" sz="4000" baseline="30000" dirty="0"/>
              <a:t>o</a:t>
            </a:r>
            <a:r>
              <a:rPr lang="tr-TR" sz="4000" dirty="0"/>
              <a:t>) gibi nedenlerle aksadı.</a:t>
            </a:r>
          </a:p>
        </p:txBody>
      </p:sp>
    </p:spTree>
    <p:extLst>
      <p:ext uri="{BB962C8B-B14F-4D97-AF65-F5344CB8AC3E}">
        <p14:creationId xmlns:p14="http://schemas.microsoft.com/office/powerpoint/2010/main" val="288809659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98090"/>
            <a:ext cx="10515600" cy="5938683"/>
          </a:xfrm>
        </p:spPr>
        <p:txBody>
          <a:bodyPr>
            <a:normAutofit/>
          </a:bodyPr>
          <a:lstStyle/>
          <a:p>
            <a:pPr marL="0" indent="0" algn="just">
              <a:buNone/>
            </a:pPr>
            <a:r>
              <a:rPr lang="tr-TR" sz="4000" dirty="0"/>
              <a:t>Acil Yardım ve Geçici Barınma Çalışmaları: Depremden hemen sonra, askeri personel ve polis kuvvetleri güvenliği sağlamıştır. Deprem sonrası ilk 24 saate, yaklaşık 3.000 kişi enkaz altından, Erzincan’daki askeri personel ve organize olmamış gönüllüler tarafından kurtarılmıştır. El feneri, oksijen maskesi, kesici ve diğer gerekli malzemelerin eksikliği çalışmaları baltalamıştır. Kızılay afet sonrası her gün yaklaşık 18.000 kişiyi doyurmuştur.</a:t>
            </a:r>
          </a:p>
        </p:txBody>
      </p:sp>
    </p:spTree>
    <p:extLst>
      <p:ext uri="{BB962C8B-B14F-4D97-AF65-F5344CB8AC3E}">
        <p14:creationId xmlns:p14="http://schemas.microsoft.com/office/powerpoint/2010/main" val="333228569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01445"/>
            <a:ext cx="10515600" cy="6135328"/>
          </a:xfrm>
        </p:spPr>
        <p:txBody>
          <a:bodyPr>
            <a:normAutofit fontScale="92500" lnSpcReduction="20000"/>
          </a:bodyPr>
          <a:lstStyle/>
          <a:p>
            <a:pPr marL="0" indent="0" algn="just">
              <a:buNone/>
            </a:pPr>
            <a:r>
              <a:rPr lang="tr-TR" sz="4000" dirty="0"/>
              <a:t>Konutların yıkılması ya da hasarlı olması ve yeni şiddetli artçı deprem olasılığı nedeniyle, barınak ihtiyacı büyümüştür. Böylece, 27.300 çadır ve 176.200 battaniye acilen dağıtılmıştır. Fark edilen ilk problem geçici barınmayı sağlayan çadırların yetersizliği olmuştur. Şehir merkezinde 28.000 ve toplamda 50.000 kadar aile çadır istemekteydi. İsteklerin çoğu ihtiyaçtan ziyade tekrar deprem olur korkusuyla hasarlı ya da hasarsız evlere girmek istenmediğinden kaynaklanmaktaydı. Deprem sonrası ilk günlerde yayılan, özellikle de çadırların miktarı ve kalitesi ile ilgili asılsız söylentiler ilk yardım çalışmalarını baltaladı. Büyük arzı karşılayabilmek için ilk ay sadece 20.000 çadır şehre getirilebildi. </a:t>
            </a:r>
          </a:p>
        </p:txBody>
      </p:sp>
    </p:spTree>
    <p:extLst>
      <p:ext uri="{BB962C8B-B14F-4D97-AF65-F5344CB8AC3E}">
        <p14:creationId xmlns:p14="http://schemas.microsoft.com/office/powerpoint/2010/main" val="4354150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12704</Words>
  <Application>Microsoft Office PowerPoint</Application>
  <PresentationFormat>Geniş ekran</PresentationFormat>
  <Paragraphs>305</Paragraphs>
  <Slides>189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189</vt:i4>
      </vt:variant>
    </vt:vector>
  </HeadingPairs>
  <TitlesOfParts>
    <vt:vector size="193" baseType="lpstr">
      <vt:lpstr>Arial</vt:lpstr>
      <vt:lpstr>Calibri</vt:lpstr>
      <vt:lpstr>Calibri Light</vt:lpstr>
      <vt:lpstr>Office Teması</vt:lpstr>
      <vt:lpstr>AFET YÖNETİMİ</vt:lpstr>
      <vt:lpstr>GİRİŞ</vt:lpstr>
      <vt:lpstr>PowerPoint Sunusu</vt:lpstr>
      <vt:lpstr>PowerPoint Sunusu</vt:lpstr>
      <vt:lpstr>PowerPoint Sunusu</vt:lpstr>
      <vt:lpstr>İYİLEŞTİRME NEDİR?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AFET SONRASI İYİLEŞTİRME ÇALIŞMALARI</vt:lpstr>
      <vt:lpstr>PowerPoint Sunusu</vt:lpstr>
      <vt:lpstr>PowerPoint Sunusu</vt:lpstr>
      <vt:lpstr>PowerPoint Sunusu</vt:lpstr>
      <vt:lpstr>PowerPoint Sunusu</vt:lpstr>
      <vt:lpstr>PowerPoint Sunusu</vt:lpstr>
      <vt:lpstr>PowerPoint Sunusu</vt:lpstr>
      <vt:lpstr>Acil Yardımlar ve Kritik Tesislerle İlgili Önlemler</vt:lpstr>
      <vt:lpstr>PowerPoint Sunusu</vt:lpstr>
      <vt:lpstr>PowerPoint Sunusu</vt:lpstr>
      <vt:lpstr>PowerPoint Sunusu</vt:lpstr>
      <vt:lpstr>Geçici Barınma İhtiyacının Karşılanması</vt:lpstr>
      <vt:lpstr>PowerPoint Sunusu</vt:lpstr>
      <vt:lpstr>PowerPoint Sunusu</vt:lpstr>
      <vt:lpstr>PowerPoint Sunusu</vt:lpstr>
      <vt:lpstr>Genel Hayata Etkililik ve Hasar Tespit Çalışmaları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Hasarlı Binaların Yıkılması ve Enkaz Kaldırma</vt:lpstr>
      <vt:lpstr>Yardımlar ve Hak Edişler</vt:lpstr>
      <vt:lpstr>PowerPoint Sunusu</vt:lpstr>
      <vt:lpstr>PowerPoint Sunusu</vt:lpstr>
      <vt:lpstr>Hak Sahipliği ve Kamu Eliyle Konut Yardımı Süreci</vt:lpstr>
      <vt:lpstr>PowerPoint Sunusu</vt:lpstr>
      <vt:lpstr>PowerPoint Sunusu</vt:lpstr>
      <vt:lpstr>PowerPoint Sunusu</vt:lpstr>
      <vt:lpstr>PowerPoint Sunusu</vt:lpstr>
      <vt:lpstr>PowerPoint Sunusu</vt:lpstr>
      <vt:lpstr>Mekânsal Planlama (Yer Seçimi, İmar, Plan ve Proje Çalışmaları)</vt:lpstr>
      <vt:lpstr>PowerPoint Sunusu</vt:lpstr>
      <vt:lpstr>PowerPoint Sunusu</vt:lpstr>
      <vt:lpstr>PowerPoint Sunusu</vt:lpstr>
      <vt:lpstr>PowerPoint Sunusu</vt:lpstr>
      <vt:lpstr>PowerPoint Sunusu</vt:lpstr>
      <vt:lpstr>Zorunlu Deprem Sigortası ve Kapsamı</vt:lpstr>
      <vt:lpstr>PowerPoint Sunusu</vt:lpstr>
      <vt:lpstr>PowerPoint Sunusu</vt:lpstr>
      <vt:lpstr>PowerPoint Sunusu</vt:lpstr>
      <vt:lpstr>PowerPoint Sunusu</vt:lpstr>
      <vt:lpstr>PowerPoint Sunusu</vt:lpstr>
      <vt:lpstr>PowerPoint Sunusu</vt:lpstr>
      <vt:lpstr>PowerPoint Sunusu</vt:lpstr>
      <vt:lpstr>Psiko - Sosyal İyileştirme</vt:lpstr>
      <vt:lpstr>PowerPoint Sunusu</vt:lpstr>
      <vt:lpstr>Yerel Ekonominin İyileştirilmesi</vt:lpstr>
      <vt:lpstr>PowerPoint Sunusu</vt:lpstr>
      <vt:lpstr>İYİLEŞTİRME ÇALIŞMALARI İLE İLGİLİ YURTİÇİ VE YURTDIŞI ÖRNEKLER</vt:lpstr>
      <vt:lpstr>Gediz Depremi (1970) Sonrası Yapılan İyileştirme Çalışmaları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Erzincan Depremi (1992) Sonrası Yapılan İyileştirme Çalışmaları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Ekim ve Kasım 2011 Van Depremleri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Büyük Hanshin-Awaji Depremi Sonrası Japonya’da İyileştirme Çalışmaları (1995)</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İyileştirme Sürecinde Karşılaşılan ya da Ortaya Çıkan Sorunlar</vt:lpstr>
      <vt:lpstr>PowerPoint Sunusu</vt:lpstr>
      <vt:lpstr>PowerPoint Sunusu</vt:lpstr>
      <vt:lpstr>PowerPoint Sunusu</vt:lpstr>
      <vt:lpstr>PowerPoint Sunusu</vt:lpstr>
      <vt:lpstr>PowerPoint Sunusu</vt:lpstr>
      <vt:lpstr>PowerPoint Sunusu</vt:lpstr>
      <vt:lpstr>PowerPoint Sunusu</vt:lpstr>
      <vt:lpstr>PowerPoint Sunusu</vt:lpstr>
      <vt:lpstr>SÜRDÜRÜLEBİLİRLİK VE İYİLEŞTİRME ÇALIŞMALARI</vt:lpstr>
      <vt:lpstr>PowerPoint Sunusu</vt:lpstr>
      <vt:lpstr>PowerPoint Sunusu</vt:lpstr>
      <vt:lpstr>PowerPoint Sunusu</vt:lpstr>
      <vt:lpstr>PowerPoint Sunusu</vt:lpstr>
      <vt:lpstr>PowerPoint Sunusu</vt:lpstr>
      <vt:lpstr>İyileştirme Çalışmaları ve Planlarının Prensipleri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İyileştirme Çalışmalarını Zorlaştıran Unsurlar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İyileştirme Çalışmalarını Kolaylaştırabilecek Unsurlar</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AFET YÖNETİMİ</dc:title>
  <dc:creator>BayUni</dc:creator>
  <cp:lastModifiedBy>BayUni</cp:lastModifiedBy>
  <cp:revision>12</cp:revision>
  <dcterms:created xsi:type="dcterms:W3CDTF">2021-01-19T19:22:33Z</dcterms:created>
  <dcterms:modified xsi:type="dcterms:W3CDTF">2021-01-20T09:47:33Z</dcterms:modified>
</cp:coreProperties>
</file>