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9" r:id="rId9"/>
    <p:sldId id="271" r:id="rId10"/>
    <p:sldId id="272" r:id="rId11"/>
    <p:sldId id="270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A1CAF3E0-F737-4B4A-8F6B-9562B87B9E69}">
          <p14:sldIdLst>
            <p14:sldId id="256"/>
            <p14:sldId id="257"/>
            <p14:sldId id="258"/>
          </p14:sldIdLst>
        </p14:section>
        <p14:section name="Başlıksız Bölüm" id="{22B73ACF-7ADF-42E8-9F6E-5EF941852418}">
          <p14:sldIdLst>
            <p14:sldId id="259"/>
            <p14:sldId id="264"/>
            <p14:sldId id="265"/>
            <p14:sldId id="266"/>
            <p14:sldId id="269"/>
            <p14:sldId id="271"/>
            <p14:sldId id="272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41" autoAdjust="0"/>
    <p:restoredTop sz="77046" autoAdjust="0"/>
  </p:normalViewPr>
  <p:slideViewPr>
    <p:cSldViewPr snapToGrid="0">
      <p:cViewPr varScale="1">
        <p:scale>
          <a:sx n="88" d="100"/>
          <a:sy n="88" d="100"/>
        </p:scale>
        <p:origin x="475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E585A-982D-4938-9DC7-5329CF26F0ED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FF346-0162-45D2-8572-C33095A802F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381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516625"/>
            <a:ext cx="97536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66530"/>
            <a:ext cx="97536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6DDA-24EC-421A-A7E2-D4B9788A6598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7F6370-DEC8-4BFF-8D10-B1FC5715E654}" type="slidenum">
              <a:rPr lang="tr-TR" smtClean="0"/>
              <a:t>‹#›</a:t>
            </a:fld>
            <a:endParaRPr lang="tr-T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6DDA-24EC-421A-A7E2-D4B9788A6598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370-DEC8-4BFF-8D10-B1FC5715E6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31201" y="1826709"/>
            <a:ext cx="1989999" cy="4484454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9365" y="1826709"/>
            <a:ext cx="6988635" cy="448445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6DDA-24EC-421A-A7E2-D4B9788A6598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370-DEC8-4BFF-8D10-B1FC5715E6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6DDA-24EC-421A-A7E2-D4B9788A6598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370-DEC8-4BFF-8D10-B1FC5715E6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017572"/>
            <a:ext cx="97536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865098"/>
            <a:ext cx="97536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6DDA-24EC-421A-A7E2-D4B9788A6598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370-DEC8-4BFF-8D10-B1FC5715E6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6DDA-24EC-421A-A7E2-D4B9788A6598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370-DEC8-4BFF-8D10-B1FC5715E654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219200" y="2743200"/>
            <a:ext cx="4754880" cy="359359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2304" y="2743201"/>
            <a:ext cx="4754880" cy="35956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8464" y="2743200"/>
            <a:ext cx="4486656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3526" y="2743200"/>
            <a:ext cx="4482749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6DDA-24EC-421A-A7E2-D4B9788A6598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370-DEC8-4BFF-8D10-B1FC5715E654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9200" y="3383280"/>
            <a:ext cx="4754880" cy="29535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42303" y="3383280"/>
            <a:ext cx="4754880" cy="295351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6DDA-24EC-421A-A7E2-D4B9788A6598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370-DEC8-4BFF-8D10-B1FC5715E6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6DDA-24EC-421A-A7E2-D4B9788A6598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370-DEC8-4BFF-8D10-B1FC5715E6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5363"/>
            <a:ext cx="3934581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336" y="1826709"/>
            <a:ext cx="5610464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61096"/>
            <a:ext cx="3934581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6DDA-24EC-421A-A7E2-D4B9788A6598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370-DEC8-4BFF-8D10-B1FC5715E6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3938016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88000" y="2286000"/>
            <a:ext cx="53848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4059936"/>
            <a:ext cx="3938016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76DDA-24EC-421A-A7E2-D4B9788A6598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F6370-DEC8-4BFF-8D10-B1FC5715E654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247024" y="573807"/>
            <a:ext cx="114981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25892" y="573807"/>
            <a:ext cx="76809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44716"/>
            <a:ext cx="97536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2769834"/>
            <a:ext cx="97536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10254" y="548797"/>
            <a:ext cx="1585509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8B376DDA-24EC-421A-A7E2-D4B9788A6598}" type="datetimeFigureOut">
              <a:rPr lang="tr-TR" smtClean="0"/>
              <a:t>9.07.2024</a:t>
            </a:fld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52554" y="548797"/>
            <a:ext cx="1254937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7F6370-DEC8-4BFF-8D10-B1FC5715E654}" type="slidenum">
              <a:rPr lang="tr-TR" smtClean="0"/>
              <a:t>‹#›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11585" y="855957"/>
            <a:ext cx="299531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r-T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med.com.tr/tr/erbe-elektro-koter-cihazlari-ta" TargetMode="External"/><Relationship Id="rId7" Type="http://schemas.openxmlformats.org/officeDocument/2006/relationships/hyperlink" Target="https://www.google.com/search?sca_esv=574054633&amp;sxsrf=ADLYWIIW6VUyxyRKGuTV7RndUDe56Q4Q5g:1714764775395&amp;q=elektrokoter+cihaz%C4%B1+ar%C4%B1zalar%25" TargetMode="External"/><Relationship Id="rId2" Type="http://schemas.openxmlformats.org/officeDocument/2006/relationships/hyperlink" Target="https://www.google.com/search?q=elektrokoter+cihaz%C4%B1&amp;sca_esv=574054633&amp;udm=2&amp;biw=1821&amp;bih=854&amp;sxsrf=ADLYWILRtYs2FOJm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ifeofmedical.com/koter-cihazi-kalibrasyonu/#:~:text=Koter%20cihaz%C4%B1%20kalibrasyonu%2C%20bir%20cerrahi,do%C4%9Fru%20enerji%20seviyelerinin" TargetMode="External"/><Relationship Id="rId5" Type="http://schemas.openxmlformats.org/officeDocument/2006/relationships/hyperlink" Target="https://www.google.com/search?q=+elektrokotertu%C5%9F+tak%C4%B1n%C4%B1+de%C4%9Fi%C5%9Fimi&amp;sca_esv=574054633&amp;udm=2&amp;biw=1821&amp;bih=854&amp;sxsrf=ADLYWIIJH9WIb5E0udc_" TargetMode="External"/><Relationship Id="rId4" Type="http://schemas.openxmlformats.org/officeDocument/2006/relationships/hyperlink" Target="https://www.google.com/search?q=g%C3%BC%C3%A7+%C3%BCnitesi+onar%C4%B1m%C4%B1&amp;sca_esv=574054633&amp;udm=2&amp;biw=1821&amp;bih=854&amp;sxsrf=ADLYWILRtYs2FOJme7A_tBcEooD9atW8A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656492" y="1488162"/>
            <a:ext cx="5003663" cy="1593667"/>
          </a:xfrm>
        </p:spPr>
        <p:txBody>
          <a:bodyPr>
            <a:normAutofit/>
          </a:bodyPr>
          <a:lstStyle/>
          <a:p>
            <a:pPr algn="ctr"/>
            <a:r>
              <a:rPr lang="tr-TR" sz="4400" dirty="0" smtClean="0"/>
              <a:t>ELEKTROKOTER               CİHAZI</a:t>
            </a:r>
            <a:endParaRPr lang="tr-TR" sz="4400" dirty="0"/>
          </a:p>
        </p:txBody>
      </p:sp>
      <p:pic>
        <p:nvPicPr>
          <p:cNvPr id="9" name="İçerik Yer Tutucus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2327" y="1452076"/>
            <a:ext cx="4476750" cy="4476750"/>
          </a:xfrm>
          <a:prstGeom prst="roundRect">
            <a:avLst>
              <a:gd name="adj" fmla="val 8594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6" name="Metin Yer Tutucusu 5"/>
          <p:cNvSpPr>
            <a:spLocks noGrp="1"/>
          </p:cNvSpPr>
          <p:nvPr>
            <p:ph type="body" sz="half" idx="2"/>
          </p:nvPr>
        </p:nvSpPr>
        <p:spPr>
          <a:xfrm>
            <a:off x="847419" y="5290937"/>
            <a:ext cx="3932237" cy="557413"/>
          </a:xfrm>
        </p:spPr>
        <p:txBody>
          <a:bodyPr>
            <a:normAutofit lnSpcReduction="10000"/>
          </a:bodyPr>
          <a:lstStyle/>
          <a:p>
            <a:r>
              <a:rPr lang="tr-TR" sz="3200" dirty="0" smtClean="0">
                <a:solidFill>
                  <a:schemeClr val="tx1"/>
                </a:solidFill>
              </a:rPr>
              <a:t>ALİ AHMET NAJİM </a:t>
            </a:r>
            <a:endParaRPr lang="tr-TR" sz="3200" dirty="0">
              <a:solidFill>
                <a:schemeClr val="tx1"/>
              </a:solidFill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656492" y="3489269"/>
            <a:ext cx="43140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000" dirty="0" smtClean="0">
              <a:solidFill>
                <a:schemeClr val="tx2"/>
              </a:solidFill>
            </a:endParaRPr>
          </a:p>
          <a:p>
            <a:r>
              <a:rPr lang="tr-TR" sz="2000" dirty="0" smtClean="0">
                <a:solidFill>
                  <a:schemeClr val="tx2"/>
                </a:solidFill>
              </a:rPr>
              <a:t>Öğretim görevlisi </a:t>
            </a:r>
            <a:r>
              <a:rPr lang="tr-TR" dirty="0" smtClean="0"/>
              <a:t>: Sevda SARITAŞ</a:t>
            </a:r>
          </a:p>
          <a:p>
            <a:endParaRPr lang="tr-TR" dirty="0" smtClean="0"/>
          </a:p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Metin kutusu 2"/>
          <p:cNvSpPr txBox="1"/>
          <p:nvPr/>
        </p:nvSpPr>
        <p:spPr>
          <a:xfrm>
            <a:off x="3376246" y="427111"/>
            <a:ext cx="547617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>
                <a:latin typeface="Algerian" pitchFamily="82" charset="0"/>
              </a:rPr>
              <a:t>İspir Hamza Polat Meslek Yüksekokulu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950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23950" y="496966"/>
            <a:ext cx="9753600" cy="1154097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KALİBRASYON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19200" y="1238250"/>
            <a:ext cx="9753600" cy="5071111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tr-TR" sz="2600" dirty="0"/>
              <a:t>Görsel inceleme: </a:t>
            </a:r>
            <a:r>
              <a:rPr lang="tr-TR" sz="2600" dirty="0" err="1"/>
              <a:t>Koter</a:t>
            </a:r>
            <a:r>
              <a:rPr lang="tr-TR" sz="2600" dirty="0"/>
              <a:t> cihazının genel durumu ve bileşenleri gözle incelenir. Elektrik kablosu, elektrotlar, düğmeler ve kontrol paneli kontrol edilir. Herhangi bir hasar veya aşınma belirtisi varsa, gerekli onarımlar yapılır.</a:t>
            </a:r>
          </a:p>
          <a:p>
            <a:pPr fontAlgn="base"/>
            <a:r>
              <a:rPr lang="tr-TR" sz="2600" dirty="0"/>
              <a:t>Enerji ayarlaması: </a:t>
            </a:r>
            <a:r>
              <a:rPr lang="tr-TR" sz="2600" dirty="0" err="1"/>
              <a:t>Koter</a:t>
            </a:r>
            <a:r>
              <a:rPr lang="tr-TR" sz="2600" dirty="0"/>
              <a:t> cihazının enerji ayarları test edilir ve doğru enerji seviyelerini sağlamak için kalibre edilir. Referans bir enerji standardına karşı </a:t>
            </a:r>
            <a:r>
              <a:rPr lang="tr-TR" sz="2600" dirty="0" err="1"/>
              <a:t>koter</a:t>
            </a:r>
            <a:r>
              <a:rPr lang="tr-TR" sz="2600" dirty="0"/>
              <a:t> cihazının enerji çıkışı kontrol edilir.</a:t>
            </a:r>
          </a:p>
          <a:p>
            <a:pPr fontAlgn="base"/>
            <a:r>
              <a:rPr lang="tr-TR" sz="2600" dirty="0" err="1"/>
              <a:t>Koagülasyon</a:t>
            </a:r>
            <a:r>
              <a:rPr lang="tr-TR" sz="2600" dirty="0"/>
              <a:t> etkinliği testi: </a:t>
            </a:r>
            <a:r>
              <a:rPr lang="tr-TR" sz="2600" dirty="0" err="1"/>
              <a:t>Koter</a:t>
            </a:r>
            <a:r>
              <a:rPr lang="tr-TR" sz="2600" dirty="0"/>
              <a:t> cihazının </a:t>
            </a:r>
            <a:r>
              <a:rPr lang="tr-TR" sz="2600" dirty="0" err="1"/>
              <a:t>koagülasyon</a:t>
            </a:r>
            <a:r>
              <a:rPr lang="tr-TR" sz="2600" dirty="0"/>
              <a:t> işlevi, uygun bir ortamda (örneğin, uygun bir doku </a:t>
            </a:r>
            <a:r>
              <a:rPr lang="tr-TR" sz="2600" dirty="0" err="1"/>
              <a:t>simulasyonu</a:t>
            </a:r>
            <a:r>
              <a:rPr lang="tr-TR" sz="2600" dirty="0"/>
              <a:t>) test edilir. Cihazın doğru enerji seviyelerinde </a:t>
            </a:r>
            <a:r>
              <a:rPr lang="tr-TR" sz="2600" dirty="0" err="1"/>
              <a:t>koagülasyon</a:t>
            </a:r>
            <a:r>
              <a:rPr lang="tr-TR" sz="2600" dirty="0"/>
              <a:t> yapması ve beklenen sonuçları üretmesi sağlanır.</a:t>
            </a:r>
          </a:p>
          <a:p>
            <a:pPr fontAlgn="base"/>
            <a:r>
              <a:rPr lang="tr-TR" sz="2600" dirty="0"/>
              <a:t>Kalibrasyon belgesi: Kalibrasyon sürecinin sonunda, </a:t>
            </a:r>
            <a:r>
              <a:rPr lang="tr-TR" sz="2600" dirty="0" err="1"/>
              <a:t>koter</a:t>
            </a:r>
            <a:r>
              <a:rPr lang="tr-TR" sz="2600" dirty="0"/>
              <a:t> cihazının doğru şekilde kalibre edildiğini ve uygun enerji seviyelerini sağladığını belgeleyen bir kalibrasyon sertifikası veya raporu sunulur</a:t>
            </a:r>
            <a:r>
              <a:rPr lang="tr-TR" sz="2600" dirty="0" smtClean="0"/>
              <a:t>.</a:t>
            </a:r>
          </a:p>
          <a:p>
            <a:pPr fontAlgn="base">
              <a:buFont typeface="Wingdings" pitchFamily="2" charset="2"/>
              <a:buChar char="Ø"/>
            </a:pPr>
            <a:r>
              <a:rPr lang="tr-TR" sz="2600" dirty="0"/>
              <a:t>Cihazın düzgün çalışması için </a:t>
            </a:r>
            <a:r>
              <a:rPr lang="tr-TR" sz="2600" dirty="0" err="1"/>
              <a:t>koter</a:t>
            </a:r>
            <a:r>
              <a:rPr lang="tr-TR" sz="2600" dirty="0"/>
              <a:t> cihazının düzenli olarak kalibre edilmesi ve test edilmesi önemlidir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99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50275" y="0"/>
            <a:ext cx="9753600" cy="1154097"/>
          </a:xfrm>
        </p:spPr>
        <p:txBody>
          <a:bodyPr>
            <a:normAutofit/>
          </a:bodyPr>
          <a:lstStyle/>
          <a:p>
            <a:r>
              <a:rPr lang="tr-TR" dirty="0" smtClean="0"/>
              <a:t>KAYNAKÇA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4344" y="1382469"/>
            <a:ext cx="10825655" cy="5475531"/>
          </a:xfrm>
        </p:spPr>
        <p:txBody>
          <a:bodyPr/>
          <a:lstStyle/>
          <a:p>
            <a:r>
              <a:rPr lang="tr-TR" dirty="0">
                <a:hlinkClick r:id="rId2"/>
              </a:rPr>
              <a:t>https://</a:t>
            </a:r>
            <a:r>
              <a:rPr lang="tr-TR" dirty="0" smtClean="0">
                <a:hlinkClick r:id="rId2"/>
              </a:rPr>
              <a:t>www.google.com/search?q=elektrokoter+cihaz%C4%B1&amp;sca_esv=574054633&amp;udm=2&amp;biw=1821&amp;bih=854&amp;sxsrf=ADLYWILRtYs2FOJme</a:t>
            </a:r>
            <a:endParaRPr lang="tr-TR" dirty="0" smtClean="0"/>
          </a:p>
          <a:p>
            <a:r>
              <a:rPr lang="tr-TR" dirty="0">
                <a:hlinkClick r:id="rId3"/>
              </a:rPr>
              <a:t>http://</a:t>
            </a:r>
            <a:r>
              <a:rPr lang="tr-TR" dirty="0" smtClean="0">
                <a:hlinkClick r:id="rId3"/>
              </a:rPr>
              <a:t>www.armed.com.tr/tr/erbe-elektro-koter-cihazlari-ta</a:t>
            </a:r>
            <a:endParaRPr lang="tr-TR" dirty="0" smtClean="0"/>
          </a:p>
          <a:p>
            <a:r>
              <a:rPr lang="tr-TR" dirty="0">
                <a:hlinkClick r:id="rId4"/>
              </a:rPr>
              <a:t>https://www.google.com/search?q=g%C3%BC%C3%A7+%</a:t>
            </a:r>
            <a:r>
              <a:rPr lang="tr-TR" dirty="0" smtClean="0">
                <a:hlinkClick r:id="rId4"/>
              </a:rPr>
              <a:t>C3%BCnitesi+onar%C4%B1m%C4%B1&amp;sca_esv=574054633&amp;udm=2&amp;biw=1821&amp;bih=854&amp;sxsrf=ADLYWILRtYs2FOJme7A_tBcEooD9atW8Aw</a:t>
            </a:r>
            <a:endParaRPr lang="tr-TR" dirty="0" smtClean="0"/>
          </a:p>
          <a:p>
            <a:r>
              <a:rPr lang="tr-TR" dirty="0">
                <a:hlinkClick r:id="rId5"/>
              </a:rPr>
              <a:t>https://www.google.com/search?q=+elektrokotertu%C5%9F+tak%C4%B1n%C4%B1+de%C4%9Fi%C5%9Fimi&amp;sca_esv=574054633&amp;udm=2&amp;biw=1821&amp;bih=854&amp;sxsrf=ADLYWIIJH9WIb5E0udc</a:t>
            </a:r>
            <a:r>
              <a:rPr lang="tr-TR" dirty="0" smtClean="0">
                <a:hlinkClick r:id="rId5"/>
              </a:rPr>
              <a:t>_</a:t>
            </a:r>
            <a:endParaRPr lang="tr-TR" dirty="0" smtClean="0"/>
          </a:p>
          <a:p>
            <a:r>
              <a:rPr lang="tr-TR" dirty="0">
                <a:hlinkClick r:id="rId6"/>
              </a:rPr>
              <a:t>https://lifeofmedical.com/koter-cihazi-kalibrasyonu/#:~:</a:t>
            </a:r>
            <a:r>
              <a:rPr lang="tr-TR" dirty="0" smtClean="0">
                <a:hlinkClick r:id="rId6"/>
              </a:rPr>
              <a:t>text=Koter%20cihaz%C4%B1%20kalibrasyonu%2C%20bir%20cerrahi,do%C4%9Fru%20enerji%20seviyelerinin</a:t>
            </a:r>
            <a:endParaRPr lang="tr-TR" dirty="0" smtClean="0"/>
          </a:p>
          <a:p>
            <a:r>
              <a:rPr lang="tr-TR" dirty="0">
                <a:hlinkClick r:id="rId7"/>
              </a:rPr>
              <a:t>https://</a:t>
            </a:r>
            <a:r>
              <a:rPr lang="tr-TR" dirty="0" smtClean="0">
                <a:hlinkClick r:id="rId7"/>
              </a:rPr>
              <a:t>www.google.com/search?sca_esv=574054633&amp;sxsrf=ADLYWIIW6VUyxyRKGuTV7RndUDe56Q4Q5g:1714764775395&amp;q=elektrokoter+cihaz%C4%B1+ar%C4%B1zalar%</a:t>
            </a: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477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1677" y="382386"/>
            <a:ext cx="10178323" cy="1115489"/>
          </a:xfrm>
        </p:spPr>
        <p:txBody>
          <a:bodyPr/>
          <a:lstStyle/>
          <a:p>
            <a:r>
              <a:rPr lang="tr-TR" dirty="0" smtClean="0"/>
              <a:t>ELEKTROKOTER CİHAZI NEDİR?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17141" y="1654631"/>
            <a:ext cx="10178323" cy="47635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sz="2400" dirty="0"/>
              <a:t>Elektrokoter, yüksek frekans ve yüksek enerjide elektrik akımının hastanın vücudundan doktorun kontrolünde geçirilmesiyle kesme, </a:t>
            </a:r>
            <a:r>
              <a:rPr lang="tr-TR" sz="2400" dirty="0" smtClean="0"/>
              <a:t>pıhtılaşma gibi </a:t>
            </a:r>
            <a:r>
              <a:rPr lang="tr-TR" sz="2400" dirty="0"/>
              <a:t>cerrahi </a:t>
            </a:r>
            <a:r>
              <a:rPr lang="tr-TR" sz="2400" dirty="0" smtClean="0"/>
              <a:t>işlemlerin gerçekleştirilmesinde </a:t>
            </a:r>
            <a:r>
              <a:rPr lang="tr-TR" sz="2400" dirty="0"/>
              <a:t>kullanılan bir cihazdır.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/>
              <a:t>Genel </a:t>
            </a:r>
            <a:r>
              <a:rPr lang="tr-TR" sz="2400" dirty="0"/>
              <a:t>olarak </a:t>
            </a:r>
            <a:r>
              <a:rPr lang="tr-TR" sz="2400" dirty="0" smtClean="0"/>
              <a:t>dönüş </a:t>
            </a:r>
            <a:r>
              <a:rPr lang="tr-TR" sz="2400" dirty="0"/>
              <a:t>ve aktif elektrot diye adlandırılan elektrotları hastaya irtibatlandırılır.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/>
              <a:t>Kullanıcı </a:t>
            </a:r>
            <a:r>
              <a:rPr lang="tr-TR" sz="2400" dirty="0"/>
              <a:t>için </a:t>
            </a:r>
            <a:r>
              <a:rPr lang="tr-TR" sz="2400" dirty="0" smtClean="0"/>
              <a:t>çalışma </a:t>
            </a:r>
            <a:r>
              <a:rPr lang="tr-TR" sz="2400" dirty="0"/>
              <a:t>tipini seçme, </a:t>
            </a:r>
            <a:r>
              <a:rPr lang="tr-TR" sz="2400" dirty="0" smtClean="0"/>
              <a:t>çıkış </a:t>
            </a:r>
            <a:r>
              <a:rPr lang="tr-TR" sz="2400" dirty="0"/>
              <a:t>dozunu ayarlama imkânı vardır. </a:t>
            </a:r>
            <a:endParaRPr lang="tr-TR" sz="24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/>
              <a:t>Ayak </a:t>
            </a:r>
            <a:r>
              <a:rPr lang="tr-TR" sz="2400" dirty="0"/>
              <a:t>ya da el ile </a:t>
            </a:r>
            <a:r>
              <a:rPr lang="tr-TR" sz="2400" dirty="0" smtClean="0"/>
              <a:t>çıkışa </a:t>
            </a:r>
            <a:r>
              <a:rPr lang="tr-TR" sz="2400" dirty="0"/>
              <a:t>izin veren kumandaları vardır.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103" y="4960285"/>
            <a:ext cx="4509291" cy="2005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95" y="4960285"/>
            <a:ext cx="3665844" cy="199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854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55028" y="547972"/>
            <a:ext cx="10178323" cy="836022"/>
          </a:xfrm>
        </p:spPr>
        <p:txBody>
          <a:bodyPr>
            <a:normAutofit/>
          </a:bodyPr>
          <a:lstStyle/>
          <a:p>
            <a:r>
              <a:rPr lang="tr-TR" sz="4400" dirty="0" smtClean="0"/>
              <a:t>Elektrokoter cihazı çalışma prensibi</a:t>
            </a:r>
            <a:endParaRPr lang="tr-TR" sz="44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53440" y="1398731"/>
            <a:ext cx="10964091" cy="56344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 err="1" smtClean="0"/>
              <a:t>Koter</a:t>
            </a:r>
            <a:r>
              <a:rPr lang="tr-TR" dirty="0" smtClean="0"/>
              <a:t> </a:t>
            </a:r>
            <a:r>
              <a:rPr lang="tr-TR" dirty="0"/>
              <a:t>cihazı yüksek frekansta akım meydana getirir. Bununla birlikte yüksek frekanstan oluşan </a:t>
            </a:r>
            <a:r>
              <a:rPr lang="tr-TR" dirty="0" smtClean="0"/>
              <a:t>“</a:t>
            </a:r>
            <a:r>
              <a:rPr lang="tr-TR" dirty="0" err="1" smtClean="0"/>
              <a:t>elektrokoter</a:t>
            </a:r>
            <a:r>
              <a:rPr lang="tr-TR" dirty="0" smtClean="0"/>
              <a:t> </a:t>
            </a:r>
            <a:r>
              <a:rPr lang="tr-TR" dirty="0"/>
              <a:t>ucu” doku ile temas ettirilir ve elektrotlar dokunun içine dağılmaya başlar. Bu aşamada elektrotlar vücuda dağılırken dirençlerle karşılaşılır. Direnç </a:t>
            </a:r>
            <a:r>
              <a:rPr lang="tr-TR" dirty="0" smtClean="0"/>
              <a:t>bölgesinde </a:t>
            </a:r>
            <a:r>
              <a:rPr lang="tr-TR" dirty="0"/>
              <a:t> oluşan ısıyla beraber  </a:t>
            </a:r>
            <a:r>
              <a:rPr lang="tr-TR" dirty="0" smtClean="0"/>
              <a:t>sıvı kaybına  bağlı olarak </a:t>
            </a:r>
            <a:r>
              <a:rPr lang="tr-TR" dirty="0"/>
              <a:t>kesi meydana </a:t>
            </a:r>
            <a:r>
              <a:rPr lang="tr-TR" dirty="0" smtClean="0"/>
              <a:t>gelir. 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944" y="2923978"/>
            <a:ext cx="9322435" cy="393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158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718850" y="1353788"/>
            <a:ext cx="10379162" cy="41563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400" dirty="0" smtClean="0"/>
              <a:t>Elektrokoter cihaz çeşitleri ve uygulama  alanları </a:t>
            </a:r>
            <a:r>
              <a:rPr lang="tr-TR" sz="3200" dirty="0" smtClean="0"/>
              <a:t/>
            </a:r>
            <a:br>
              <a:rPr lang="tr-TR" sz="3200" dirty="0" smtClean="0"/>
            </a:br>
            <a:endParaRPr lang="tr-TR" sz="3200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204158" y="1359331"/>
            <a:ext cx="5190309" cy="6013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u="sng" dirty="0" smtClean="0"/>
              <a:t>GÜÇLERİNE GÖRE ELEKTROKOTER ÇEŞİTLERİ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/>
              <a:t>Alçak </a:t>
            </a:r>
            <a:r>
              <a:rPr lang="tr-TR" sz="1800" dirty="0"/>
              <a:t>güçte </a:t>
            </a:r>
            <a:r>
              <a:rPr lang="tr-TR" sz="1800" dirty="0" err="1" smtClean="0"/>
              <a:t>elektrokoter</a:t>
            </a:r>
            <a:r>
              <a:rPr lang="tr-TR" sz="1800" dirty="0" smtClean="0"/>
              <a:t> </a:t>
            </a:r>
            <a:r>
              <a:rPr lang="tr-TR" sz="1800" dirty="0"/>
              <a:t>(100 vata kadar</a:t>
            </a:r>
            <a:r>
              <a:rPr lang="tr-TR" sz="1800" dirty="0" smtClean="0"/>
              <a:t>) </a:t>
            </a:r>
          </a:p>
          <a:p>
            <a:r>
              <a:rPr lang="tr-TR" sz="1800" dirty="0" smtClean="0"/>
              <a:t>Beyin cerrahisi</a:t>
            </a:r>
          </a:p>
          <a:p>
            <a:r>
              <a:rPr lang="tr-TR" sz="1800" dirty="0" smtClean="0"/>
              <a:t>  Dişçilik </a:t>
            </a:r>
          </a:p>
          <a:p>
            <a:r>
              <a:rPr lang="tr-TR" sz="1800" dirty="0" smtClean="0"/>
              <a:t> </a:t>
            </a:r>
            <a:r>
              <a:rPr lang="tr-TR" sz="1800" dirty="0"/>
              <a:t>Plastik cerrahi </a:t>
            </a:r>
          </a:p>
          <a:p>
            <a:r>
              <a:rPr lang="tr-TR" sz="1800" dirty="0" smtClean="0"/>
              <a:t> </a:t>
            </a:r>
            <a:r>
              <a:rPr lang="tr-TR" sz="1800" dirty="0"/>
              <a:t>Jinekoloji </a:t>
            </a:r>
            <a:endParaRPr lang="tr-TR" sz="1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tr-TR" sz="1800" dirty="0"/>
              <a:t>Orta güçte </a:t>
            </a:r>
            <a:r>
              <a:rPr lang="tr-TR" sz="1800" dirty="0" err="1"/>
              <a:t>elektrokoter</a:t>
            </a:r>
            <a:r>
              <a:rPr lang="tr-TR" sz="1800" dirty="0"/>
              <a:t> (200 vat)</a:t>
            </a:r>
          </a:p>
          <a:p>
            <a:r>
              <a:rPr lang="tr-TR" sz="1800" dirty="0"/>
              <a:t>Genel cerrahi </a:t>
            </a:r>
          </a:p>
          <a:p>
            <a:r>
              <a:rPr lang="tr-TR" sz="1800" dirty="0"/>
              <a:t> </a:t>
            </a:r>
            <a:r>
              <a:rPr lang="tr-TR" sz="1800" dirty="0" err="1"/>
              <a:t>Ortapedik</a:t>
            </a:r>
            <a:r>
              <a:rPr lang="tr-TR" sz="1800" dirty="0"/>
              <a:t> cerrahi </a:t>
            </a:r>
          </a:p>
          <a:p>
            <a:r>
              <a:rPr lang="tr-TR" sz="1800" dirty="0"/>
              <a:t> Kalp-damar cerrahisi </a:t>
            </a:r>
            <a:endParaRPr lang="tr-TR" sz="1800" dirty="0" smtClean="0"/>
          </a:p>
          <a:p>
            <a:r>
              <a:rPr lang="tr-TR" sz="1800" dirty="0" smtClean="0"/>
              <a:t> </a:t>
            </a:r>
            <a:r>
              <a:rPr lang="tr-TR" sz="1800" dirty="0"/>
              <a:t>Üroloji </a:t>
            </a:r>
          </a:p>
          <a:p>
            <a:pPr marL="0" indent="0">
              <a:buNone/>
            </a:pPr>
            <a:endParaRPr lang="tr-TR" sz="1800" u="sng" dirty="0" smtClean="0"/>
          </a:p>
        </p:txBody>
      </p:sp>
      <p:sp>
        <p:nvSpPr>
          <p:cNvPr id="7" name="İçerik Yer Tutucusu 6"/>
          <p:cNvSpPr>
            <a:spLocks noGrp="1"/>
          </p:cNvSpPr>
          <p:nvPr>
            <p:ph sz="quarter" idx="14"/>
          </p:nvPr>
        </p:nvSpPr>
        <p:spPr>
          <a:xfrm>
            <a:off x="6190211" y="1412767"/>
            <a:ext cx="5564776" cy="59914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tr-TR" sz="1800" dirty="0" smtClean="0"/>
              <a:t>Yüksek </a:t>
            </a:r>
            <a:r>
              <a:rPr lang="tr-TR" sz="1800" dirty="0"/>
              <a:t>güçte </a:t>
            </a:r>
            <a:r>
              <a:rPr lang="tr-TR" sz="1800" dirty="0" err="1"/>
              <a:t>elektrokoter</a:t>
            </a:r>
            <a:r>
              <a:rPr lang="tr-TR" sz="1800" dirty="0"/>
              <a:t> (400 vata kadar)</a:t>
            </a:r>
          </a:p>
          <a:p>
            <a:r>
              <a:rPr lang="tr-TR" sz="1800" dirty="0"/>
              <a:t>Kalp-damar cerrahisi </a:t>
            </a:r>
          </a:p>
          <a:p>
            <a:r>
              <a:rPr lang="tr-TR" sz="1800" dirty="0"/>
              <a:t> Kanser cerrahisi </a:t>
            </a:r>
          </a:p>
          <a:p>
            <a:r>
              <a:rPr lang="tr-TR" sz="1800" dirty="0"/>
              <a:t> Üroloji </a:t>
            </a:r>
          </a:p>
          <a:p>
            <a:endParaRPr lang="tr-TR" sz="1800" dirty="0" smtClean="0"/>
          </a:p>
          <a:p>
            <a:pPr marL="45720" indent="0">
              <a:buNone/>
            </a:pPr>
            <a:endParaRPr lang="tr-TR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975" y="3342289"/>
            <a:ext cx="5591907" cy="3181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199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891612" y="976578"/>
            <a:ext cx="10178323" cy="610800"/>
          </a:xfrm>
        </p:spPr>
        <p:txBody>
          <a:bodyPr>
            <a:normAutofit fontScale="90000"/>
          </a:bodyPr>
          <a:lstStyle/>
          <a:p>
            <a:r>
              <a:rPr lang="tr-TR" sz="4400" dirty="0" smtClean="0"/>
              <a:t>Elektrokoter cihazının genel parçaları</a:t>
            </a:r>
            <a:endParaRPr lang="tr-TR" sz="4400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803536" y="1711570"/>
            <a:ext cx="10877005" cy="4958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dirty="0" smtClean="0"/>
              <a:t>1.   </a:t>
            </a:r>
            <a:r>
              <a:rPr lang="tr-TR" sz="2400" u="sng" dirty="0" smtClean="0"/>
              <a:t>ELEKTROKOTER CİHAZI </a:t>
            </a:r>
          </a:p>
          <a:p>
            <a:r>
              <a:rPr lang="tr-TR" sz="2400" dirty="0" smtClean="0"/>
              <a:t>Bu cihaz aşağıdaki elemanlardan oluşur.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 smtClean="0"/>
              <a:t>Mikroişlemci</a:t>
            </a:r>
            <a:r>
              <a:rPr lang="tr-TR" sz="2400" b="1" dirty="0"/>
              <a:t>: </a:t>
            </a:r>
            <a:r>
              <a:rPr lang="tr-TR" sz="2400" dirty="0"/>
              <a:t>CPU sayesinde </a:t>
            </a:r>
            <a:r>
              <a:rPr lang="tr-TR" sz="2400" dirty="0" err="1"/>
              <a:t>elektrokoter</a:t>
            </a:r>
            <a:r>
              <a:rPr lang="tr-TR" sz="2400" dirty="0"/>
              <a:t> içerisine atılan bir yazılımla cihaza bağlanan elektrotların </a:t>
            </a:r>
            <a:r>
              <a:rPr lang="tr-TR" sz="2400" dirty="0" smtClean="0"/>
              <a:t>işlerlik </a:t>
            </a:r>
            <a:r>
              <a:rPr lang="tr-TR" sz="2400" dirty="0"/>
              <a:t>kazanmasını ve kullanıcının rahatlıkla istediği fonksiyonu seçmesini sağlar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/>
              <a:t>LCD ekran: </a:t>
            </a:r>
            <a:r>
              <a:rPr lang="tr-TR" sz="2400" dirty="0"/>
              <a:t>Seçilen fonksiyonların görüntülenmesini sağlayan kısımdır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800" dirty="0"/>
              <a:t>Dijital doz göstergeleri</a:t>
            </a:r>
            <a:r>
              <a:rPr lang="tr-TR" sz="2400" dirty="0"/>
              <a:t>: Uygulama esnasında kesme ve </a:t>
            </a:r>
            <a:r>
              <a:rPr lang="tr-TR" sz="2400" dirty="0" err="1"/>
              <a:t>koagulasyon</a:t>
            </a:r>
            <a:r>
              <a:rPr lang="tr-TR" sz="2400" dirty="0"/>
              <a:t> doz değerlerinin gösterildiği </a:t>
            </a:r>
            <a:r>
              <a:rPr lang="tr-TR" sz="2400" dirty="0" smtClean="0"/>
              <a:t>göstergelerdir.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/>
              <a:t>Dokunmatik </a:t>
            </a:r>
            <a:r>
              <a:rPr lang="tr-TR" sz="2400" b="1" dirty="0" smtClean="0"/>
              <a:t>tuşlar</a:t>
            </a:r>
            <a:r>
              <a:rPr lang="tr-TR" sz="2400" b="1" dirty="0"/>
              <a:t>: </a:t>
            </a:r>
            <a:r>
              <a:rPr lang="tr-TR" sz="2400" dirty="0"/>
              <a:t>Bu </a:t>
            </a:r>
            <a:r>
              <a:rPr lang="tr-TR" sz="2400" dirty="0" smtClean="0"/>
              <a:t>tuşlar </a:t>
            </a:r>
            <a:r>
              <a:rPr lang="tr-TR" sz="2400" dirty="0"/>
              <a:t>sayesinde istenilen fonksiyonlar dozajlar </a:t>
            </a:r>
            <a:r>
              <a:rPr lang="tr-TR" sz="2400" dirty="0" smtClean="0"/>
              <a:t>seçilir.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/>
              <a:t>Dijital gösterge: </a:t>
            </a:r>
            <a:r>
              <a:rPr lang="tr-TR" sz="2400" dirty="0"/>
              <a:t>Bu göstergeler, güç ayarının gösterildiği göstergedir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tr-TR" sz="2400" b="1" dirty="0"/>
              <a:t>Hoparlör: </a:t>
            </a:r>
            <a:r>
              <a:rPr lang="tr-TR" sz="2400" dirty="0"/>
              <a:t>Ayak ve el kumandası ile aktive eder, </a:t>
            </a:r>
            <a:r>
              <a:rPr lang="tr-TR" sz="2400" dirty="0" smtClean="0"/>
              <a:t>çalışan </a:t>
            </a:r>
            <a:r>
              <a:rPr lang="tr-TR" sz="2400" dirty="0" err="1"/>
              <a:t>modu</a:t>
            </a:r>
            <a:r>
              <a:rPr lang="tr-TR" sz="2400" dirty="0"/>
              <a:t> ve </a:t>
            </a:r>
            <a:r>
              <a:rPr lang="tr-TR" sz="2400" dirty="0" smtClean="0"/>
              <a:t>çıkış gücünü </a:t>
            </a:r>
            <a:r>
              <a:rPr lang="tr-TR" sz="2400" dirty="0"/>
              <a:t>ses modülasyonu tekniği kullanarak operatör bilgisine </a:t>
            </a:r>
            <a:r>
              <a:rPr lang="tr-TR" sz="2400" dirty="0" smtClean="0"/>
              <a:t>sunar.</a:t>
            </a:r>
          </a:p>
          <a:p>
            <a:pPr>
              <a:buFont typeface="Wingdings" panose="05000000000000000000" pitchFamily="2" charset="2"/>
              <a:buChar char="Ø"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2068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1017563" y="894750"/>
            <a:ext cx="10271760" cy="4255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2</a:t>
            </a:r>
            <a:r>
              <a:rPr lang="tr-TR" sz="2800" dirty="0" smtClean="0"/>
              <a:t>.   </a:t>
            </a:r>
            <a:r>
              <a:rPr lang="tr-TR" sz="2800" u="sng" dirty="0" smtClean="0"/>
              <a:t>HASTA PLAĞI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/>
              <a:t>Hasta </a:t>
            </a:r>
            <a:r>
              <a:rPr lang="tr-TR" sz="2400" dirty="0"/>
              <a:t>plağı, </a:t>
            </a:r>
            <a:r>
              <a:rPr lang="tr-TR" sz="2400" dirty="0" smtClean="0"/>
              <a:t>dönüş </a:t>
            </a:r>
            <a:r>
              <a:rPr lang="tr-TR" sz="2400" dirty="0" err="1" smtClean="0"/>
              <a:t>elektrodu</a:t>
            </a:r>
            <a:r>
              <a:rPr lang="tr-TR" sz="2400" dirty="0" smtClean="0"/>
              <a:t> </a:t>
            </a:r>
            <a:r>
              <a:rPr lang="tr-TR" sz="2400" dirty="0"/>
              <a:t>ya da nötr elektrot olarak da </a:t>
            </a:r>
            <a:r>
              <a:rPr lang="tr-TR" sz="2400" dirty="0" smtClean="0"/>
              <a:t>tanımlanmaktadır.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/>
              <a:t>Hasta plağının mümkün olduğunca operasyon bölgesine yakın bağlanması aktif elektrottan hasta </a:t>
            </a:r>
            <a:r>
              <a:rPr lang="tr-TR" sz="2400" dirty="0" smtClean="0"/>
              <a:t>plağına gidecek </a:t>
            </a:r>
            <a:r>
              <a:rPr lang="tr-TR" sz="2400" dirty="0"/>
              <a:t>olan akımın yolunu kısaltır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/>
              <a:t> </a:t>
            </a:r>
            <a:r>
              <a:rPr lang="tr-TR" sz="2400" dirty="0"/>
              <a:t>Hasta plağını </a:t>
            </a:r>
            <a:r>
              <a:rPr lang="tr-TR" sz="2400" dirty="0" smtClean="0"/>
              <a:t>çalışma </a:t>
            </a:r>
            <a:r>
              <a:rPr lang="tr-TR" sz="2400" dirty="0"/>
              <a:t>bölgesine yakın </a:t>
            </a:r>
            <a:r>
              <a:rPr lang="tr-TR" sz="2400" dirty="0" smtClean="0"/>
              <a:t>yerleştirdiğinizde </a:t>
            </a:r>
            <a:r>
              <a:rPr lang="tr-TR" sz="2400" dirty="0"/>
              <a:t>daha az </a:t>
            </a:r>
            <a:r>
              <a:rPr lang="tr-TR" sz="2400" dirty="0" smtClean="0"/>
              <a:t>çıkış </a:t>
            </a:r>
            <a:r>
              <a:rPr lang="tr-TR" sz="2400" dirty="0"/>
              <a:t>gücü gerekecektir ve istenmeyen yanıklar da büyük ölçüde önlenecektir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400" dirty="0" smtClean="0"/>
              <a:t> </a:t>
            </a:r>
            <a:r>
              <a:rPr lang="tr-TR" sz="2400" dirty="0"/>
              <a:t>İ</a:t>
            </a:r>
            <a:r>
              <a:rPr lang="tr-TR" sz="2400" dirty="0" smtClean="0"/>
              <a:t>ki </a:t>
            </a:r>
            <a:r>
              <a:rPr lang="tr-TR" sz="2400" dirty="0"/>
              <a:t>tip hasta plağı bulunmaktadır</a:t>
            </a:r>
            <a:r>
              <a:rPr lang="tr-TR" sz="24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u="sng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93" y="5041265"/>
            <a:ext cx="5360197" cy="1590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091" y="4232031"/>
            <a:ext cx="5445915" cy="262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746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9018" y="656492"/>
            <a:ext cx="10859587" cy="6201508"/>
          </a:xfrm>
        </p:spPr>
        <p:txBody>
          <a:bodyPr>
            <a:normAutofit/>
          </a:bodyPr>
          <a:lstStyle/>
          <a:p>
            <a:pPr marL="457200" indent="-457200">
              <a:buAutoNum type="arabicPeriod" startAt="3"/>
            </a:pPr>
            <a:r>
              <a:rPr lang="tr-TR" sz="2800" u="sng" dirty="0" smtClean="0"/>
              <a:t>AKTİF ELEKTROT 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sz="2800" dirty="0"/>
              <a:t>Elektrokoter uygulamasında kesme ve </a:t>
            </a:r>
            <a:r>
              <a:rPr lang="tr-TR" sz="2800" dirty="0" err="1"/>
              <a:t>koagulasyon</a:t>
            </a:r>
            <a:r>
              <a:rPr lang="tr-TR" sz="2800" dirty="0"/>
              <a:t> </a:t>
            </a:r>
            <a:r>
              <a:rPr lang="tr-TR" sz="2800" dirty="0" smtClean="0"/>
              <a:t>işlemlerinin gerçekleştirilmesinde </a:t>
            </a:r>
            <a:r>
              <a:rPr lang="tr-TR" sz="2800" dirty="0"/>
              <a:t>kullanılan </a:t>
            </a:r>
            <a:r>
              <a:rPr lang="tr-TR" sz="2800" dirty="0" err="1"/>
              <a:t>elektrokoter</a:t>
            </a:r>
            <a:r>
              <a:rPr lang="tr-TR" sz="2800" dirty="0"/>
              <a:t> </a:t>
            </a:r>
            <a:r>
              <a:rPr lang="tr-TR" sz="2800" dirty="0" smtClean="0"/>
              <a:t>parçaları.</a:t>
            </a:r>
            <a:endParaRPr lang="tr-TR" dirty="0" smtClean="0"/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 marL="0" indent="0">
              <a:buNone/>
            </a:pPr>
            <a:r>
              <a:rPr lang="tr-TR" dirty="0" smtClean="0"/>
              <a:t> </a:t>
            </a:r>
            <a:endParaRPr lang="tr-TR" sz="2400" u="sng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433" y="2906110"/>
            <a:ext cx="9671538" cy="309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5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97724" y="1559111"/>
            <a:ext cx="10972800" cy="732826"/>
          </a:xfrm>
        </p:spPr>
        <p:txBody>
          <a:bodyPr>
            <a:normAutofit fontScale="90000"/>
          </a:bodyPr>
          <a:lstStyle/>
          <a:p>
            <a:r>
              <a:rPr lang="tr-TR" sz="4400" dirty="0" smtClean="0">
                <a:solidFill>
                  <a:schemeClr val="tx1"/>
                </a:solidFill>
              </a:rPr>
              <a:t>4. </a:t>
            </a:r>
            <a:r>
              <a:rPr lang="tr-TR" sz="4400" u="sng" dirty="0" smtClean="0">
                <a:solidFill>
                  <a:schemeClr val="tx1"/>
                </a:solidFill>
              </a:rPr>
              <a:t>EL VE AYAK PEDALLARI:</a:t>
            </a:r>
            <a:r>
              <a:rPr lang="tr-TR" sz="5400" u="sng" dirty="0"/>
              <a:t/>
            </a:r>
            <a:br>
              <a:rPr lang="tr-TR" sz="5400" u="sng" dirty="0"/>
            </a:br>
            <a:endParaRPr lang="tr-TR" u="sng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951186" y="2123448"/>
            <a:ext cx="9753600" cy="3539527"/>
          </a:xfrm>
        </p:spPr>
        <p:txBody>
          <a:bodyPr/>
          <a:lstStyle/>
          <a:p>
            <a:r>
              <a:rPr lang="tr-TR" sz="3200" dirty="0"/>
              <a:t>El ve ayak kumanda düzeneği ile kesme </a:t>
            </a:r>
            <a:r>
              <a:rPr lang="tr-TR" sz="3200" dirty="0" err="1"/>
              <a:t>koagulasyon</a:t>
            </a:r>
            <a:r>
              <a:rPr lang="tr-TR" sz="3200" dirty="0"/>
              <a:t> işlemi kontrol </a:t>
            </a:r>
            <a:r>
              <a:rPr lang="tr-TR" sz="3200" dirty="0" smtClean="0"/>
              <a:t>edilmektedir. </a:t>
            </a:r>
            <a:r>
              <a:rPr lang="tr-TR" sz="3200" dirty="0"/>
              <a:t>Ayak kumanda sistemi su geçirmez özelliktedir.</a:t>
            </a:r>
            <a:endParaRPr lang="tr-TR" sz="3200" u="sng" dirty="0"/>
          </a:p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804" y="4226085"/>
            <a:ext cx="9193213" cy="2061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8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40827" y="188882"/>
            <a:ext cx="9753600" cy="1154097"/>
          </a:xfrm>
        </p:spPr>
        <p:txBody>
          <a:bodyPr>
            <a:normAutofit/>
          </a:bodyPr>
          <a:lstStyle/>
          <a:p>
            <a:r>
              <a:rPr lang="tr-TR" b="1" dirty="0" err="1" smtClean="0"/>
              <a:t>Elektrokoter</a:t>
            </a:r>
            <a:r>
              <a:rPr lang="tr-TR" b="1" dirty="0" smtClean="0"/>
              <a:t> Cihazı Arızaları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94441" y="1256344"/>
            <a:ext cx="9753600" cy="5601656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Güç </a:t>
            </a:r>
            <a:r>
              <a:rPr lang="tr-TR" dirty="0"/>
              <a:t>ünitesi onarımı</a:t>
            </a:r>
          </a:p>
          <a:p>
            <a:r>
              <a:rPr lang="tr-TR" dirty="0"/>
              <a:t>Ana kart onarımı</a:t>
            </a:r>
          </a:p>
          <a:p>
            <a:r>
              <a:rPr lang="tr-TR" dirty="0"/>
              <a:t>Tuş takımı değişimi</a:t>
            </a:r>
          </a:p>
          <a:p>
            <a:r>
              <a:rPr lang="tr-TR" dirty="0"/>
              <a:t>Pedal onarımı</a:t>
            </a:r>
          </a:p>
          <a:p>
            <a:r>
              <a:rPr lang="tr-TR" dirty="0"/>
              <a:t>Ekran değişimi</a:t>
            </a:r>
          </a:p>
          <a:p>
            <a:r>
              <a:rPr lang="tr-TR" dirty="0"/>
              <a:t>Mono polar </a:t>
            </a:r>
            <a:r>
              <a:rPr lang="tr-TR" dirty="0" err="1"/>
              <a:t>bipolar</a:t>
            </a:r>
            <a:r>
              <a:rPr lang="tr-TR" dirty="0"/>
              <a:t> konektör değişimi</a:t>
            </a:r>
          </a:p>
          <a:p>
            <a:r>
              <a:rPr lang="tr-TR" dirty="0"/>
              <a:t>Periyodik bakımı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67" y="1682969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533" y="1611531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67" y="3594538"/>
            <a:ext cx="2857500" cy="1655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70" y="3649717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4422227"/>
            <a:ext cx="4876800" cy="2435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640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if">
  <a:themeElements>
    <a:clrScheme name="Özel 3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000000"/>
      </a:accent2>
      <a:accent3>
        <a:srgbClr val="0000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</TotalTime>
  <Words>581</Words>
  <Application>Microsoft Office PowerPoint</Application>
  <PresentationFormat>Geniş ekran</PresentationFormat>
  <Paragraphs>76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Algerian</vt:lpstr>
      <vt:lpstr>Arial</vt:lpstr>
      <vt:lpstr>Calibri</vt:lpstr>
      <vt:lpstr>Wingdings</vt:lpstr>
      <vt:lpstr>Perspektif</vt:lpstr>
      <vt:lpstr>ELEKTROKOTER               CİHAZI</vt:lpstr>
      <vt:lpstr>ELEKTROKOTER CİHAZI NEDİR?</vt:lpstr>
      <vt:lpstr>Elektrokoter cihazı çalışma prensibi</vt:lpstr>
      <vt:lpstr>Elektrokoter cihaz çeşitleri ve uygulama  alanları  </vt:lpstr>
      <vt:lpstr>Elektrokoter cihazının genel parçaları</vt:lpstr>
      <vt:lpstr>PowerPoint Sunusu</vt:lpstr>
      <vt:lpstr>PowerPoint Sunusu</vt:lpstr>
      <vt:lpstr>4. EL VE AYAK PEDALLARI: </vt:lpstr>
      <vt:lpstr>Elektrokoter Cihazı Arızaları</vt:lpstr>
      <vt:lpstr>KALİBRASYON </vt:lpstr>
      <vt:lpstr>KAYNAKÇA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ELEKTROKOTER                 CİHAZI</dc:title>
  <dc:creator>osman alpay</dc:creator>
  <cp:lastModifiedBy>Monster</cp:lastModifiedBy>
  <cp:revision>41</cp:revision>
  <dcterms:created xsi:type="dcterms:W3CDTF">2022-12-03T19:49:13Z</dcterms:created>
  <dcterms:modified xsi:type="dcterms:W3CDTF">2024-07-09T07:49:24Z</dcterms:modified>
</cp:coreProperties>
</file>