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notesMasterIdLst>
    <p:notesMasterId r:id="rId18"/>
  </p:notesMasterIdLst>
  <p:sldIdLst>
    <p:sldId id="256" r:id="rId2"/>
    <p:sldId id="257" r:id="rId3"/>
    <p:sldId id="259" r:id="rId4"/>
    <p:sldId id="261" r:id="rId5"/>
    <p:sldId id="260" r:id="rId6"/>
    <p:sldId id="267" r:id="rId7"/>
    <p:sldId id="268" r:id="rId8"/>
    <p:sldId id="263" r:id="rId9"/>
    <p:sldId id="262" r:id="rId10"/>
    <p:sldId id="272" r:id="rId11"/>
    <p:sldId id="273" r:id="rId12"/>
    <p:sldId id="274" r:id="rId13"/>
    <p:sldId id="275" r:id="rId14"/>
    <p:sldId id="276" r:id="rId15"/>
    <p:sldId id="266"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CD1C5-4910-4182-A994-D0154658CC7F}" type="datetimeFigureOut">
              <a:rPr lang="tr-TR" smtClean="0"/>
              <a:t>9.07.2024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CDC34-F77C-4AB9-A557-E409D848BD15}" type="slidenum">
              <a:rPr lang="tr-TR" smtClean="0"/>
              <a:t>‹#›</a:t>
            </a:fld>
            <a:endParaRPr lang="tr-TR"/>
          </a:p>
        </p:txBody>
      </p:sp>
    </p:spTree>
    <p:extLst>
      <p:ext uri="{BB962C8B-B14F-4D97-AF65-F5344CB8AC3E}">
        <p14:creationId xmlns:p14="http://schemas.microsoft.com/office/powerpoint/2010/main" val="87297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E998C50-F0F6-43B9-9D11-442CCD0AA67B}" type="datetime1">
              <a:rPr lang="en-US" smtClean="0"/>
              <a:t>7/9/2024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66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6ECC3D2-AF2F-4140-BFF5-B223191EB91F}" type="datetime1">
              <a:rPr lang="en-US" smtClean="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10223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36ECC3D2-AF2F-4140-BFF5-B223191EB91F}"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14476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36ECC3D2-AF2F-4140-BFF5-B223191EB91F}"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482897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3AADE4-089D-4E24-BCD3-19DD7BB33525}"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347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ECC3D2-AF2F-4140-BFF5-B223191EB91F}" type="datetime1">
              <a:rPr lang="en-US" smtClean="0"/>
              <a:t>7/9/2024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1587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ECC3D2-AF2F-4140-BFF5-B223191EB91F}" type="datetime1">
              <a:rPr lang="en-US" smtClean="0"/>
              <a:t>7/9/2024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321567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818BC8A-F2CF-4403-956E-467275D2BD45}"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419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F1392F1-AB11-480B-B982-AA9C69F683F8}"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121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AFE282-5EA3-4FE7-83A0-AA8BF3DE3553}"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747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A4435A1-591C-4B51-91BD-B222FC777D1E}" type="datetime1">
              <a:rPr lang="en-US" smtClean="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291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92B1EBF-E2EE-44E2-A591-678ECE4BE2B7}" type="datetime1">
              <a:rPr lang="en-US" smtClean="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86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294C46C-5112-463C-8CE1-7376D8DE430A}" type="datetime1">
              <a:rPr lang="en-US" smtClean="0"/>
              <a:t>7/9/2024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57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A37E78D-2CDA-4BF7-84E1-CFA27590A28C}" type="datetime1">
              <a:rPr lang="en-US" smtClean="0"/>
              <a:t>7/9/2024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916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CD0C7-8819-46AA-9170-A6DA48755610}" type="datetime1">
              <a:rPr lang="en-US" smtClean="0"/>
              <a:t>7/9/2024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667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7F966AE-9E9D-453F-82B8-07450AD6A45D}" type="datetime1">
              <a:rPr lang="en-US" smtClean="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532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0A8ACE1-E6C7-466F-A814-29B5DF4420D9}" type="datetime1">
              <a:rPr lang="en-US" smtClean="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738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6ECC3D2-AF2F-4140-BFF5-B223191EB91F}" type="datetime1">
              <a:rPr lang="en-US" smtClean="0"/>
              <a:t>7/9/2024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1979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94DD351-A0BD-42C8-844E-5FF95402BACC}"/>
              </a:ext>
            </a:extLst>
          </p:cNvPr>
          <p:cNvSpPr>
            <a:spLocks noGrp="1"/>
          </p:cNvSpPr>
          <p:nvPr>
            <p:ph type="ctrTitle"/>
          </p:nvPr>
        </p:nvSpPr>
        <p:spPr>
          <a:xfrm>
            <a:off x="1154955" y="2099733"/>
            <a:ext cx="8825658" cy="143934"/>
          </a:xfrm>
        </p:spPr>
        <p:txBody>
          <a:bodyPr>
            <a:normAutofit fontScale="90000"/>
          </a:bodyPr>
          <a:lstStyle/>
          <a:p>
            <a:r>
              <a:rPr lang="tr-TR" b="1" dirty="0">
                <a:solidFill>
                  <a:schemeClr val="accent2">
                    <a:lumMod val="20000"/>
                    <a:lumOff val="80000"/>
                  </a:schemeClr>
                </a:solidFill>
              </a:rPr>
              <a:t>İNFÜZYON VE PERFÜZYON CİHAZI[POMPASI]</a:t>
            </a:r>
          </a:p>
        </p:txBody>
      </p:sp>
      <p:sp>
        <p:nvSpPr>
          <p:cNvPr id="3" name="Alt Başlık 2">
            <a:extLst>
              <a:ext uri="{FF2B5EF4-FFF2-40B4-BE49-F238E27FC236}">
                <a16:creationId xmlns:a16="http://schemas.microsoft.com/office/drawing/2014/main" id="{442F0E46-67BB-4F61-8B51-F0D50281462B}"/>
              </a:ext>
            </a:extLst>
          </p:cNvPr>
          <p:cNvSpPr>
            <a:spLocks noGrp="1"/>
          </p:cNvSpPr>
          <p:nvPr>
            <p:ph type="subTitle" idx="1"/>
          </p:nvPr>
        </p:nvSpPr>
        <p:spPr>
          <a:xfrm>
            <a:off x="1154955" y="2413000"/>
            <a:ext cx="8825658" cy="3225800"/>
          </a:xfrm>
        </p:spPr>
        <p:txBody>
          <a:bodyPr>
            <a:normAutofit/>
          </a:bodyPr>
          <a:lstStyle/>
          <a:p>
            <a:r>
              <a:rPr lang="tr-TR" b="1" dirty="0">
                <a:solidFill>
                  <a:schemeClr val="accent2">
                    <a:lumMod val="20000"/>
                    <a:lumOff val="80000"/>
                  </a:schemeClr>
                </a:solidFill>
              </a:rPr>
              <a:t>ÖĞRENCİ’NİN</a:t>
            </a:r>
          </a:p>
          <a:p>
            <a:r>
              <a:rPr lang="tr-TR" b="1" dirty="0">
                <a:solidFill>
                  <a:schemeClr val="accent2">
                    <a:lumMod val="20000"/>
                    <a:lumOff val="80000"/>
                  </a:schemeClr>
                </a:solidFill>
              </a:rPr>
              <a:t>ADI:</a:t>
            </a:r>
            <a:r>
              <a:rPr lang="tr-TR" b="1" dirty="0">
                <a:solidFill>
                  <a:schemeClr val="bg1"/>
                </a:solidFill>
              </a:rPr>
              <a:t>ŞEYMANUR</a:t>
            </a:r>
          </a:p>
          <a:p>
            <a:r>
              <a:rPr lang="tr-TR" b="1" dirty="0">
                <a:solidFill>
                  <a:schemeClr val="accent2">
                    <a:lumMod val="20000"/>
                    <a:lumOff val="80000"/>
                  </a:schemeClr>
                </a:solidFill>
              </a:rPr>
              <a:t>SOYADI:</a:t>
            </a:r>
            <a:r>
              <a:rPr lang="tr-TR" b="1" dirty="0">
                <a:solidFill>
                  <a:schemeClr val="bg1"/>
                </a:solidFill>
              </a:rPr>
              <a:t>BAĞRIYANIK</a:t>
            </a:r>
          </a:p>
          <a:p>
            <a:endParaRPr lang="tr-TR" b="1" dirty="0"/>
          </a:p>
          <a:p>
            <a:r>
              <a:rPr lang="tr-TR" b="1" dirty="0">
                <a:solidFill>
                  <a:schemeClr val="accent2">
                    <a:lumMod val="20000"/>
                    <a:lumOff val="80000"/>
                  </a:schemeClr>
                </a:solidFill>
              </a:rPr>
              <a:t>SORUMLU ÖĞRETİM GÖREVLİSİ’NİN</a:t>
            </a:r>
          </a:p>
          <a:p>
            <a:r>
              <a:rPr lang="tr-TR" b="1" dirty="0">
                <a:solidFill>
                  <a:schemeClr val="accent2">
                    <a:lumMod val="20000"/>
                    <a:lumOff val="80000"/>
                  </a:schemeClr>
                </a:solidFill>
              </a:rPr>
              <a:t>ADI:</a:t>
            </a:r>
            <a:r>
              <a:rPr lang="tr-TR" b="1" dirty="0">
                <a:solidFill>
                  <a:schemeClr val="bg1"/>
                </a:solidFill>
              </a:rPr>
              <a:t>SEVDA</a:t>
            </a:r>
          </a:p>
          <a:p>
            <a:r>
              <a:rPr lang="tr-TR" b="1" dirty="0">
                <a:solidFill>
                  <a:schemeClr val="accent2">
                    <a:lumMod val="20000"/>
                    <a:lumOff val="80000"/>
                  </a:schemeClr>
                </a:solidFill>
              </a:rPr>
              <a:t>SOYADI:</a:t>
            </a:r>
            <a:r>
              <a:rPr lang="tr-TR" b="1" dirty="0">
                <a:solidFill>
                  <a:schemeClr val="bg1"/>
                </a:solidFill>
              </a:rPr>
              <a:t>SARITAŞ</a:t>
            </a:r>
          </a:p>
        </p:txBody>
      </p:sp>
      <p:sp>
        <p:nvSpPr>
          <p:cNvPr id="4" name="Slayt Numarası Yer Tutucusu 3">
            <a:extLst>
              <a:ext uri="{FF2B5EF4-FFF2-40B4-BE49-F238E27FC236}">
                <a16:creationId xmlns:a16="http://schemas.microsoft.com/office/drawing/2014/main" id="{E108B05D-8064-4A71-A1FE-7EC08B032697}"/>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38059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02CE329-F5FE-4E13-A712-A8D8236EA6E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Metin kutusu 6">
            <a:extLst>
              <a:ext uri="{FF2B5EF4-FFF2-40B4-BE49-F238E27FC236}">
                <a16:creationId xmlns:a16="http://schemas.microsoft.com/office/drawing/2014/main" id="{3262F20A-18C3-4FDF-8B4C-752D815D7F71}"/>
              </a:ext>
            </a:extLst>
          </p:cNvPr>
          <p:cNvSpPr txBox="1"/>
          <p:nvPr/>
        </p:nvSpPr>
        <p:spPr>
          <a:xfrm>
            <a:off x="0" y="679572"/>
            <a:ext cx="5477436" cy="3416320"/>
          </a:xfrm>
          <a:prstGeom prst="rect">
            <a:avLst/>
          </a:prstGeom>
          <a:noFill/>
        </p:spPr>
        <p:txBody>
          <a:bodyPr wrap="square">
            <a:spAutoFit/>
          </a:bodyPr>
          <a:lstStyle/>
          <a:p>
            <a:r>
              <a:rPr lang="tr-TR" dirty="0" err="1"/>
              <a:t>İnfüzyon</a:t>
            </a:r>
            <a:r>
              <a:rPr lang="tr-TR" dirty="0"/>
              <a:t> ve </a:t>
            </a:r>
            <a:r>
              <a:rPr lang="tr-TR" dirty="0" err="1"/>
              <a:t>perfüzyon</a:t>
            </a:r>
            <a:r>
              <a:rPr lang="tr-TR" dirty="0"/>
              <a:t> cihazının parçaları, pompa, </a:t>
            </a:r>
            <a:r>
              <a:rPr lang="tr-TR" dirty="0" err="1"/>
              <a:t>sensörler</a:t>
            </a:r>
            <a:r>
              <a:rPr lang="tr-TR" dirty="0"/>
              <a:t>, klips ve bağlantı parçaları, ekran ve batarya gibi bileşenlerden oluşur. </a:t>
            </a:r>
          </a:p>
          <a:p>
            <a:endParaRPr lang="tr-TR" dirty="0"/>
          </a:p>
          <a:p>
            <a:pPr marL="0" indent="0">
              <a:buNone/>
            </a:pPr>
            <a:r>
              <a:rPr lang="tr-TR" dirty="0"/>
              <a:t>Pompa: Sıvı veya ilaçları yavaş ve kontrollü bir şekilde hastanın vücuduna vermek için kullanılan bir cihazdır. İğne veya </a:t>
            </a:r>
            <a:r>
              <a:rPr lang="tr-TR" dirty="0" err="1"/>
              <a:t>kateter</a:t>
            </a:r>
            <a:r>
              <a:rPr lang="tr-TR" dirty="0"/>
              <a:t> aracılığıyla hastanın damarlarına bağlanır ve belirli bir hızda sıvıyı veya ilacı </a:t>
            </a:r>
            <a:r>
              <a:rPr lang="tr-TR" dirty="0" err="1"/>
              <a:t>infüze</a:t>
            </a:r>
            <a:r>
              <a:rPr lang="tr-TR" dirty="0"/>
              <a:t> eder. Bu şekilde, ilaçların doğru dozda ve zamanında verilmesi sağlanır. </a:t>
            </a:r>
          </a:p>
          <a:p>
            <a:pPr marL="0" indent="0">
              <a:buNone/>
            </a:pPr>
            <a:endParaRPr lang="tr-TR" dirty="0"/>
          </a:p>
        </p:txBody>
      </p:sp>
      <p:sp>
        <p:nvSpPr>
          <p:cNvPr id="9" name="Metin kutusu 8">
            <a:extLst>
              <a:ext uri="{FF2B5EF4-FFF2-40B4-BE49-F238E27FC236}">
                <a16:creationId xmlns:a16="http://schemas.microsoft.com/office/drawing/2014/main" id="{E1437C34-C571-4CAF-864A-C3C5F6178CE9}"/>
              </a:ext>
            </a:extLst>
          </p:cNvPr>
          <p:cNvSpPr txBox="1"/>
          <p:nvPr/>
        </p:nvSpPr>
        <p:spPr>
          <a:xfrm>
            <a:off x="0" y="111063"/>
            <a:ext cx="6122894" cy="369332"/>
          </a:xfrm>
          <a:prstGeom prst="rect">
            <a:avLst/>
          </a:prstGeom>
          <a:noFill/>
        </p:spPr>
        <p:txBody>
          <a:bodyPr wrap="square">
            <a:spAutoFit/>
          </a:bodyPr>
          <a:lstStyle/>
          <a:p>
            <a:r>
              <a:rPr lang="tr-TR" dirty="0"/>
              <a:t>İNFÜZYON VE PERFÜZYON CİHAZLARININ PARÇALARI</a:t>
            </a:r>
          </a:p>
        </p:txBody>
      </p:sp>
      <p:sp>
        <p:nvSpPr>
          <p:cNvPr id="13" name="Metin kutusu 12">
            <a:extLst>
              <a:ext uri="{FF2B5EF4-FFF2-40B4-BE49-F238E27FC236}">
                <a16:creationId xmlns:a16="http://schemas.microsoft.com/office/drawing/2014/main" id="{816F9A62-A491-4C41-A0E2-9E475A9D47AD}"/>
              </a:ext>
            </a:extLst>
          </p:cNvPr>
          <p:cNvSpPr txBox="1"/>
          <p:nvPr/>
        </p:nvSpPr>
        <p:spPr>
          <a:xfrm>
            <a:off x="0" y="3818893"/>
            <a:ext cx="6122894" cy="1200329"/>
          </a:xfrm>
          <a:prstGeom prst="rect">
            <a:avLst/>
          </a:prstGeom>
          <a:noFill/>
        </p:spPr>
        <p:txBody>
          <a:bodyPr wrap="square">
            <a:spAutoFit/>
          </a:bodyPr>
          <a:lstStyle/>
          <a:p>
            <a:r>
              <a:rPr lang="tr-TR" dirty="0" err="1"/>
              <a:t>Sensörler</a:t>
            </a:r>
            <a:r>
              <a:rPr lang="tr-TR" dirty="0"/>
              <a:t>: Genellikle </a:t>
            </a:r>
            <a:r>
              <a:rPr lang="tr-TR" dirty="0" err="1"/>
              <a:t>infüzyon</a:t>
            </a:r>
            <a:r>
              <a:rPr lang="tr-TR" dirty="0"/>
              <a:t> hızını ve basıncını kontrol etmek için kullanılır. Bu </a:t>
            </a:r>
            <a:r>
              <a:rPr lang="tr-TR" dirty="0" err="1"/>
              <a:t>sensörler</a:t>
            </a:r>
            <a:r>
              <a:rPr lang="tr-TR" dirty="0"/>
              <a:t>, </a:t>
            </a:r>
            <a:r>
              <a:rPr lang="tr-TR" dirty="0" err="1"/>
              <a:t>infüzyon</a:t>
            </a:r>
            <a:r>
              <a:rPr lang="tr-TR" dirty="0"/>
              <a:t> setinin farklı noktalarında yer alabilir ve sıvı akışını takip ederek doğru dozajın sağlanmasına yardımcı olur. </a:t>
            </a:r>
          </a:p>
        </p:txBody>
      </p:sp>
      <p:sp>
        <p:nvSpPr>
          <p:cNvPr id="15" name="Metin kutusu 14">
            <a:extLst>
              <a:ext uri="{FF2B5EF4-FFF2-40B4-BE49-F238E27FC236}">
                <a16:creationId xmlns:a16="http://schemas.microsoft.com/office/drawing/2014/main" id="{55F09593-1D13-4B3A-BD90-024EDD6C3170}"/>
              </a:ext>
            </a:extLst>
          </p:cNvPr>
          <p:cNvSpPr txBox="1"/>
          <p:nvPr/>
        </p:nvSpPr>
        <p:spPr>
          <a:xfrm>
            <a:off x="6122894" y="1787568"/>
            <a:ext cx="6122894" cy="2031325"/>
          </a:xfrm>
          <a:prstGeom prst="rect">
            <a:avLst/>
          </a:prstGeom>
          <a:noFill/>
        </p:spPr>
        <p:txBody>
          <a:bodyPr wrap="square">
            <a:spAutoFit/>
          </a:bodyPr>
          <a:lstStyle/>
          <a:p>
            <a:r>
              <a:rPr lang="tr-TR" dirty="0"/>
              <a:t>Bağlantı Parçaları: </a:t>
            </a:r>
            <a:r>
              <a:rPr lang="tr-TR" dirty="0" err="1"/>
              <a:t>İnfüzyon</a:t>
            </a:r>
            <a:r>
              <a:rPr lang="tr-TR" dirty="0"/>
              <a:t> setleriyle birlikte kullanılan ve </a:t>
            </a:r>
            <a:r>
              <a:rPr lang="tr-TR" dirty="0" err="1"/>
              <a:t>infüzyon</a:t>
            </a:r>
            <a:r>
              <a:rPr lang="tr-TR" dirty="0"/>
              <a:t> pompasıyla hastanın damarları arasında bağlantı sağlayan parçalardır. Bu parçalar, genellikle iğne veya </a:t>
            </a:r>
            <a:r>
              <a:rPr lang="tr-TR" dirty="0" err="1"/>
              <a:t>kateterin</a:t>
            </a:r>
            <a:r>
              <a:rPr lang="tr-TR" dirty="0"/>
              <a:t> yerleştirildiği bir adaptör, tüp ve bağlantı noktalarından oluşur. </a:t>
            </a:r>
            <a:r>
              <a:rPr lang="tr-TR" dirty="0" err="1"/>
              <a:t>İnfüzyon</a:t>
            </a:r>
            <a:r>
              <a:rPr lang="tr-TR" dirty="0"/>
              <a:t> bağlantı parçaları, sıvı veya ilacın doğru şekilde hastaya iletilmesini sağlar.</a:t>
            </a:r>
          </a:p>
        </p:txBody>
      </p:sp>
      <p:sp>
        <p:nvSpPr>
          <p:cNvPr id="17" name="Metin kutusu 16">
            <a:extLst>
              <a:ext uri="{FF2B5EF4-FFF2-40B4-BE49-F238E27FC236}">
                <a16:creationId xmlns:a16="http://schemas.microsoft.com/office/drawing/2014/main" id="{742F3461-0F59-403A-8797-8BE0CE191518}"/>
              </a:ext>
            </a:extLst>
          </p:cNvPr>
          <p:cNvSpPr txBox="1"/>
          <p:nvPr/>
        </p:nvSpPr>
        <p:spPr>
          <a:xfrm>
            <a:off x="6122894" y="3991126"/>
            <a:ext cx="6149788" cy="2031325"/>
          </a:xfrm>
          <a:prstGeom prst="rect">
            <a:avLst/>
          </a:prstGeom>
          <a:noFill/>
        </p:spPr>
        <p:txBody>
          <a:bodyPr wrap="square">
            <a:spAutoFit/>
          </a:bodyPr>
          <a:lstStyle/>
          <a:p>
            <a:r>
              <a:rPr lang="tr-TR" dirty="0"/>
              <a:t>Cihazların Ekranları: Genellikle kullanıcıya </a:t>
            </a:r>
            <a:r>
              <a:rPr lang="tr-TR" dirty="0" err="1"/>
              <a:t>infüzyon</a:t>
            </a:r>
            <a:r>
              <a:rPr lang="tr-TR" dirty="0"/>
              <a:t> hızı, süresi ve diğer parametreler hakkında bilgi verir. Ekranlar genellikle LCD veya LED teknolojisi kullanır ve kullanıcı dostu bir </a:t>
            </a:r>
            <a:r>
              <a:rPr lang="tr-TR" dirty="0" err="1"/>
              <a:t>arayüz</a:t>
            </a:r>
            <a:r>
              <a:rPr lang="tr-TR" dirty="0"/>
              <a:t> sunar. Bataryalar ise </a:t>
            </a:r>
            <a:r>
              <a:rPr lang="tr-TR" dirty="0" err="1"/>
              <a:t>infüzyon</a:t>
            </a:r>
            <a:r>
              <a:rPr lang="tr-TR" dirty="0"/>
              <a:t> cihazının kablosuz olarak çalışabilmesini sağlar. Bataryalar genellikle şarj edilebilir ve uzun süreli kullanım için tasarlanmıştır.</a:t>
            </a:r>
          </a:p>
        </p:txBody>
      </p:sp>
    </p:spTree>
    <p:extLst>
      <p:ext uri="{BB962C8B-B14F-4D97-AF65-F5344CB8AC3E}">
        <p14:creationId xmlns:p14="http://schemas.microsoft.com/office/powerpoint/2010/main" val="167449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9324B884-ABEC-451A-9B4C-FBEC84686D4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9" name="Metin kutusu 8">
            <a:extLst>
              <a:ext uri="{FF2B5EF4-FFF2-40B4-BE49-F238E27FC236}">
                <a16:creationId xmlns:a16="http://schemas.microsoft.com/office/drawing/2014/main" id="{E875935B-A335-4B2D-81CD-53ACBEAB49B7}"/>
              </a:ext>
            </a:extLst>
          </p:cNvPr>
          <p:cNvSpPr txBox="1"/>
          <p:nvPr/>
        </p:nvSpPr>
        <p:spPr>
          <a:xfrm>
            <a:off x="0" y="111063"/>
            <a:ext cx="6096000" cy="369332"/>
          </a:xfrm>
          <a:prstGeom prst="rect">
            <a:avLst/>
          </a:prstGeom>
          <a:noFill/>
        </p:spPr>
        <p:txBody>
          <a:bodyPr wrap="square">
            <a:spAutoFit/>
          </a:bodyPr>
          <a:lstStyle/>
          <a:p>
            <a:r>
              <a:rPr lang="tr-TR" dirty="0"/>
              <a:t>İNFÜZYON CİHAZININ ARZILARI</a:t>
            </a:r>
          </a:p>
        </p:txBody>
      </p:sp>
      <p:sp>
        <p:nvSpPr>
          <p:cNvPr id="11" name="Metin kutusu 10">
            <a:extLst>
              <a:ext uri="{FF2B5EF4-FFF2-40B4-BE49-F238E27FC236}">
                <a16:creationId xmlns:a16="http://schemas.microsoft.com/office/drawing/2014/main" id="{3CF0A5B4-7ADF-48B2-8DDA-D5F99E55AD9D}"/>
              </a:ext>
            </a:extLst>
          </p:cNvPr>
          <p:cNvSpPr txBox="1"/>
          <p:nvPr/>
        </p:nvSpPr>
        <p:spPr>
          <a:xfrm>
            <a:off x="0" y="679572"/>
            <a:ext cx="6122894" cy="923330"/>
          </a:xfrm>
          <a:prstGeom prst="rect">
            <a:avLst/>
          </a:prstGeom>
          <a:noFill/>
        </p:spPr>
        <p:txBody>
          <a:bodyPr wrap="square">
            <a:spAutoFit/>
          </a:bodyPr>
          <a:lstStyle/>
          <a:p>
            <a:r>
              <a:rPr lang="tr-TR" dirty="0" err="1"/>
              <a:t>İnfüzyon</a:t>
            </a:r>
            <a:r>
              <a:rPr lang="tr-TR" dirty="0"/>
              <a:t> cihazının çeşitli arızaları olabilir. Örneğin, tüp tıkanıklığı, pompa hatası veya sızıntı gibi sorunlar yaşanabilir. </a:t>
            </a:r>
          </a:p>
        </p:txBody>
      </p:sp>
      <p:sp>
        <p:nvSpPr>
          <p:cNvPr id="13" name="Metin kutusu 12">
            <a:extLst>
              <a:ext uri="{FF2B5EF4-FFF2-40B4-BE49-F238E27FC236}">
                <a16:creationId xmlns:a16="http://schemas.microsoft.com/office/drawing/2014/main" id="{B471878E-7903-4517-90AD-FA0183F017E5}"/>
              </a:ext>
            </a:extLst>
          </p:cNvPr>
          <p:cNvSpPr txBox="1"/>
          <p:nvPr/>
        </p:nvSpPr>
        <p:spPr>
          <a:xfrm>
            <a:off x="0" y="1802079"/>
            <a:ext cx="6122894" cy="3970318"/>
          </a:xfrm>
          <a:prstGeom prst="rect">
            <a:avLst/>
          </a:prstGeom>
          <a:noFill/>
        </p:spPr>
        <p:txBody>
          <a:bodyPr wrap="square">
            <a:spAutoFit/>
          </a:bodyPr>
          <a:lstStyle/>
          <a:p>
            <a:r>
              <a:rPr lang="tr-TR" dirty="0" err="1"/>
              <a:t>İnfüzyon</a:t>
            </a:r>
            <a:r>
              <a:rPr lang="tr-TR" dirty="0"/>
              <a:t> cihazında tüp tıkanıklığı, </a:t>
            </a:r>
            <a:r>
              <a:rPr lang="tr-TR" dirty="0" err="1"/>
              <a:t>infüzyon</a:t>
            </a:r>
            <a:r>
              <a:rPr lang="tr-TR" dirty="0"/>
              <a:t> hattının içindeki sıvının akışının engellenmesidir. Bu genellikle hava kabarcıkları, ilaç kalıntıları veya tıkanmış bir hattan kaynaklanabilir. </a:t>
            </a:r>
          </a:p>
          <a:p>
            <a:endParaRPr lang="tr-TR" dirty="0"/>
          </a:p>
          <a:p>
            <a:pPr marL="342900" indent="-342900">
              <a:buAutoNum type="arabicPeriod"/>
            </a:pPr>
            <a:r>
              <a:rPr lang="tr-TR" dirty="0"/>
              <a:t>İlk olarak, </a:t>
            </a:r>
            <a:r>
              <a:rPr lang="tr-TR" dirty="0" err="1"/>
              <a:t>infüzyon</a:t>
            </a:r>
            <a:r>
              <a:rPr lang="tr-TR" dirty="0"/>
              <a:t> hattının tıkalı olduğunu kontrol edin. Eğer tıkalıysa, hattı değiştirmeniz gerekebilir.</a:t>
            </a:r>
          </a:p>
          <a:p>
            <a:endParaRPr lang="tr-TR" dirty="0"/>
          </a:p>
          <a:p>
            <a:r>
              <a:rPr lang="tr-TR" dirty="0"/>
              <a:t>2. Eğer tıkanıklık hala devam ediyorsa, </a:t>
            </a:r>
            <a:r>
              <a:rPr lang="tr-TR" dirty="0" err="1"/>
              <a:t>infüzyon</a:t>
            </a:r>
            <a:r>
              <a:rPr lang="tr-TR" dirty="0"/>
              <a:t> hattını çıkartıp temiz bir şırınga ile hafifçe geri çekerek tıkanıklığı çözmeyi deneyebilirsiniz.</a:t>
            </a:r>
          </a:p>
          <a:p>
            <a:endParaRPr lang="tr-TR" dirty="0"/>
          </a:p>
          <a:p>
            <a:r>
              <a:rPr lang="tr-TR" dirty="0"/>
              <a:t>3. Tüpün içinde hala tıkanıklık varsa, sağlık uzmanınıza başvurmanız önemlidir. </a:t>
            </a:r>
          </a:p>
        </p:txBody>
      </p:sp>
      <p:pic>
        <p:nvPicPr>
          <p:cNvPr id="15" name="Resim 14">
            <a:extLst>
              <a:ext uri="{FF2B5EF4-FFF2-40B4-BE49-F238E27FC236}">
                <a16:creationId xmlns:a16="http://schemas.microsoft.com/office/drawing/2014/main" id="{5ED2FD8F-F98D-4DD3-8505-E6896E146B0C}"/>
              </a:ext>
            </a:extLst>
          </p:cNvPr>
          <p:cNvPicPr>
            <a:picLocks noChangeAspect="1"/>
          </p:cNvPicPr>
          <p:nvPr/>
        </p:nvPicPr>
        <p:blipFill>
          <a:blip r:embed="rId2"/>
          <a:stretch>
            <a:fillRect/>
          </a:stretch>
        </p:blipFill>
        <p:spPr>
          <a:xfrm>
            <a:off x="7453871" y="1602902"/>
            <a:ext cx="4182317" cy="4186798"/>
          </a:xfrm>
          <a:prstGeom prst="rect">
            <a:avLst/>
          </a:prstGeom>
        </p:spPr>
      </p:pic>
    </p:spTree>
    <p:extLst>
      <p:ext uri="{BB962C8B-B14F-4D97-AF65-F5344CB8AC3E}">
        <p14:creationId xmlns:p14="http://schemas.microsoft.com/office/powerpoint/2010/main" val="215692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2646DAC6-7BF7-4DD7-944C-7846E05852C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4" name="Metin kutusu 3">
            <a:extLst>
              <a:ext uri="{FF2B5EF4-FFF2-40B4-BE49-F238E27FC236}">
                <a16:creationId xmlns:a16="http://schemas.microsoft.com/office/drawing/2014/main" id="{A737B835-78F3-40A3-B129-A6038033A51E}"/>
              </a:ext>
            </a:extLst>
          </p:cNvPr>
          <p:cNvSpPr txBox="1"/>
          <p:nvPr/>
        </p:nvSpPr>
        <p:spPr>
          <a:xfrm>
            <a:off x="0" y="148895"/>
            <a:ext cx="6096000" cy="5355312"/>
          </a:xfrm>
          <a:prstGeom prst="rect">
            <a:avLst/>
          </a:prstGeom>
          <a:noFill/>
        </p:spPr>
        <p:txBody>
          <a:bodyPr wrap="square">
            <a:spAutoFit/>
          </a:bodyPr>
          <a:lstStyle/>
          <a:p>
            <a:r>
              <a:rPr lang="tr-TR" dirty="0" err="1"/>
              <a:t>İnfüzyon</a:t>
            </a:r>
            <a:r>
              <a:rPr lang="tr-TR" dirty="0"/>
              <a:t> cihazında pompa hatası, </a:t>
            </a:r>
            <a:r>
              <a:rPr lang="tr-TR" dirty="0" err="1"/>
              <a:t>infüzyon</a:t>
            </a:r>
            <a:r>
              <a:rPr lang="tr-TR" dirty="0"/>
              <a:t> pompasının düzgün çalışmaması veya beklenen dozajı sağlayamaması durumudur. Pompa hatası genellikle mekanik bir sorun, elektrik kesintisi veya programlama hatası gibi nedenlerden kaynaklanabilir.</a:t>
            </a:r>
          </a:p>
          <a:p>
            <a:endParaRPr lang="tr-TR" dirty="0"/>
          </a:p>
          <a:p>
            <a:pPr marL="342900" indent="-342900">
              <a:buAutoNum type="arabicPeriod"/>
            </a:pPr>
            <a:r>
              <a:rPr lang="tr-TR" dirty="0"/>
              <a:t>İlk olarak, cihazı kapatıp tekrar açmayı deneyin. Bazı durumlarda, basit bir yeniden başlatma hatayı düzeltebilir.</a:t>
            </a:r>
          </a:p>
          <a:p>
            <a:endParaRPr lang="tr-TR" dirty="0"/>
          </a:p>
          <a:p>
            <a:r>
              <a:rPr lang="tr-TR" dirty="0"/>
              <a:t>2. Cihazın bağlı olduğu güç kaynağını kontrol edin. Eğer elektrik kesintisi varsa veya pil seviyesi düşükse, pompa hatası yaşanabilir.</a:t>
            </a:r>
          </a:p>
          <a:p>
            <a:endParaRPr lang="tr-TR" dirty="0"/>
          </a:p>
          <a:p>
            <a:r>
              <a:rPr lang="tr-TR" dirty="0"/>
              <a:t>3. Kullanım kılavuzunda belirtilen şekilde, cihazı sıfırlamayı deneyebilirsiniz. Ancak, bu adımı atlamadan önce sağlık uzmanınıza danışmanız önemlidir.</a:t>
            </a:r>
          </a:p>
        </p:txBody>
      </p:sp>
      <p:pic>
        <p:nvPicPr>
          <p:cNvPr id="6" name="Resim 5">
            <a:extLst>
              <a:ext uri="{FF2B5EF4-FFF2-40B4-BE49-F238E27FC236}">
                <a16:creationId xmlns:a16="http://schemas.microsoft.com/office/drawing/2014/main" id="{7C9AE0C3-0E5A-4BB1-B514-1E2566FCE27A}"/>
              </a:ext>
            </a:extLst>
          </p:cNvPr>
          <p:cNvPicPr>
            <a:picLocks noChangeAspect="1"/>
          </p:cNvPicPr>
          <p:nvPr/>
        </p:nvPicPr>
        <p:blipFill>
          <a:blip r:embed="rId2"/>
          <a:stretch>
            <a:fillRect/>
          </a:stretch>
        </p:blipFill>
        <p:spPr>
          <a:xfrm>
            <a:off x="6930278" y="1742380"/>
            <a:ext cx="4472828" cy="3860559"/>
          </a:xfrm>
          <a:prstGeom prst="rect">
            <a:avLst/>
          </a:prstGeom>
        </p:spPr>
      </p:pic>
    </p:spTree>
    <p:extLst>
      <p:ext uri="{BB962C8B-B14F-4D97-AF65-F5344CB8AC3E}">
        <p14:creationId xmlns:p14="http://schemas.microsoft.com/office/powerpoint/2010/main" val="65460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A88EFFB-A77F-409C-9B8E-1D849E520717}"/>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4" name="Metin kutusu 3">
            <a:extLst>
              <a:ext uri="{FF2B5EF4-FFF2-40B4-BE49-F238E27FC236}">
                <a16:creationId xmlns:a16="http://schemas.microsoft.com/office/drawing/2014/main" id="{E36E2AA9-BE30-43CE-BF9C-2E17A2FBA4B1}"/>
              </a:ext>
            </a:extLst>
          </p:cNvPr>
          <p:cNvSpPr txBox="1"/>
          <p:nvPr/>
        </p:nvSpPr>
        <p:spPr>
          <a:xfrm>
            <a:off x="0" y="0"/>
            <a:ext cx="6096000" cy="4247317"/>
          </a:xfrm>
          <a:prstGeom prst="rect">
            <a:avLst/>
          </a:prstGeom>
          <a:noFill/>
        </p:spPr>
        <p:txBody>
          <a:bodyPr wrap="square">
            <a:spAutoFit/>
          </a:bodyPr>
          <a:lstStyle/>
          <a:p>
            <a:r>
              <a:rPr lang="tr-TR" dirty="0" err="1"/>
              <a:t>İnfüzyon</a:t>
            </a:r>
            <a:r>
              <a:rPr lang="tr-TR" dirty="0"/>
              <a:t> cihazında sızıntı, </a:t>
            </a:r>
            <a:r>
              <a:rPr lang="tr-TR" dirty="0" err="1"/>
              <a:t>infüzyon</a:t>
            </a:r>
            <a:r>
              <a:rPr lang="tr-TR" dirty="0"/>
              <a:t> sıvısının cihazın dışına veya bağlantı noktalarından sızması durumudur. Sızıntı genellikle hatalı bir bağlantı, yıpranmış bir tüp veya kırık bir contadan kaynaklanabilir. </a:t>
            </a:r>
          </a:p>
          <a:p>
            <a:r>
              <a:rPr lang="tr-TR" dirty="0"/>
              <a:t/>
            </a:r>
            <a:br>
              <a:rPr lang="tr-TR" dirty="0"/>
            </a:br>
            <a:r>
              <a:rPr lang="tr-TR" dirty="0"/>
              <a:t>1. İlk olarak, sızıntının kaynağını belirlemek için cihazı dikkatlice incele. Bağlantı noktalarını ve tüpleri kontrol et. Eğer bir bağlantı gevşekse veya tüp yıpranmışsa, bunları düzeltmek veya değiştirmek gerekebilir.</a:t>
            </a:r>
          </a:p>
          <a:p>
            <a:endParaRPr lang="tr-TR" dirty="0"/>
          </a:p>
          <a:p>
            <a:r>
              <a:rPr lang="tr-TR" dirty="0"/>
              <a:t>2. Sızıntıyı durdurmak için bağlantı noktalarını sıkıca kapat. Bağlantıları dikkatlice kontrol et ve gerekirse sıkıştırma mekanizmasını kullanarak sıkılaştır.</a:t>
            </a:r>
          </a:p>
        </p:txBody>
      </p:sp>
      <p:pic>
        <p:nvPicPr>
          <p:cNvPr id="12" name="Resim 11">
            <a:extLst>
              <a:ext uri="{FF2B5EF4-FFF2-40B4-BE49-F238E27FC236}">
                <a16:creationId xmlns:a16="http://schemas.microsoft.com/office/drawing/2014/main" id="{E8322DFC-74BF-4DDB-8432-DFD988A0E9FA}"/>
              </a:ext>
            </a:extLst>
          </p:cNvPr>
          <p:cNvPicPr>
            <a:picLocks noChangeAspect="1"/>
          </p:cNvPicPr>
          <p:nvPr/>
        </p:nvPicPr>
        <p:blipFill>
          <a:blip r:embed="rId2"/>
          <a:stretch>
            <a:fillRect/>
          </a:stretch>
        </p:blipFill>
        <p:spPr>
          <a:xfrm rot="16200000">
            <a:off x="6517341" y="1837765"/>
            <a:ext cx="5199529" cy="4450229"/>
          </a:xfrm>
          <a:prstGeom prst="rect">
            <a:avLst/>
          </a:prstGeom>
        </p:spPr>
      </p:pic>
    </p:spTree>
    <p:extLst>
      <p:ext uri="{BB962C8B-B14F-4D97-AF65-F5344CB8AC3E}">
        <p14:creationId xmlns:p14="http://schemas.microsoft.com/office/powerpoint/2010/main" val="44502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30306555-01C0-4633-AD6A-D2EDFC72EF28}"/>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4" name="Metin kutusu 3">
            <a:extLst>
              <a:ext uri="{FF2B5EF4-FFF2-40B4-BE49-F238E27FC236}">
                <a16:creationId xmlns:a16="http://schemas.microsoft.com/office/drawing/2014/main" id="{A5301819-E555-4B0C-AF1B-25CEC992B45E}"/>
              </a:ext>
            </a:extLst>
          </p:cNvPr>
          <p:cNvSpPr txBox="1"/>
          <p:nvPr/>
        </p:nvSpPr>
        <p:spPr>
          <a:xfrm>
            <a:off x="0" y="878750"/>
            <a:ext cx="6096000" cy="923330"/>
          </a:xfrm>
          <a:prstGeom prst="rect">
            <a:avLst/>
          </a:prstGeom>
          <a:noFill/>
        </p:spPr>
        <p:txBody>
          <a:bodyPr wrap="square">
            <a:spAutoFit/>
          </a:bodyPr>
          <a:lstStyle/>
          <a:p>
            <a:r>
              <a:rPr lang="tr-TR" dirty="0" err="1"/>
              <a:t>Perfüzyon</a:t>
            </a:r>
            <a:r>
              <a:rPr lang="tr-TR" dirty="0"/>
              <a:t> cihazının çeşitli arızaları </a:t>
            </a:r>
            <a:r>
              <a:rPr lang="tr-TR" dirty="0" err="1"/>
              <a:t>olabilir.Örneğin</a:t>
            </a:r>
            <a:r>
              <a:rPr lang="tr-TR" dirty="0"/>
              <a:t> alarm problemleri, basınç sorunları, akış problemleri, güç problemleri, ekran sorunları</a:t>
            </a:r>
          </a:p>
        </p:txBody>
      </p:sp>
      <p:sp>
        <p:nvSpPr>
          <p:cNvPr id="6" name="Metin kutusu 5">
            <a:extLst>
              <a:ext uri="{FF2B5EF4-FFF2-40B4-BE49-F238E27FC236}">
                <a16:creationId xmlns:a16="http://schemas.microsoft.com/office/drawing/2014/main" id="{A12EC9D8-ECBF-4008-83A2-F82B51892574}"/>
              </a:ext>
            </a:extLst>
          </p:cNvPr>
          <p:cNvSpPr txBox="1"/>
          <p:nvPr/>
        </p:nvSpPr>
        <p:spPr>
          <a:xfrm>
            <a:off x="0" y="295729"/>
            <a:ext cx="6122894" cy="369332"/>
          </a:xfrm>
          <a:prstGeom prst="rect">
            <a:avLst/>
          </a:prstGeom>
          <a:noFill/>
        </p:spPr>
        <p:txBody>
          <a:bodyPr wrap="square">
            <a:spAutoFit/>
          </a:bodyPr>
          <a:lstStyle/>
          <a:p>
            <a:r>
              <a:rPr lang="tr-TR" dirty="0"/>
              <a:t>PERFÜZYON CİHAZININ ARIZALARI</a:t>
            </a:r>
          </a:p>
        </p:txBody>
      </p:sp>
      <p:sp>
        <p:nvSpPr>
          <p:cNvPr id="8" name="Metin kutusu 7">
            <a:extLst>
              <a:ext uri="{FF2B5EF4-FFF2-40B4-BE49-F238E27FC236}">
                <a16:creationId xmlns:a16="http://schemas.microsoft.com/office/drawing/2014/main" id="{E2B131C8-C512-41D9-8D03-AB334CA0393B}"/>
              </a:ext>
            </a:extLst>
          </p:cNvPr>
          <p:cNvSpPr txBox="1"/>
          <p:nvPr/>
        </p:nvSpPr>
        <p:spPr>
          <a:xfrm>
            <a:off x="-26894" y="2015769"/>
            <a:ext cx="6122894" cy="2308324"/>
          </a:xfrm>
          <a:prstGeom prst="rect">
            <a:avLst/>
          </a:prstGeom>
          <a:noFill/>
        </p:spPr>
        <p:txBody>
          <a:bodyPr wrap="square">
            <a:spAutoFit/>
          </a:bodyPr>
          <a:lstStyle/>
          <a:p>
            <a:pPr marL="342900" indent="-342900">
              <a:buAutoNum type="arabicPeriod"/>
            </a:pPr>
            <a:r>
              <a:rPr lang="tr-TR" dirty="0"/>
              <a:t>Alarm Problemleri: Cihazın alarm sistemi arızalı olabilir veya yanlış alarm verebilir. Bu durumda, cihazın teknik servisine başvurmanız gerekebilir.</a:t>
            </a:r>
          </a:p>
          <a:p>
            <a:endParaRPr lang="tr-TR" dirty="0"/>
          </a:p>
          <a:p>
            <a:r>
              <a:rPr lang="tr-TR" dirty="0"/>
              <a:t>2. Basınç Sorunları: Cihazın basınç </a:t>
            </a:r>
            <a:r>
              <a:rPr lang="tr-TR" dirty="0" err="1"/>
              <a:t>sensörleri</a:t>
            </a:r>
            <a:r>
              <a:rPr lang="tr-TR" dirty="0"/>
              <a:t> veya</a:t>
            </a:r>
          </a:p>
          <a:p>
            <a:r>
              <a:rPr lang="tr-TR" dirty="0"/>
              <a:t> kontrol mekanizmaları arızalı olabilir. Bu durumda, basınç ayarlarını kontrol etmek ve gerekirse cihazı teknik servise göndermek önemlidir.</a:t>
            </a:r>
          </a:p>
        </p:txBody>
      </p:sp>
      <p:sp>
        <p:nvSpPr>
          <p:cNvPr id="10" name="Metin kutusu 9">
            <a:extLst>
              <a:ext uri="{FF2B5EF4-FFF2-40B4-BE49-F238E27FC236}">
                <a16:creationId xmlns:a16="http://schemas.microsoft.com/office/drawing/2014/main" id="{04FDC863-721B-401F-99D8-B926CCC90563}"/>
              </a:ext>
            </a:extLst>
          </p:cNvPr>
          <p:cNvSpPr txBox="1"/>
          <p:nvPr/>
        </p:nvSpPr>
        <p:spPr>
          <a:xfrm>
            <a:off x="6194612" y="1802080"/>
            <a:ext cx="6136340" cy="3693319"/>
          </a:xfrm>
          <a:prstGeom prst="rect">
            <a:avLst/>
          </a:prstGeom>
          <a:noFill/>
        </p:spPr>
        <p:txBody>
          <a:bodyPr wrap="square">
            <a:spAutoFit/>
          </a:bodyPr>
          <a:lstStyle/>
          <a:p>
            <a:r>
              <a:rPr lang="tr-TR" dirty="0"/>
              <a:t>3. Akış Problemleri: Cihazın akış hızı düşük veya yüksek olabilir. Bu durumda, tüpleri ve bağlantı noktalarını kontrol etmek, akış hızını ayarlamak veya tüpleri değiştirmek gerekebilir.</a:t>
            </a:r>
          </a:p>
          <a:p>
            <a:endParaRPr lang="tr-TR" dirty="0"/>
          </a:p>
          <a:p>
            <a:r>
              <a:rPr lang="tr-TR" dirty="0"/>
              <a:t>4. Güç Problemleri: Cihazın güç kaynağı arızalı olabilir veya pil ömrü düşük olabilir. Bu durumda, güç kaynağını kontrol etmek veya pilini değiştirmek önemlidir.</a:t>
            </a:r>
          </a:p>
          <a:p>
            <a:endParaRPr lang="tr-TR" dirty="0"/>
          </a:p>
          <a:p>
            <a:r>
              <a:rPr lang="tr-TR" dirty="0"/>
              <a:t>5. Ekran Sorunları: Cihazın ekranı çalışmayabilir veya doğru bilgiyi göstermeyebilir. Bu durumda, teknik servise başvurmanız gerekebilir.</a:t>
            </a:r>
          </a:p>
        </p:txBody>
      </p:sp>
      <p:pic>
        <p:nvPicPr>
          <p:cNvPr id="12" name="Resim 11">
            <a:extLst>
              <a:ext uri="{FF2B5EF4-FFF2-40B4-BE49-F238E27FC236}">
                <a16:creationId xmlns:a16="http://schemas.microsoft.com/office/drawing/2014/main" id="{014F7F7B-5A55-42FE-BD5A-9AFCB58519DA}"/>
              </a:ext>
            </a:extLst>
          </p:cNvPr>
          <p:cNvPicPr>
            <a:picLocks noChangeAspect="1"/>
          </p:cNvPicPr>
          <p:nvPr/>
        </p:nvPicPr>
        <p:blipFill>
          <a:blip r:embed="rId2"/>
          <a:stretch>
            <a:fillRect/>
          </a:stretch>
        </p:blipFill>
        <p:spPr>
          <a:xfrm>
            <a:off x="317874" y="4549676"/>
            <a:ext cx="4218268" cy="2308324"/>
          </a:xfrm>
          <a:prstGeom prst="rect">
            <a:avLst/>
          </a:prstGeom>
        </p:spPr>
      </p:pic>
    </p:spTree>
    <p:extLst>
      <p:ext uri="{BB962C8B-B14F-4D97-AF65-F5344CB8AC3E}">
        <p14:creationId xmlns:p14="http://schemas.microsoft.com/office/powerpoint/2010/main" val="93148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DB0B125-4A03-4D84-B657-A580D5A539D1}"/>
              </a:ext>
            </a:extLst>
          </p:cNvPr>
          <p:cNvSpPr>
            <a:spLocks noGrp="1"/>
          </p:cNvSpPr>
          <p:nvPr>
            <p:ph type="title"/>
          </p:nvPr>
        </p:nvSpPr>
        <p:spPr/>
        <p:txBody>
          <a:bodyPr/>
          <a:lstStyle/>
          <a:p>
            <a:r>
              <a:rPr lang="tr-TR" b="1" dirty="0"/>
              <a:t>KAYNAKÇA</a:t>
            </a:r>
          </a:p>
        </p:txBody>
      </p:sp>
      <p:sp>
        <p:nvSpPr>
          <p:cNvPr id="4" name="İçerik Yer Tutucusu 3">
            <a:extLst>
              <a:ext uri="{FF2B5EF4-FFF2-40B4-BE49-F238E27FC236}">
                <a16:creationId xmlns:a16="http://schemas.microsoft.com/office/drawing/2014/main" id="{21097447-B9B7-4881-97C5-DFF81B5FB4B3}"/>
              </a:ext>
            </a:extLst>
          </p:cNvPr>
          <p:cNvSpPr>
            <a:spLocks noGrp="1"/>
          </p:cNvSpPr>
          <p:nvPr>
            <p:ph sz="half" idx="1"/>
          </p:nvPr>
        </p:nvSpPr>
        <p:spPr>
          <a:xfrm>
            <a:off x="1154954" y="2243667"/>
            <a:ext cx="4825158" cy="4394199"/>
          </a:xfrm>
        </p:spPr>
        <p:txBody>
          <a:bodyPr>
            <a:normAutofit/>
          </a:bodyPr>
          <a:lstStyle/>
          <a:p>
            <a:endParaRPr lang="tr-TR" dirty="0"/>
          </a:p>
          <a:p>
            <a:r>
              <a:rPr lang="tr-TR" b="1" dirty="0"/>
              <a:t> [1] Sultan </a:t>
            </a:r>
            <a:r>
              <a:rPr lang="tr-TR" b="1" dirty="0" err="1"/>
              <a:t>Qaboos</a:t>
            </a:r>
            <a:r>
              <a:rPr lang="tr-TR" b="1" dirty="0"/>
              <a:t> </a:t>
            </a:r>
            <a:r>
              <a:rPr lang="tr-TR" b="1" dirty="0" err="1"/>
              <a:t>Universitesi</a:t>
            </a:r>
            <a:r>
              <a:rPr lang="tr-TR" b="1" dirty="0"/>
              <a:t>. </a:t>
            </a:r>
            <a:r>
              <a:rPr lang="tr-TR" b="1" dirty="0" err="1"/>
              <a:t>Intravenous</a:t>
            </a:r>
            <a:r>
              <a:rPr lang="tr-TR" b="1" dirty="0"/>
              <a:t> </a:t>
            </a:r>
            <a:r>
              <a:rPr lang="tr-TR" b="1" dirty="0" err="1"/>
              <a:t>Drug</a:t>
            </a:r>
            <a:r>
              <a:rPr lang="tr-TR" b="1" dirty="0"/>
              <a:t> Delivery </a:t>
            </a:r>
            <a:r>
              <a:rPr lang="tr-TR" b="1" dirty="0" err="1"/>
              <a:t>Systems</a:t>
            </a:r>
            <a:r>
              <a:rPr lang="tr-TR" b="1" dirty="0"/>
              <a:t>, Alındığı tarih:10.06.2013 http://web.squ.edu.om/medLib/MED_CD/E_CDs/anesthesia/site/content/v02/020381r00.HTM </a:t>
            </a:r>
          </a:p>
          <a:p>
            <a:r>
              <a:rPr lang="tr-TR" b="1" dirty="0"/>
              <a:t>[2]</a:t>
            </a:r>
            <a:r>
              <a:rPr lang="tr-TR" b="1" dirty="0" err="1"/>
              <a:t>Gümüşderelioğlu</a:t>
            </a:r>
            <a:r>
              <a:rPr lang="tr-TR" b="1" dirty="0"/>
              <a:t>, M. ve İmren D. (2001). </a:t>
            </a:r>
            <a:r>
              <a:rPr lang="tr-TR" b="1" dirty="0" err="1"/>
              <a:t>Kontrollu</a:t>
            </a:r>
            <a:r>
              <a:rPr lang="tr-TR" b="1" dirty="0"/>
              <a:t> İlaç Salımı. Bilim ve Teknik Dergisi, Haziran 2001. </a:t>
            </a:r>
          </a:p>
          <a:p>
            <a:endParaRPr lang="tr-TR" b="1" dirty="0"/>
          </a:p>
          <a:p>
            <a:endParaRPr lang="tr-TR" dirty="0"/>
          </a:p>
        </p:txBody>
      </p:sp>
      <p:sp>
        <p:nvSpPr>
          <p:cNvPr id="9" name="İçerik Yer Tutucusu 8">
            <a:extLst>
              <a:ext uri="{FF2B5EF4-FFF2-40B4-BE49-F238E27FC236}">
                <a16:creationId xmlns:a16="http://schemas.microsoft.com/office/drawing/2014/main" id="{A21D7447-EF5A-4465-97BF-533EC50B3E78}"/>
              </a:ext>
            </a:extLst>
          </p:cNvPr>
          <p:cNvSpPr>
            <a:spLocks noGrp="1"/>
          </p:cNvSpPr>
          <p:nvPr>
            <p:ph sz="half" idx="2"/>
          </p:nvPr>
        </p:nvSpPr>
        <p:spPr>
          <a:xfrm>
            <a:off x="6208712" y="2387600"/>
            <a:ext cx="4825159" cy="4250266"/>
          </a:xfrm>
        </p:spPr>
        <p:txBody>
          <a:bodyPr>
            <a:normAutofit/>
          </a:bodyPr>
          <a:lstStyle/>
          <a:p>
            <a:r>
              <a:rPr lang="tr-TR" b="1" dirty="0"/>
              <a:t>[1] A. </a:t>
            </a:r>
            <a:r>
              <a:rPr lang="tr-TR" b="1" dirty="0" err="1"/>
              <a:t>Marsap</a:t>
            </a:r>
            <a:r>
              <a:rPr lang="tr-TR" b="1" dirty="0"/>
              <a:t>, G. Akalp, E. </a:t>
            </a:r>
            <a:r>
              <a:rPr lang="tr-TR" b="1" dirty="0" err="1"/>
              <a:t>Yeniman</a:t>
            </a:r>
            <a:r>
              <a:rPr lang="tr-TR" b="1" dirty="0"/>
              <a:t>, Sağlık </a:t>
            </a:r>
            <a:r>
              <a:rPr lang="tr-TR" b="1" dirty="0" err="1"/>
              <a:t>İsletmelerinde</a:t>
            </a:r>
            <a:r>
              <a:rPr lang="tr-TR" b="1" dirty="0"/>
              <a:t> İnsan Kaynağının Kurumsal Bilgi Güvenliği Kültürü Gelişimi, Bilişim Teknolojileri Dergisi, 3(1), 31-41, 2010. </a:t>
            </a:r>
          </a:p>
          <a:p>
            <a:r>
              <a:rPr lang="tr-TR" b="1" dirty="0"/>
              <a:t>[2] E.S. </a:t>
            </a:r>
            <a:r>
              <a:rPr lang="tr-TR" b="1" dirty="0" err="1"/>
              <a:t>O’Neıll</a:t>
            </a:r>
            <a:r>
              <a:rPr lang="tr-TR" b="1" dirty="0"/>
              <a:t>, N.M. </a:t>
            </a:r>
            <a:r>
              <a:rPr lang="tr-TR" b="1" dirty="0" err="1"/>
              <a:t>Dluhy</a:t>
            </a:r>
            <a:r>
              <a:rPr lang="tr-TR" b="1" dirty="0"/>
              <a:t>, E. </a:t>
            </a:r>
            <a:r>
              <a:rPr lang="tr-TR" b="1" dirty="0" err="1"/>
              <a:t>Chin</a:t>
            </a:r>
            <a:r>
              <a:rPr lang="tr-TR" b="1" dirty="0"/>
              <a:t>, </a:t>
            </a:r>
            <a:r>
              <a:rPr lang="tr-TR" b="1" dirty="0" err="1"/>
              <a:t>Modelling</a:t>
            </a:r>
            <a:r>
              <a:rPr lang="tr-TR" b="1" dirty="0"/>
              <a:t> </a:t>
            </a:r>
            <a:r>
              <a:rPr lang="tr-TR" b="1" dirty="0" err="1"/>
              <a:t>Novice</a:t>
            </a:r>
            <a:r>
              <a:rPr lang="tr-TR" b="1" dirty="0"/>
              <a:t> </a:t>
            </a:r>
            <a:r>
              <a:rPr lang="tr-TR" b="1" dirty="0" err="1"/>
              <a:t>Clinical</a:t>
            </a:r>
            <a:r>
              <a:rPr lang="tr-TR" b="1" dirty="0"/>
              <a:t> </a:t>
            </a:r>
            <a:r>
              <a:rPr lang="tr-TR" b="1" dirty="0" err="1"/>
              <a:t>Reasoning</a:t>
            </a:r>
            <a:r>
              <a:rPr lang="tr-TR" b="1" dirty="0"/>
              <a:t> </a:t>
            </a:r>
            <a:r>
              <a:rPr lang="tr-TR" b="1" dirty="0" err="1"/>
              <a:t>For</a:t>
            </a:r>
            <a:r>
              <a:rPr lang="tr-TR" b="1" dirty="0"/>
              <a:t> A </a:t>
            </a:r>
            <a:r>
              <a:rPr lang="tr-TR" b="1" dirty="0" err="1"/>
              <a:t>Computerized</a:t>
            </a:r>
            <a:r>
              <a:rPr lang="tr-TR" b="1" dirty="0"/>
              <a:t> </a:t>
            </a:r>
            <a:r>
              <a:rPr lang="tr-TR" b="1" dirty="0" err="1"/>
              <a:t>Decision</a:t>
            </a:r>
            <a:r>
              <a:rPr lang="tr-TR" b="1" dirty="0"/>
              <a:t> </a:t>
            </a:r>
            <a:r>
              <a:rPr lang="tr-TR" b="1" dirty="0" err="1"/>
              <a:t>Support</a:t>
            </a:r>
            <a:r>
              <a:rPr lang="tr-TR" b="1" dirty="0"/>
              <a:t> </a:t>
            </a:r>
            <a:r>
              <a:rPr lang="tr-TR" b="1" dirty="0" err="1"/>
              <a:t>System</a:t>
            </a:r>
            <a:r>
              <a:rPr lang="tr-TR" b="1" dirty="0"/>
              <a:t>, </a:t>
            </a:r>
            <a:r>
              <a:rPr lang="tr-TR" b="1" dirty="0" err="1"/>
              <a:t>Journal</a:t>
            </a:r>
            <a:r>
              <a:rPr lang="tr-TR" b="1" dirty="0"/>
              <a:t> of Advanced </a:t>
            </a:r>
            <a:r>
              <a:rPr lang="tr-TR" b="1" dirty="0" err="1"/>
              <a:t>Nursing</a:t>
            </a:r>
            <a:r>
              <a:rPr lang="tr-TR" b="1" dirty="0"/>
              <a:t>, 49(1), 68–77, 2005</a:t>
            </a:r>
          </a:p>
          <a:p>
            <a:r>
              <a:rPr lang="tr-TR" b="1" dirty="0"/>
              <a:t>.</a:t>
            </a:r>
          </a:p>
        </p:txBody>
      </p:sp>
      <p:sp>
        <p:nvSpPr>
          <p:cNvPr id="2" name="Slayt Numarası Yer Tutucusu 1">
            <a:extLst>
              <a:ext uri="{FF2B5EF4-FFF2-40B4-BE49-F238E27FC236}">
                <a16:creationId xmlns:a16="http://schemas.microsoft.com/office/drawing/2014/main" id="{F053511A-4448-4C93-8B88-DA5EDB1561AA}"/>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65716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A072F16-ACEA-42DA-90B2-9A6F5BC2F856}"/>
              </a:ext>
            </a:extLst>
          </p:cNvPr>
          <p:cNvSpPr>
            <a:spLocks noGrp="1"/>
          </p:cNvSpPr>
          <p:nvPr>
            <p:ph type="title"/>
          </p:nvPr>
        </p:nvSpPr>
        <p:spPr>
          <a:xfrm>
            <a:off x="3318933" y="3090332"/>
            <a:ext cx="4969933" cy="3056467"/>
          </a:xfrm>
        </p:spPr>
        <p:txBody>
          <a:bodyPr/>
          <a:lstStyle/>
          <a:p>
            <a:r>
              <a:rPr lang="tr-TR" b="1" dirty="0">
                <a:solidFill>
                  <a:schemeClr val="tx1"/>
                </a:solidFill>
              </a:rPr>
              <a:t>TEŞEKKÜR EDERİM…</a:t>
            </a:r>
            <a:endParaRPr lang="tr-TR" b="1" dirty="0"/>
          </a:p>
        </p:txBody>
      </p:sp>
      <p:sp>
        <p:nvSpPr>
          <p:cNvPr id="3" name="Slayt Numarası Yer Tutucusu 2">
            <a:extLst>
              <a:ext uri="{FF2B5EF4-FFF2-40B4-BE49-F238E27FC236}">
                <a16:creationId xmlns:a16="http://schemas.microsoft.com/office/drawing/2014/main" id="{EBBBA0E9-910C-4566-98C7-C1407542B150}"/>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1188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D8FC3DFB-26C0-451E-8A19-449A4FC0789D}"/>
              </a:ext>
            </a:extLst>
          </p:cNvPr>
          <p:cNvSpPr>
            <a:spLocks noGrp="1"/>
          </p:cNvSpPr>
          <p:nvPr>
            <p:ph type="title"/>
          </p:nvPr>
        </p:nvSpPr>
        <p:spPr/>
        <p:txBody>
          <a:bodyPr/>
          <a:lstStyle/>
          <a:p>
            <a:r>
              <a:rPr lang="tr-TR" b="1" dirty="0"/>
              <a:t>İNFÜZYON VE PERFÜZYON CİHAZI NEDİR?</a:t>
            </a:r>
          </a:p>
        </p:txBody>
      </p:sp>
      <p:sp>
        <p:nvSpPr>
          <p:cNvPr id="5" name="İçerik Yer Tutucusu 4">
            <a:extLst>
              <a:ext uri="{FF2B5EF4-FFF2-40B4-BE49-F238E27FC236}">
                <a16:creationId xmlns:a16="http://schemas.microsoft.com/office/drawing/2014/main" id="{F507ECE6-AD5F-46BB-87D7-A67B0CCCC41F}"/>
              </a:ext>
            </a:extLst>
          </p:cNvPr>
          <p:cNvSpPr>
            <a:spLocks noGrp="1"/>
          </p:cNvSpPr>
          <p:nvPr>
            <p:ph sz="half" idx="1"/>
          </p:nvPr>
        </p:nvSpPr>
        <p:spPr>
          <a:xfrm>
            <a:off x="88154" y="2327371"/>
            <a:ext cx="4825158" cy="3416301"/>
          </a:xfrm>
        </p:spPr>
        <p:txBody>
          <a:bodyPr>
            <a:normAutofit fontScale="92500"/>
          </a:bodyPr>
          <a:lstStyle/>
          <a:p>
            <a:r>
              <a:rPr lang="tr-TR" b="1" dirty="0"/>
              <a:t>İNFÜZYON CİHAZI</a:t>
            </a:r>
          </a:p>
          <a:p>
            <a:r>
              <a:rPr lang="tr-TR" b="1" dirty="0" err="1"/>
              <a:t>İnfüzyon</a:t>
            </a:r>
            <a:r>
              <a:rPr lang="tr-TR" b="1" dirty="0"/>
              <a:t> pompası hastaya damar yoluyla verilecek ilaç veya solüsyonların bir boru sistemiyle belli bir zaman aralığında ve belli bir oranda verilmesini sağlayan cihazlara verilen addır.</a:t>
            </a:r>
          </a:p>
          <a:p>
            <a:r>
              <a:rPr lang="tr-TR" b="1" dirty="0"/>
              <a:t>PERFÜZYON CİHAZI</a:t>
            </a:r>
          </a:p>
          <a:p>
            <a:r>
              <a:rPr lang="tr-TR" b="1" dirty="0"/>
              <a:t>hastaya şırınga ile </a:t>
            </a:r>
            <a:r>
              <a:rPr lang="tr-TR" b="1" dirty="0" err="1"/>
              <a:t>damaryolundan</a:t>
            </a:r>
            <a:r>
              <a:rPr lang="tr-TR" b="1" dirty="0"/>
              <a:t> ilaç ve sıvı verilmesinde, hız-zaman-hacim kontrolünü sağlamak için kullanılan cihazlardır</a:t>
            </a:r>
          </a:p>
        </p:txBody>
      </p:sp>
      <p:pic>
        <p:nvPicPr>
          <p:cNvPr id="8" name="İçerik Yer Tutucusu 7">
            <a:extLst>
              <a:ext uri="{FF2B5EF4-FFF2-40B4-BE49-F238E27FC236}">
                <a16:creationId xmlns:a16="http://schemas.microsoft.com/office/drawing/2014/main" id="{3CC4D88A-E404-47D8-97D5-DBD9FDECD731}"/>
              </a:ext>
            </a:extLst>
          </p:cNvPr>
          <p:cNvPicPr>
            <a:picLocks noGrp="1" noChangeAspect="1"/>
          </p:cNvPicPr>
          <p:nvPr>
            <p:ph sz="half" idx="2"/>
          </p:nvPr>
        </p:nvPicPr>
        <p:blipFill>
          <a:blip r:embed="rId2"/>
          <a:stretch>
            <a:fillRect/>
          </a:stretch>
        </p:blipFill>
        <p:spPr>
          <a:xfrm>
            <a:off x="6096000" y="4741332"/>
            <a:ext cx="4824412" cy="2116667"/>
          </a:xfrm>
        </p:spPr>
      </p:pic>
      <p:sp>
        <p:nvSpPr>
          <p:cNvPr id="2" name="Slayt Numarası Yer Tutucusu 1">
            <a:extLst>
              <a:ext uri="{FF2B5EF4-FFF2-40B4-BE49-F238E27FC236}">
                <a16:creationId xmlns:a16="http://schemas.microsoft.com/office/drawing/2014/main" id="{1D2EBD03-1B02-4F8F-B0A2-17CEDB46648A}"/>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0" name="Resim 9">
            <a:extLst>
              <a:ext uri="{FF2B5EF4-FFF2-40B4-BE49-F238E27FC236}">
                <a16:creationId xmlns:a16="http://schemas.microsoft.com/office/drawing/2014/main" id="{10BB4DC8-5235-40E1-9721-90CAC0B3C21C}"/>
              </a:ext>
            </a:extLst>
          </p:cNvPr>
          <p:cNvPicPr>
            <a:picLocks noChangeAspect="1"/>
          </p:cNvPicPr>
          <p:nvPr/>
        </p:nvPicPr>
        <p:blipFill>
          <a:blip r:embed="rId3"/>
          <a:stretch>
            <a:fillRect/>
          </a:stretch>
        </p:blipFill>
        <p:spPr>
          <a:xfrm>
            <a:off x="6096000" y="2327371"/>
            <a:ext cx="4055533" cy="2413962"/>
          </a:xfrm>
          <a:prstGeom prst="rect">
            <a:avLst/>
          </a:prstGeom>
        </p:spPr>
      </p:pic>
    </p:spTree>
    <p:extLst>
      <p:ext uri="{BB962C8B-B14F-4D97-AF65-F5344CB8AC3E}">
        <p14:creationId xmlns:p14="http://schemas.microsoft.com/office/powerpoint/2010/main" val="322896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E00455D-BCB8-4551-8179-223B7613F113}"/>
              </a:ext>
            </a:extLst>
          </p:cNvPr>
          <p:cNvSpPr>
            <a:spLocks noGrp="1"/>
          </p:cNvSpPr>
          <p:nvPr>
            <p:ph type="title"/>
          </p:nvPr>
        </p:nvSpPr>
        <p:spPr/>
        <p:txBody>
          <a:bodyPr/>
          <a:lstStyle/>
          <a:p>
            <a:r>
              <a:rPr lang="tr-TR" b="1" dirty="0"/>
              <a:t>İNFÜZYON VE PERFÜZYON CİHAZININ ÇALIŞMA PRENSİBİ</a:t>
            </a:r>
          </a:p>
        </p:txBody>
      </p:sp>
      <p:sp>
        <p:nvSpPr>
          <p:cNvPr id="3" name="İçerik Yer Tutucusu 2">
            <a:extLst>
              <a:ext uri="{FF2B5EF4-FFF2-40B4-BE49-F238E27FC236}">
                <a16:creationId xmlns:a16="http://schemas.microsoft.com/office/drawing/2014/main" id="{BD62EF43-207D-418B-8C75-76EAEFDB3AB9}"/>
              </a:ext>
            </a:extLst>
          </p:cNvPr>
          <p:cNvSpPr>
            <a:spLocks noGrp="1"/>
          </p:cNvSpPr>
          <p:nvPr>
            <p:ph sz="half" idx="1"/>
          </p:nvPr>
        </p:nvSpPr>
        <p:spPr>
          <a:xfrm>
            <a:off x="-1" y="2357966"/>
            <a:ext cx="7687735" cy="3370481"/>
          </a:xfrm>
        </p:spPr>
        <p:txBody>
          <a:bodyPr>
            <a:normAutofit fontScale="85000" lnSpcReduction="10000"/>
          </a:bodyPr>
          <a:lstStyle/>
          <a:p>
            <a:r>
              <a:rPr lang="tr-TR" b="1" dirty="0"/>
              <a:t>İNFÜZYON CİHAZI[POMPASI]</a:t>
            </a:r>
          </a:p>
          <a:p>
            <a:r>
              <a:rPr lang="tr-TR" b="1" dirty="0" err="1"/>
              <a:t>İnfüzyon</a:t>
            </a:r>
            <a:r>
              <a:rPr lang="tr-TR" b="1" dirty="0"/>
              <a:t> pompaları doğrusal veya dönme düzeneklerinin motor ile çalıştırılması prensibine dayanmaktadır. Doğrusal </a:t>
            </a:r>
            <a:r>
              <a:rPr lang="tr-TR" b="1" dirty="0" err="1"/>
              <a:t>peristaltik</a:t>
            </a:r>
            <a:r>
              <a:rPr lang="tr-TR" b="1" dirty="0"/>
              <a:t> bir düzenek vasıtası ile ilacın serum seti üzerinden bir yöne doğru hareket etmesini sağlayacak dalgalar oluşur ve sıvı akışı </a:t>
            </a:r>
            <a:r>
              <a:rPr lang="tr-TR" b="1" dirty="0" err="1"/>
              <a:t>gerçekleşir.Doğrusal</a:t>
            </a:r>
            <a:r>
              <a:rPr lang="tr-TR" b="1" dirty="0"/>
              <a:t> </a:t>
            </a:r>
            <a:r>
              <a:rPr lang="tr-TR" b="1" dirty="0" err="1"/>
              <a:t>peristaltik</a:t>
            </a:r>
            <a:r>
              <a:rPr lang="tr-TR" b="1" dirty="0"/>
              <a:t> bir düzenek, parmak benzeri şekilde art arda dizilmiş parçalardan oluşur. </a:t>
            </a:r>
          </a:p>
          <a:p>
            <a:r>
              <a:rPr lang="tr-TR" b="1" dirty="0"/>
              <a:t>PERFÜZYON CİHAZI[POMPASI]</a:t>
            </a:r>
          </a:p>
          <a:p>
            <a:r>
              <a:rPr lang="tr-TR" b="1" dirty="0"/>
              <a:t>Pompa tarafından üretilen pozitif basınç altında hastaya sıvı akışını düzenlemek için tasarlanan cihaz. </a:t>
            </a:r>
            <a:r>
              <a:rPr lang="tr-TR" b="1" dirty="0" err="1"/>
              <a:t>İnfüzyon</a:t>
            </a:r>
            <a:r>
              <a:rPr lang="tr-TR" b="1" dirty="0"/>
              <a:t> pompaları lineer yada dönme mekanizmalarının motor ile tahrik edilmesi prensibine dayanan bir çalışma sistemine sahiptir. Lineer </a:t>
            </a:r>
            <a:r>
              <a:rPr lang="tr-TR" b="1" dirty="0" err="1"/>
              <a:t>peristaltik</a:t>
            </a:r>
            <a:r>
              <a:rPr lang="tr-TR" b="1" dirty="0"/>
              <a:t> mekanizma, parmak benzeri şekilde yan yana dizilmiş parçalardan oluşmuştur. Parçaların sırayla hareket etmesi ile serum seti üzerinden sıkıştırılarak sıvının bir yöne hareket etmesini sağlayacak dalga şeklinde kuvvet oluşturulur.</a:t>
            </a:r>
            <a:endParaRPr lang="tr-TR" dirty="0"/>
          </a:p>
          <a:p>
            <a:endParaRPr lang="tr-TR" dirty="0"/>
          </a:p>
          <a:p>
            <a:endParaRPr lang="tr-TR" dirty="0"/>
          </a:p>
        </p:txBody>
      </p:sp>
      <p:pic>
        <p:nvPicPr>
          <p:cNvPr id="12" name="İçerik Yer Tutucusu 11">
            <a:extLst>
              <a:ext uri="{FF2B5EF4-FFF2-40B4-BE49-F238E27FC236}">
                <a16:creationId xmlns:a16="http://schemas.microsoft.com/office/drawing/2014/main" id="{1A04AAE2-2EC4-4B80-90E1-6D1975809723}"/>
              </a:ext>
            </a:extLst>
          </p:cNvPr>
          <p:cNvPicPr>
            <a:picLocks noGrp="1" noChangeAspect="1"/>
          </p:cNvPicPr>
          <p:nvPr>
            <p:ph sz="half" idx="2"/>
          </p:nvPr>
        </p:nvPicPr>
        <p:blipFill>
          <a:blip r:embed="rId2"/>
          <a:stretch>
            <a:fillRect/>
          </a:stretch>
        </p:blipFill>
        <p:spPr>
          <a:xfrm>
            <a:off x="7772400" y="2506133"/>
            <a:ext cx="3479800" cy="1730220"/>
          </a:xfrm>
        </p:spPr>
      </p:pic>
      <p:sp>
        <p:nvSpPr>
          <p:cNvPr id="4" name="Slayt Numarası Yer Tutucusu 3">
            <a:extLst>
              <a:ext uri="{FF2B5EF4-FFF2-40B4-BE49-F238E27FC236}">
                <a16:creationId xmlns:a16="http://schemas.microsoft.com/office/drawing/2014/main" id="{AB6D6576-7C31-445C-A8D0-D91C63469B3E}"/>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4" name="Resim 13">
            <a:extLst>
              <a:ext uri="{FF2B5EF4-FFF2-40B4-BE49-F238E27FC236}">
                <a16:creationId xmlns:a16="http://schemas.microsoft.com/office/drawing/2014/main" id="{1E34E8A6-15CF-48C9-8ADB-2C377B9F62AC}"/>
              </a:ext>
            </a:extLst>
          </p:cNvPr>
          <p:cNvPicPr>
            <a:picLocks noChangeAspect="1"/>
          </p:cNvPicPr>
          <p:nvPr/>
        </p:nvPicPr>
        <p:blipFill>
          <a:blip r:embed="rId3"/>
          <a:stretch>
            <a:fillRect/>
          </a:stretch>
        </p:blipFill>
        <p:spPr>
          <a:xfrm>
            <a:off x="7687734" y="4351867"/>
            <a:ext cx="3911600" cy="2506132"/>
          </a:xfrm>
          <a:prstGeom prst="rect">
            <a:avLst/>
          </a:prstGeom>
        </p:spPr>
      </p:pic>
    </p:spTree>
    <p:extLst>
      <p:ext uri="{BB962C8B-B14F-4D97-AF65-F5344CB8AC3E}">
        <p14:creationId xmlns:p14="http://schemas.microsoft.com/office/powerpoint/2010/main" val="220619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a:extLst>
              <a:ext uri="{FF2B5EF4-FFF2-40B4-BE49-F238E27FC236}">
                <a16:creationId xmlns:a16="http://schemas.microsoft.com/office/drawing/2014/main" id="{1C6884AC-4A1C-4490-B857-0CD7289106C5}"/>
              </a:ext>
            </a:extLst>
          </p:cNvPr>
          <p:cNvSpPr>
            <a:spLocks noGrp="1"/>
          </p:cNvSpPr>
          <p:nvPr>
            <p:ph type="title"/>
          </p:nvPr>
        </p:nvSpPr>
        <p:spPr>
          <a:xfrm>
            <a:off x="1001261" y="787456"/>
            <a:ext cx="8761413" cy="706964"/>
          </a:xfrm>
        </p:spPr>
        <p:txBody>
          <a:bodyPr/>
          <a:lstStyle/>
          <a:p>
            <a:r>
              <a:rPr lang="tr-TR" b="1" dirty="0"/>
              <a:t>İNFÜZYON VE PERFÜZYON CİHAZININ KULLANIMI</a:t>
            </a:r>
          </a:p>
        </p:txBody>
      </p:sp>
      <p:sp>
        <p:nvSpPr>
          <p:cNvPr id="8" name="İçerik Yer Tutucusu 7">
            <a:extLst>
              <a:ext uri="{FF2B5EF4-FFF2-40B4-BE49-F238E27FC236}">
                <a16:creationId xmlns:a16="http://schemas.microsoft.com/office/drawing/2014/main" id="{D3963C2E-CCE0-4329-B489-DD3C52AD4E2F}"/>
              </a:ext>
            </a:extLst>
          </p:cNvPr>
          <p:cNvSpPr>
            <a:spLocks noGrp="1"/>
          </p:cNvSpPr>
          <p:nvPr>
            <p:ph sz="half" idx="1"/>
          </p:nvPr>
        </p:nvSpPr>
        <p:spPr>
          <a:xfrm>
            <a:off x="-1" y="2411505"/>
            <a:ext cx="5755341" cy="3085514"/>
          </a:xfrm>
        </p:spPr>
        <p:txBody>
          <a:bodyPr>
            <a:normAutofit fontScale="70000" lnSpcReduction="20000"/>
          </a:bodyPr>
          <a:lstStyle/>
          <a:p>
            <a:r>
              <a:rPr lang="tr-TR" sz="2900" b="1" dirty="0"/>
              <a:t>Önce cihazın güç kablosu prize takılır, prizin topraklaması yapılmış olmalıdır.</a:t>
            </a:r>
          </a:p>
          <a:p>
            <a:r>
              <a:rPr lang="tr-TR" sz="2900" b="1" dirty="0"/>
              <a:t>Açma kapama düğmesine basılarak cihaz açılır.</a:t>
            </a:r>
          </a:p>
          <a:p>
            <a:r>
              <a:rPr lang="tr-TR" sz="2900" b="1" dirty="0" err="1"/>
              <a:t>İnfüzyon</a:t>
            </a:r>
            <a:r>
              <a:rPr lang="tr-TR" sz="2900" b="1" dirty="0"/>
              <a:t> pompası seti seruma takılır, set içerisindeki hava tahliye edilir.</a:t>
            </a:r>
          </a:p>
          <a:p>
            <a:r>
              <a:rPr lang="tr-TR" sz="2900" b="1" dirty="0"/>
              <a:t>Serum cihaza yerleştirilir, serumun ucu damar yoluna bağlanır.</a:t>
            </a:r>
          </a:p>
          <a:p>
            <a:r>
              <a:rPr lang="tr-TR" sz="2900" b="1" dirty="0"/>
              <a:t>Hastaya verilecek sıvının süresi ve dozu ayarlanarak start tuşuna basılır.</a:t>
            </a:r>
          </a:p>
          <a:p>
            <a:endParaRPr lang="tr-TR" dirty="0"/>
          </a:p>
        </p:txBody>
      </p:sp>
      <p:pic>
        <p:nvPicPr>
          <p:cNvPr id="4" name="İçerik Yer Tutucusu 3">
            <a:extLst>
              <a:ext uri="{FF2B5EF4-FFF2-40B4-BE49-F238E27FC236}">
                <a16:creationId xmlns:a16="http://schemas.microsoft.com/office/drawing/2014/main" id="{31C88B7C-2656-423A-A697-63E5DF0D60ED}"/>
              </a:ext>
            </a:extLst>
          </p:cNvPr>
          <p:cNvPicPr>
            <a:picLocks noGrp="1" noChangeAspect="1"/>
          </p:cNvPicPr>
          <p:nvPr>
            <p:ph sz="half" idx="2"/>
          </p:nvPr>
        </p:nvPicPr>
        <p:blipFill>
          <a:blip r:embed="rId2"/>
          <a:stretch>
            <a:fillRect/>
          </a:stretch>
        </p:blipFill>
        <p:spPr>
          <a:xfrm>
            <a:off x="6339625" y="2348753"/>
            <a:ext cx="3283807" cy="2394744"/>
          </a:xfrm>
        </p:spPr>
      </p:pic>
      <p:sp>
        <p:nvSpPr>
          <p:cNvPr id="2" name="Slayt Numarası Yer Tutucusu 1">
            <a:extLst>
              <a:ext uri="{FF2B5EF4-FFF2-40B4-BE49-F238E27FC236}">
                <a16:creationId xmlns:a16="http://schemas.microsoft.com/office/drawing/2014/main" id="{9B905183-79CE-4553-91D2-0E45622B0308}"/>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23" name="Resim 22">
            <a:extLst>
              <a:ext uri="{FF2B5EF4-FFF2-40B4-BE49-F238E27FC236}">
                <a16:creationId xmlns:a16="http://schemas.microsoft.com/office/drawing/2014/main" id="{E020DA48-9D76-4C29-8B52-7873A8721CE1}"/>
              </a:ext>
            </a:extLst>
          </p:cNvPr>
          <p:cNvPicPr>
            <a:picLocks noChangeAspect="1"/>
          </p:cNvPicPr>
          <p:nvPr/>
        </p:nvPicPr>
        <p:blipFill>
          <a:blip r:embed="rId3"/>
          <a:stretch>
            <a:fillRect/>
          </a:stretch>
        </p:blipFill>
        <p:spPr>
          <a:xfrm>
            <a:off x="6609609" y="4899854"/>
            <a:ext cx="2743838" cy="1194330"/>
          </a:xfrm>
          <a:prstGeom prst="rect">
            <a:avLst/>
          </a:prstGeom>
        </p:spPr>
      </p:pic>
      <p:pic>
        <p:nvPicPr>
          <p:cNvPr id="27" name="Resim 26">
            <a:extLst>
              <a:ext uri="{FF2B5EF4-FFF2-40B4-BE49-F238E27FC236}">
                <a16:creationId xmlns:a16="http://schemas.microsoft.com/office/drawing/2014/main" id="{22D8C5CE-9237-41BF-BDAA-1615247BD9DC}"/>
              </a:ext>
            </a:extLst>
          </p:cNvPr>
          <p:cNvPicPr>
            <a:picLocks noChangeAspect="1"/>
          </p:cNvPicPr>
          <p:nvPr/>
        </p:nvPicPr>
        <p:blipFill>
          <a:blip r:embed="rId4"/>
          <a:stretch>
            <a:fillRect/>
          </a:stretch>
        </p:blipFill>
        <p:spPr>
          <a:xfrm>
            <a:off x="9858375" y="3534869"/>
            <a:ext cx="2333625" cy="1962150"/>
          </a:xfrm>
          <a:prstGeom prst="rect">
            <a:avLst/>
          </a:prstGeom>
        </p:spPr>
      </p:pic>
    </p:spTree>
    <p:extLst>
      <p:ext uri="{BB962C8B-B14F-4D97-AF65-F5344CB8AC3E}">
        <p14:creationId xmlns:p14="http://schemas.microsoft.com/office/powerpoint/2010/main" val="335445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E617CA-598D-444A-84E1-692F8659B78C}"/>
              </a:ext>
            </a:extLst>
          </p:cNvPr>
          <p:cNvSpPr>
            <a:spLocks noGrp="1"/>
          </p:cNvSpPr>
          <p:nvPr>
            <p:ph type="title"/>
          </p:nvPr>
        </p:nvSpPr>
        <p:spPr>
          <a:xfrm>
            <a:off x="2167466" y="1254319"/>
            <a:ext cx="9146645" cy="59267"/>
          </a:xfrm>
        </p:spPr>
        <p:txBody>
          <a:bodyPr>
            <a:normAutofit fontScale="90000"/>
          </a:bodyPr>
          <a:lstStyle/>
          <a:p>
            <a:r>
              <a:rPr lang="tr-TR" b="1" dirty="0"/>
              <a:t>İNFÜZYON VE PERFÜZYON CİHAZI’NIN KULLANIM YERLERİ VE KULLANIM DURUMLARI</a:t>
            </a:r>
          </a:p>
        </p:txBody>
      </p:sp>
      <p:sp>
        <p:nvSpPr>
          <p:cNvPr id="3" name="İçerik Yer Tutucusu 2">
            <a:extLst>
              <a:ext uri="{FF2B5EF4-FFF2-40B4-BE49-F238E27FC236}">
                <a16:creationId xmlns:a16="http://schemas.microsoft.com/office/drawing/2014/main" id="{3AE0CEB2-D358-46DF-9C73-090EBDFF7CCB}"/>
              </a:ext>
            </a:extLst>
          </p:cNvPr>
          <p:cNvSpPr>
            <a:spLocks noGrp="1"/>
          </p:cNvSpPr>
          <p:nvPr>
            <p:ph sz="half" idx="1"/>
          </p:nvPr>
        </p:nvSpPr>
        <p:spPr>
          <a:xfrm>
            <a:off x="15345" y="2226733"/>
            <a:ext cx="4089400" cy="4169833"/>
          </a:xfrm>
        </p:spPr>
        <p:txBody>
          <a:bodyPr>
            <a:normAutofit fontScale="92500"/>
          </a:bodyPr>
          <a:lstStyle/>
          <a:p>
            <a:r>
              <a:rPr lang="tr-TR" b="1" dirty="0"/>
              <a:t>Yoğun bakım üniteleri</a:t>
            </a:r>
          </a:p>
          <a:p>
            <a:r>
              <a:rPr lang="tr-TR" b="1" dirty="0"/>
              <a:t>Ameliyathaneler</a:t>
            </a:r>
          </a:p>
          <a:p>
            <a:r>
              <a:rPr lang="tr-TR" b="1" dirty="0"/>
              <a:t>Anestezi odaları</a:t>
            </a:r>
          </a:p>
          <a:p>
            <a:r>
              <a:rPr lang="tr-TR" b="1" dirty="0"/>
              <a:t>Kalp </a:t>
            </a:r>
            <a:r>
              <a:rPr lang="tr-TR" b="1" dirty="0" err="1"/>
              <a:t>kateterizasyon</a:t>
            </a:r>
            <a:r>
              <a:rPr lang="tr-TR" b="1" dirty="0"/>
              <a:t> </a:t>
            </a:r>
            <a:r>
              <a:rPr lang="tr-TR" b="1" dirty="0" err="1"/>
              <a:t>Laboratuarları</a:t>
            </a:r>
            <a:endParaRPr lang="tr-TR" b="1" dirty="0"/>
          </a:p>
          <a:p>
            <a:r>
              <a:rPr lang="tr-TR" b="1" dirty="0"/>
              <a:t>Pediatri </a:t>
            </a:r>
            <a:r>
              <a:rPr lang="tr-TR" b="1" dirty="0" err="1"/>
              <a:t>yoğunbakım</a:t>
            </a:r>
            <a:r>
              <a:rPr lang="tr-TR" b="1" dirty="0"/>
              <a:t> ve servisleri</a:t>
            </a:r>
          </a:p>
          <a:p>
            <a:r>
              <a:rPr lang="tr-TR" b="1" dirty="0"/>
              <a:t>Acil Servis</a:t>
            </a:r>
          </a:p>
          <a:p>
            <a:r>
              <a:rPr lang="tr-TR" b="1" dirty="0"/>
              <a:t>Yanık Tedavi Ünitesi</a:t>
            </a:r>
          </a:p>
          <a:p>
            <a:r>
              <a:rPr lang="tr-TR" b="1" dirty="0"/>
              <a:t>Onkoloji YB ve servisleri</a:t>
            </a:r>
          </a:p>
          <a:p>
            <a:r>
              <a:rPr lang="tr-TR" b="1" dirty="0" err="1"/>
              <a:t>Enteral</a:t>
            </a:r>
            <a:r>
              <a:rPr lang="tr-TR" b="1" dirty="0"/>
              <a:t> beslenme işlemleri</a:t>
            </a:r>
          </a:p>
          <a:p>
            <a:r>
              <a:rPr lang="tr-TR" b="1" dirty="0"/>
              <a:t>Evde bakım hizmetleri</a:t>
            </a:r>
          </a:p>
          <a:p>
            <a:endParaRPr lang="tr-TR" dirty="0"/>
          </a:p>
        </p:txBody>
      </p:sp>
      <p:sp>
        <p:nvSpPr>
          <p:cNvPr id="4" name="İçerik Yer Tutucusu 3">
            <a:extLst>
              <a:ext uri="{FF2B5EF4-FFF2-40B4-BE49-F238E27FC236}">
                <a16:creationId xmlns:a16="http://schemas.microsoft.com/office/drawing/2014/main" id="{250A0936-4149-4970-A47A-892366A18A5F}"/>
              </a:ext>
            </a:extLst>
          </p:cNvPr>
          <p:cNvSpPr>
            <a:spLocks noGrp="1"/>
          </p:cNvSpPr>
          <p:nvPr>
            <p:ph sz="half" idx="2"/>
          </p:nvPr>
        </p:nvSpPr>
        <p:spPr/>
        <p:txBody>
          <a:bodyPr>
            <a:normAutofit fontScale="92500"/>
          </a:bodyPr>
          <a:lstStyle/>
          <a:p>
            <a:pPr marL="0" indent="0">
              <a:buNone/>
            </a:pPr>
            <a:endParaRPr lang="tr-TR" dirty="0"/>
          </a:p>
          <a:p>
            <a:endParaRPr lang="tr-TR" dirty="0"/>
          </a:p>
        </p:txBody>
      </p:sp>
      <p:sp>
        <p:nvSpPr>
          <p:cNvPr id="5" name="Slayt Numarası Yer Tutucusu 4">
            <a:extLst>
              <a:ext uri="{FF2B5EF4-FFF2-40B4-BE49-F238E27FC236}">
                <a16:creationId xmlns:a16="http://schemas.microsoft.com/office/drawing/2014/main" id="{7ABCE3F2-02D9-40DA-83DE-2FC49DA0C335}"/>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0" name="Resim 9">
            <a:extLst>
              <a:ext uri="{FF2B5EF4-FFF2-40B4-BE49-F238E27FC236}">
                <a16:creationId xmlns:a16="http://schemas.microsoft.com/office/drawing/2014/main" id="{1926CE4E-2102-4F19-81F9-E113EA7FB9F9}"/>
              </a:ext>
            </a:extLst>
          </p:cNvPr>
          <p:cNvPicPr>
            <a:picLocks noChangeAspect="1"/>
          </p:cNvPicPr>
          <p:nvPr/>
        </p:nvPicPr>
        <p:blipFill>
          <a:blip r:embed="rId2"/>
          <a:stretch>
            <a:fillRect/>
          </a:stretch>
        </p:blipFill>
        <p:spPr>
          <a:xfrm>
            <a:off x="4997979" y="2483366"/>
            <a:ext cx="6035892" cy="2362681"/>
          </a:xfrm>
          <a:prstGeom prst="rect">
            <a:avLst/>
          </a:prstGeom>
        </p:spPr>
      </p:pic>
    </p:spTree>
    <p:extLst>
      <p:ext uri="{BB962C8B-B14F-4D97-AF65-F5344CB8AC3E}">
        <p14:creationId xmlns:p14="http://schemas.microsoft.com/office/powerpoint/2010/main" val="343797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D101F5-860B-4C1D-B7C2-F04DC1E25B65}"/>
              </a:ext>
            </a:extLst>
          </p:cNvPr>
          <p:cNvSpPr>
            <a:spLocks noGrp="1"/>
          </p:cNvSpPr>
          <p:nvPr>
            <p:ph type="title"/>
          </p:nvPr>
        </p:nvSpPr>
        <p:spPr>
          <a:xfrm>
            <a:off x="714687" y="814124"/>
            <a:ext cx="8761413" cy="706964"/>
          </a:xfrm>
        </p:spPr>
        <p:txBody>
          <a:bodyPr>
            <a:normAutofit/>
          </a:bodyPr>
          <a:lstStyle/>
          <a:p>
            <a:r>
              <a:rPr lang="tr-TR" b="1" dirty="0"/>
              <a:t>İNFÜZYON SETİ</a:t>
            </a:r>
          </a:p>
        </p:txBody>
      </p:sp>
      <p:sp>
        <p:nvSpPr>
          <p:cNvPr id="9" name="İçerik Yer Tutucusu 8">
            <a:extLst>
              <a:ext uri="{FF2B5EF4-FFF2-40B4-BE49-F238E27FC236}">
                <a16:creationId xmlns:a16="http://schemas.microsoft.com/office/drawing/2014/main" id="{7E2FE7E5-6C4A-49D4-AFEF-D620A6B0C46A}"/>
              </a:ext>
            </a:extLst>
          </p:cNvPr>
          <p:cNvSpPr>
            <a:spLocks noGrp="1"/>
          </p:cNvSpPr>
          <p:nvPr>
            <p:ph sz="half" idx="1"/>
          </p:nvPr>
        </p:nvSpPr>
        <p:spPr>
          <a:xfrm>
            <a:off x="6536267" y="2633134"/>
            <a:ext cx="3285066" cy="1811865"/>
          </a:xfrm>
        </p:spPr>
        <p:txBody>
          <a:bodyPr>
            <a:normAutofit fontScale="70000" lnSpcReduction="20000"/>
          </a:bodyPr>
          <a:lstStyle/>
          <a:p>
            <a:pPr fontAlgn="base"/>
            <a:endParaRPr lang="tr-TR" dirty="0"/>
          </a:p>
          <a:p>
            <a:pPr fontAlgn="base"/>
            <a:endParaRPr lang="tr-TR" dirty="0"/>
          </a:p>
          <a:p>
            <a:endParaRPr lang="tr-TR" dirty="0"/>
          </a:p>
        </p:txBody>
      </p:sp>
      <p:sp>
        <p:nvSpPr>
          <p:cNvPr id="4" name="İçerik Yer Tutucusu 3">
            <a:extLst>
              <a:ext uri="{FF2B5EF4-FFF2-40B4-BE49-F238E27FC236}">
                <a16:creationId xmlns:a16="http://schemas.microsoft.com/office/drawing/2014/main" id="{84B8880D-9031-49E5-A919-ED20747343D6}"/>
              </a:ext>
            </a:extLst>
          </p:cNvPr>
          <p:cNvSpPr>
            <a:spLocks noGrp="1"/>
          </p:cNvSpPr>
          <p:nvPr>
            <p:ph sz="half" idx="2"/>
          </p:nvPr>
        </p:nvSpPr>
        <p:spPr>
          <a:xfrm>
            <a:off x="-93133" y="2126190"/>
            <a:ext cx="4199468" cy="4046010"/>
          </a:xfrm>
        </p:spPr>
        <p:txBody>
          <a:bodyPr>
            <a:normAutofit fontScale="70000" lnSpcReduction="20000"/>
          </a:bodyPr>
          <a:lstStyle/>
          <a:p>
            <a:r>
              <a:rPr lang="tr-TR" b="1" dirty="0"/>
              <a:t>İNFÜZYON HORTUMU</a:t>
            </a:r>
          </a:p>
          <a:p>
            <a:r>
              <a:rPr lang="tr-TR" b="1" dirty="0" err="1"/>
              <a:t>İnfüzyon</a:t>
            </a:r>
            <a:r>
              <a:rPr lang="tr-TR" b="1" dirty="0"/>
              <a:t> hortumu, reçine </a:t>
            </a:r>
            <a:r>
              <a:rPr lang="tr-TR" b="1" dirty="0" err="1"/>
              <a:t>infüzyonu</a:t>
            </a:r>
            <a:r>
              <a:rPr lang="tr-TR" b="1" dirty="0"/>
              <a:t> sırasında reçinenin hortuma girmesini önleyen bir bariyer oluşturmak için bir zar içine yerleştirilmiş boruya denir. Esnek yapıya sahiptir. Tek tip reçine türüne, arttırılmış reçine kontrolü ile iğne deliği olmayan bir son kat sağlar.</a:t>
            </a:r>
          </a:p>
          <a:p>
            <a:r>
              <a:rPr lang="tr-TR" b="1" i="1" dirty="0" err="1"/>
              <a:t>İnfüzyon</a:t>
            </a:r>
            <a:r>
              <a:rPr lang="tr-TR" b="1" i="1" dirty="0"/>
              <a:t> Hortumu Ne İşe Yarar?</a:t>
            </a:r>
          </a:p>
          <a:p>
            <a:r>
              <a:rPr lang="tr-TR" b="1" dirty="0" err="1"/>
              <a:t>İnfüzyon</a:t>
            </a:r>
            <a:r>
              <a:rPr lang="tr-TR" b="1" dirty="0"/>
              <a:t> hortumunun üç çeşidi bulunmaktadır.</a:t>
            </a:r>
          </a:p>
          <a:p>
            <a:r>
              <a:rPr lang="tr-TR" b="1" dirty="0"/>
              <a:t> Bunlar; düz standart, spiral ve </a:t>
            </a:r>
            <a:r>
              <a:rPr lang="tr-TR" b="1" dirty="0" err="1"/>
              <a:t>membramlı</a:t>
            </a:r>
            <a:r>
              <a:rPr lang="tr-TR" b="1" dirty="0"/>
              <a:t> spiral formda hortumlardır. Vakum kortumu sisteme reçinenin transferi ve hava geçişi için </a:t>
            </a:r>
            <a:r>
              <a:rPr lang="tr-TR" b="1" dirty="0" err="1"/>
              <a:t>infüzyon</a:t>
            </a:r>
            <a:r>
              <a:rPr lang="tr-TR" b="1" dirty="0"/>
              <a:t> spiral hortum sistem de reçinenin dağıtılmasını sağlamaktadır.</a:t>
            </a:r>
          </a:p>
          <a:p>
            <a:r>
              <a:rPr lang="tr-TR" b="1" dirty="0" err="1"/>
              <a:t>İnfüzyon</a:t>
            </a:r>
            <a:r>
              <a:rPr lang="tr-TR" b="1" dirty="0"/>
              <a:t> spiral hortumlar, normal hortumlar gibi hava akışının sağlandığı durumlarda birden fazla kez kullanılabilmektedir. Reçine akışında ise tek kullanımdan sonra</a:t>
            </a:r>
          </a:p>
          <a:p>
            <a:endParaRPr lang="tr-TR" dirty="0"/>
          </a:p>
        </p:txBody>
      </p:sp>
      <p:sp>
        <p:nvSpPr>
          <p:cNvPr id="42" name="Slayt Numarası Yer Tutucusu 41">
            <a:extLst>
              <a:ext uri="{FF2B5EF4-FFF2-40B4-BE49-F238E27FC236}">
                <a16:creationId xmlns:a16="http://schemas.microsoft.com/office/drawing/2014/main" id="{479644DC-4E9F-4CBB-B8AB-1660739B061B}"/>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9" name="Resim 18">
            <a:extLst>
              <a:ext uri="{FF2B5EF4-FFF2-40B4-BE49-F238E27FC236}">
                <a16:creationId xmlns:a16="http://schemas.microsoft.com/office/drawing/2014/main" id="{0819CD5D-2EA8-4661-BFEA-538A5C139E20}"/>
              </a:ext>
            </a:extLst>
          </p:cNvPr>
          <p:cNvPicPr>
            <a:picLocks noChangeAspect="1"/>
          </p:cNvPicPr>
          <p:nvPr/>
        </p:nvPicPr>
        <p:blipFill>
          <a:blip r:embed="rId2"/>
          <a:stretch>
            <a:fillRect/>
          </a:stretch>
        </p:blipFill>
        <p:spPr>
          <a:xfrm>
            <a:off x="7286336" y="2577571"/>
            <a:ext cx="2538461" cy="1508127"/>
          </a:xfrm>
          <a:prstGeom prst="rect">
            <a:avLst/>
          </a:prstGeom>
        </p:spPr>
      </p:pic>
      <p:pic>
        <p:nvPicPr>
          <p:cNvPr id="23" name="Resim 22">
            <a:extLst>
              <a:ext uri="{FF2B5EF4-FFF2-40B4-BE49-F238E27FC236}">
                <a16:creationId xmlns:a16="http://schemas.microsoft.com/office/drawing/2014/main" id="{AC6B636C-BFA1-4E9A-91A1-5A022E0326CF}"/>
              </a:ext>
            </a:extLst>
          </p:cNvPr>
          <p:cNvPicPr>
            <a:picLocks noChangeAspect="1"/>
          </p:cNvPicPr>
          <p:nvPr/>
        </p:nvPicPr>
        <p:blipFill>
          <a:blip r:embed="rId3"/>
          <a:stretch>
            <a:fillRect/>
          </a:stretch>
        </p:blipFill>
        <p:spPr>
          <a:xfrm>
            <a:off x="4106335" y="2357437"/>
            <a:ext cx="3183465" cy="2143125"/>
          </a:xfrm>
          <a:prstGeom prst="rect">
            <a:avLst/>
          </a:prstGeom>
        </p:spPr>
      </p:pic>
      <p:pic>
        <p:nvPicPr>
          <p:cNvPr id="31" name="Resim 30">
            <a:extLst>
              <a:ext uri="{FF2B5EF4-FFF2-40B4-BE49-F238E27FC236}">
                <a16:creationId xmlns:a16="http://schemas.microsoft.com/office/drawing/2014/main" id="{7E01566C-B7E7-4299-BCAC-D501B16B5C10}"/>
              </a:ext>
            </a:extLst>
          </p:cNvPr>
          <p:cNvPicPr>
            <a:picLocks noChangeAspect="1"/>
          </p:cNvPicPr>
          <p:nvPr/>
        </p:nvPicPr>
        <p:blipFill>
          <a:blip r:embed="rId4"/>
          <a:stretch>
            <a:fillRect/>
          </a:stretch>
        </p:blipFill>
        <p:spPr>
          <a:xfrm>
            <a:off x="4121296" y="4295245"/>
            <a:ext cx="2113491" cy="1171575"/>
          </a:xfrm>
          <a:prstGeom prst="rect">
            <a:avLst/>
          </a:prstGeom>
        </p:spPr>
      </p:pic>
      <p:pic>
        <p:nvPicPr>
          <p:cNvPr id="41" name="Resim 40">
            <a:extLst>
              <a:ext uri="{FF2B5EF4-FFF2-40B4-BE49-F238E27FC236}">
                <a16:creationId xmlns:a16="http://schemas.microsoft.com/office/drawing/2014/main" id="{1AC134F1-5627-41A1-BB20-3F196FF18C1A}"/>
              </a:ext>
            </a:extLst>
          </p:cNvPr>
          <p:cNvPicPr>
            <a:picLocks noChangeAspect="1"/>
          </p:cNvPicPr>
          <p:nvPr/>
        </p:nvPicPr>
        <p:blipFill>
          <a:blip r:embed="rId5"/>
          <a:stretch>
            <a:fillRect/>
          </a:stretch>
        </p:blipFill>
        <p:spPr>
          <a:xfrm>
            <a:off x="6409267" y="4305832"/>
            <a:ext cx="3615266" cy="2266950"/>
          </a:xfrm>
          <a:prstGeom prst="rect">
            <a:avLst/>
          </a:prstGeom>
        </p:spPr>
      </p:pic>
    </p:spTree>
    <p:extLst>
      <p:ext uri="{BB962C8B-B14F-4D97-AF65-F5344CB8AC3E}">
        <p14:creationId xmlns:p14="http://schemas.microsoft.com/office/powerpoint/2010/main" val="141107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E10C48-C642-4667-A7D0-626DDC440565}"/>
              </a:ext>
            </a:extLst>
          </p:cNvPr>
          <p:cNvSpPr>
            <a:spLocks noGrp="1"/>
          </p:cNvSpPr>
          <p:nvPr>
            <p:ph type="title"/>
          </p:nvPr>
        </p:nvSpPr>
        <p:spPr/>
        <p:txBody>
          <a:bodyPr/>
          <a:lstStyle/>
          <a:p>
            <a:r>
              <a:rPr lang="tr-TR" b="1" dirty="0"/>
              <a:t>PERFÜZYON SETİ</a:t>
            </a:r>
          </a:p>
        </p:txBody>
      </p:sp>
      <p:sp>
        <p:nvSpPr>
          <p:cNvPr id="3" name="İçerik Yer Tutucusu 2">
            <a:extLst>
              <a:ext uri="{FF2B5EF4-FFF2-40B4-BE49-F238E27FC236}">
                <a16:creationId xmlns:a16="http://schemas.microsoft.com/office/drawing/2014/main" id="{6BC400D7-C0E2-41DB-98FD-7A5E12FF2B6E}"/>
              </a:ext>
            </a:extLst>
          </p:cNvPr>
          <p:cNvSpPr>
            <a:spLocks noGrp="1"/>
          </p:cNvSpPr>
          <p:nvPr>
            <p:ph sz="half" idx="1"/>
          </p:nvPr>
        </p:nvSpPr>
        <p:spPr>
          <a:xfrm>
            <a:off x="49939" y="2217007"/>
            <a:ext cx="5970494" cy="1825578"/>
          </a:xfrm>
        </p:spPr>
        <p:txBody>
          <a:bodyPr>
            <a:noAutofit/>
          </a:bodyPr>
          <a:lstStyle/>
          <a:p>
            <a:r>
              <a:rPr lang="tr-TR" sz="1200" b="1" dirty="0"/>
              <a:t>- Alerjik reaksiyona izin vermeyen, Lateks ve DEHP içermeyen hammaddelerle </a:t>
            </a:r>
            <a:r>
              <a:rPr lang="tr-TR" sz="1200" b="1" dirty="0" err="1"/>
              <a:t>üretilmiş</a:t>
            </a:r>
            <a:r>
              <a:rPr lang="tr-TR" sz="1200" b="1" dirty="0"/>
              <a:t> steril şırınga</a:t>
            </a:r>
          </a:p>
          <a:p>
            <a:r>
              <a:rPr lang="tr-TR" sz="1200" b="1" dirty="0"/>
              <a:t/>
            </a:r>
            <a:br>
              <a:rPr lang="tr-TR" sz="1200" b="1" dirty="0"/>
            </a:br>
            <a:r>
              <a:rPr lang="tr-TR" sz="1200" b="1" dirty="0"/>
              <a:t>- </a:t>
            </a:r>
            <a:r>
              <a:rPr lang="tr-TR" sz="1200" b="1" dirty="0" err="1"/>
              <a:t>Güvenli</a:t>
            </a:r>
            <a:r>
              <a:rPr lang="tr-TR" sz="1200" b="1" dirty="0"/>
              <a:t> ve rahat bir enjeksiyon için </a:t>
            </a:r>
            <a:r>
              <a:rPr lang="tr-TR" sz="1200" b="1" dirty="0" err="1"/>
              <a:t>yüksek</a:t>
            </a:r>
            <a:r>
              <a:rPr lang="tr-TR" sz="1200" b="1" dirty="0"/>
              <a:t> kaliteli </a:t>
            </a:r>
            <a:r>
              <a:rPr lang="tr-TR" sz="1200" b="1" dirty="0" err="1"/>
              <a:t>polipropilenden</a:t>
            </a:r>
            <a:r>
              <a:rPr lang="tr-TR" sz="1200" b="1" dirty="0"/>
              <a:t> </a:t>
            </a:r>
            <a:r>
              <a:rPr lang="tr-TR" sz="1200" b="1" dirty="0" err="1"/>
              <a:t>üretilmiş</a:t>
            </a:r>
            <a:r>
              <a:rPr lang="tr-TR" sz="1200" b="1" dirty="0"/>
              <a:t> şeffaf silindir</a:t>
            </a:r>
          </a:p>
          <a:p>
            <a:r>
              <a:rPr lang="tr-TR" sz="1200" b="1" dirty="0"/>
              <a:t/>
            </a:r>
            <a:br>
              <a:rPr lang="tr-TR" sz="1200" b="1" dirty="0"/>
            </a:br>
            <a:r>
              <a:rPr lang="tr-TR" sz="1200" b="1" dirty="0"/>
              <a:t>- Daha konforlu enjeksiyon için doğru silikonlama ve contalı kaygan piston tasarımı</a:t>
            </a:r>
          </a:p>
          <a:p>
            <a:r>
              <a:rPr lang="tr-TR" sz="1200" b="1" dirty="0"/>
              <a:t/>
            </a:r>
            <a:br>
              <a:rPr lang="tr-TR" sz="1200" b="1" dirty="0"/>
            </a:br>
            <a:r>
              <a:rPr lang="tr-TR" sz="1200" b="1" dirty="0"/>
              <a:t>- Pistonun silindirden kolayca çıkmasını engelleyen, </a:t>
            </a:r>
            <a:r>
              <a:rPr lang="tr-TR" sz="1200" b="1" dirty="0" err="1"/>
              <a:t>güvenlik</a:t>
            </a:r>
            <a:r>
              <a:rPr lang="tr-TR" sz="1200" b="1" dirty="0"/>
              <a:t> çemberi</a:t>
            </a:r>
          </a:p>
          <a:p>
            <a:r>
              <a:rPr lang="tr-TR" sz="1200" b="1" dirty="0"/>
              <a:t/>
            </a:r>
            <a:br>
              <a:rPr lang="tr-TR" sz="1200" b="1" dirty="0"/>
            </a:br>
            <a:r>
              <a:rPr lang="tr-TR" sz="1200" b="1" dirty="0"/>
              <a:t>- Rahat okunabilen derecelendirme</a:t>
            </a:r>
          </a:p>
          <a:p>
            <a:r>
              <a:rPr lang="tr-TR" sz="1200" b="1" dirty="0"/>
              <a:t/>
            </a:r>
            <a:br>
              <a:rPr lang="tr-TR" sz="1200" b="1" dirty="0"/>
            </a:br>
            <a:r>
              <a:rPr lang="tr-TR" sz="1200" b="1" dirty="0"/>
              <a:t>- Tıbbi sınıf kâğıtla paketleme</a:t>
            </a:r>
          </a:p>
          <a:p>
            <a:r>
              <a:rPr lang="tr-TR" sz="1200" b="1" dirty="0"/>
              <a:t/>
            </a:r>
            <a:br>
              <a:rPr lang="tr-TR" sz="1200" b="1" dirty="0"/>
            </a:br>
            <a:r>
              <a:rPr lang="tr-TR" sz="1200" b="1" dirty="0"/>
              <a:t>- UV ve çevre ışığının geçirgenliğini 550nm dalga boyuna kadar engelleyen ve sıvı takibine olanak tanıyan amber renk</a:t>
            </a:r>
          </a:p>
          <a:p>
            <a:r>
              <a:rPr lang="tr-TR" sz="1200" b="1" dirty="0"/>
              <a:t/>
            </a:r>
            <a:br>
              <a:rPr lang="tr-TR" sz="1200" b="1" dirty="0"/>
            </a:br>
            <a:r>
              <a:rPr lang="tr-TR" sz="1200" b="1" dirty="0"/>
              <a:t>- Işığa duyarlı ilaçlar için ışık geçirgenliğini tamamen engelleyen </a:t>
            </a:r>
            <a:r>
              <a:rPr lang="tr-TR" sz="1200" b="1" dirty="0" err="1"/>
              <a:t>opak</a:t>
            </a:r>
            <a:r>
              <a:rPr lang="tr-TR" sz="1200" b="1" dirty="0"/>
              <a:t> renk</a:t>
            </a:r>
          </a:p>
        </p:txBody>
      </p:sp>
      <p:pic>
        <p:nvPicPr>
          <p:cNvPr id="11" name="İçerik Yer Tutucusu 10">
            <a:extLst>
              <a:ext uri="{FF2B5EF4-FFF2-40B4-BE49-F238E27FC236}">
                <a16:creationId xmlns:a16="http://schemas.microsoft.com/office/drawing/2014/main" id="{9B865244-C13E-4C1D-8EDA-ED858AFBEF49}"/>
              </a:ext>
            </a:extLst>
          </p:cNvPr>
          <p:cNvPicPr>
            <a:picLocks noGrp="1" noChangeAspect="1"/>
          </p:cNvPicPr>
          <p:nvPr>
            <p:ph sz="half" idx="2"/>
          </p:nvPr>
        </p:nvPicPr>
        <p:blipFill>
          <a:blip r:embed="rId2"/>
          <a:stretch>
            <a:fillRect/>
          </a:stretch>
        </p:blipFill>
        <p:spPr>
          <a:xfrm>
            <a:off x="7025799" y="2503944"/>
            <a:ext cx="1885201" cy="1538641"/>
          </a:xfrm>
        </p:spPr>
      </p:pic>
      <p:sp>
        <p:nvSpPr>
          <p:cNvPr id="14" name="Slayt Numarası Yer Tutucusu 13">
            <a:extLst>
              <a:ext uri="{FF2B5EF4-FFF2-40B4-BE49-F238E27FC236}">
                <a16:creationId xmlns:a16="http://schemas.microsoft.com/office/drawing/2014/main" id="{6D9D2831-C6C6-49A3-894A-1FA1A64C4B56}"/>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8" name="Resim 7">
            <a:extLst>
              <a:ext uri="{FF2B5EF4-FFF2-40B4-BE49-F238E27FC236}">
                <a16:creationId xmlns:a16="http://schemas.microsoft.com/office/drawing/2014/main" id="{7E829C68-D8FF-45BB-882B-B7757EEDC2DB}"/>
              </a:ext>
            </a:extLst>
          </p:cNvPr>
          <p:cNvPicPr>
            <a:picLocks noChangeAspect="1"/>
          </p:cNvPicPr>
          <p:nvPr/>
        </p:nvPicPr>
        <p:blipFill>
          <a:blip r:embed="rId3"/>
          <a:stretch>
            <a:fillRect/>
          </a:stretch>
        </p:blipFill>
        <p:spPr>
          <a:xfrm>
            <a:off x="9916366" y="2352043"/>
            <a:ext cx="1885201" cy="1538640"/>
          </a:xfrm>
          <a:prstGeom prst="rect">
            <a:avLst/>
          </a:prstGeom>
        </p:spPr>
      </p:pic>
      <p:sp>
        <p:nvSpPr>
          <p:cNvPr id="9" name="Metin kutusu 8">
            <a:extLst>
              <a:ext uri="{FF2B5EF4-FFF2-40B4-BE49-F238E27FC236}">
                <a16:creationId xmlns:a16="http://schemas.microsoft.com/office/drawing/2014/main" id="{703B20B6-5C09-4F6B-912F-F875F79FCE10}"/>
              </a:ext>
            </a:extLst>
          </p:cNvPr>
          <p:cNvSpPr txBox="1"/>
          <p:nvPr/>
        </p:nvSpPr>
        <p:spPr>
          <a:xfrm>
            <a:off x="7776414" y="3914996"/>
            <a:ext cx="4025153" cy="2862322"/>
          </a:xfrm>
          <a:prstGeom prst="rect">
            <a:avLst/>
          </a:prstGeom>
          <a:noFill/>
        </p:spPr>
        <p:txBody>
          <a:bodyPr wrap="square">
            <a:spAutoFit/>
          </a:bodyPr>
          <a:lstStyle/>
          <a:p>
            <a:r>
              <a:rPr lang="tr-TR" b="1" dirty="0"/>
              <a:t>PERFÜZYON ŞIRINGASI NE İŞE YARAR</a:t>
            </a:r>
          </a:p>
          <a:p>
            <a:r>
              <a:rPr lang="tr-TR" dirty="0"/>
              <a:t>Yüksek sızdırmazlık. Amber Şırıngalar; sıvı seviyesini izlemeye olanak tanırken UV ve görünür ışığın geçirgenliğini 550nm dalga boyuna kadar engeller.</a:t>
            </a:r>
          </a:p>
          <a:p>
            <a:r>
              <a:rPr lang="tr-TR" dirty="0" err="1"/>
              <a:t>Opak</a:t>
            </a:r>
            <a:r>
              <a:rPr lang="tr-TR" dirty="0"/>
              <a:t> Şırıngalar; ışığa duyarlı sıvı kullanımları için ışık geçirgenliğini tam olarak engeller.</a:t>
            </a:r>
          </a:p>
        </p:txBody>
      </p:sp>
    </p:spTree>
    <p:extLst>
      <p:ext uri="{BB962C8B-B14F-4D97-AF65-F5344CB8AC3E}">
        <p14:creationId xmlns:p14="http://schemas.microsoft.com/office/powerpoint/2010/main" val="122436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ECDE595-85B5-49D4-BC76-095D05434C8C}"/>
              </a:ext>
            </a:extLst>
          </p:cNvPr>
          <p:cNvSpPr>
            <a:spLocks noGrp="1"/>
          </p:cNvSpPr>
          <p:nvPr>
            <p:ph type="title"/>
          </p:nvPr>
        </p:nvSpPr>
        <p:spPr>
          <a:xfrm>
            <a:off x="892488" y="880535"/>
            <a:ext cx="8761413" cy="706964"/>
          </a:xfrm>
        </p:spPr>
        <p:txBody>
          <a:bodyPr>
            <a:normAutofit fontScale="90000"/>
          </a:bodyPr>
          <a:lstStyle/>
          <a:p>
            <a:r>
              <a:rPr lang="tr-TR" b="1" dirty="0"/>
              <a:t>İNFÜZYON VE PERFÜZYON CİHAZLARININ ÇEŞİTLERİ</a:t>
            </a:r>
          </a:p>
        </p:txBody>
      </p:sp>
      <p:sp>
        <p:nvSpPr>
          <p:cNvPr id="3" name="İçerik Yer Tutucusu 2">
            <a:extLst>
              <a:ext uri="{FF2B5EF4-FFF2-40B4-BE49-F238E27FC236}">
                <a16:creationId xmlns:a16="http://schemas.microsoft.com/office/drawing/2014/main" id="{AC306AB0-9F7A-4519-972C-F5F9FCD44F54}"/>
              </a:ext>
            </a:extLst>
          </p:cNvPr>
          <p:cNvSpPr>
            <a:spLocks noGrp="1"/>
          </p:cNvSpPr>
          <p:nvPr>
            <p:ph sz="half" idx="1"/>
          </p:nvPr>
        </p:nvSpPr>
        <p:spPr>
          <a:xfrm>
            <a:off x="0" y="2294467"/>
            <a:ext cx="6096000" cy="4563533"/>
          </a:xfrm>
        </p:spPr>
        <p:txBody>
          <a:bodyPr>
            <a:normAutofit/>
          </a:bodyPr>
          <a:lstStyle/>
          <a:p>
            <a:r>
              <a:rPr lang="tr-TR" b="1" dirty="0" err="1"/>
              <a:t>İnfüzyon</a:t>
            </a:r>
            <a:r>
              <a:rPr lang="tr-TR" b="1" dirty="0"/>
              <a:t> kontrol cihazları</a:t>
            </a:r>
          </a:p>
          <a:p>
            <a:r>
              <a:rPr lang="tr-TR" b="1" dirty="0"/>
              <a:t>Damla </a:t>
            </a:r>
            <a:r>
              <a:rPr lang="tr-TR" b="1" dirty="0" err="1"/>
              <a:t>sayıcılı</a:t>
            </a:r>
            <a:r>
              <a:rPr lang="tr-TR" b="1" dirty="0"/>
              <a:t> cihazlar</a:t>
            </a:r>
          </a:p>
          <a:p>
            <a:r>
              <a:rPr lang="tr-TR" b="1" dirty="0" err="1"/>
              <a:t>Volümetrik</a:t>
            </a:r>
            <a:r>
              <a:rPr lang="tr-TR" b="1" dirty="0"/>
              <a:t> </a:t>
            </a:r>
            <a:r>
              <a:rPr lang="tr-TR" b="1" dirty="0" err="1"/>
              <a:t>infüzyon</a:t>
            </a:r>
            <a:r>
              <a:rPr lang="tr-TR" b="1" dirty="0"/>
              <a:t> pompaları</a:t>
            </a:r>
          </a:p>
          <a:p>
            <a:r>
              <a:rPr lang="tr-TR" b="1" dirty="0"/>
              <a:t>Şırıngalı </a:t>
            </a:r>
            <a:r>
              <a:rPr lang="tr-TR" b="1" dirty="0" err="1"/>
              <a:t>infüzyon</a:t>
            </a:r>
            <a:r>
              <a:rPr lang="tr-TR" b="1" dirty="0"/>
              <a:t> pompaları</a:t>
            </a:r>
          </a:p>
          <a:p>
            <a:r>
              <a:rPr lang="tr-TR" b="1" dirty="0"/>
              <a:t>Hasta kontrollü analjezi cihazları</a:t>
            </a:r>
          </a:p>
          <a:p>
            <a:endParaRPr lang="tr-TR" dirty="0"/>
          </a:p>
        </p:txBody>
      </p:sp>
      <p:pic>
        <p:nvPicPr>
          <p:cNvPr id="6" name="İçerik Yer Tutucusu 5">
            <a:extLst>
              <a:ext uri="{FF2B5EF4-FFF2-40B4-BE49-F238E27FC236}">
                <a16:creationId xmlns:a16="http://schemas.microsoft.com/office/drawing/2014/main" id="{D88D3F2D-7EA5-4A72-A65C-17833CAE8F14}"/>
              </a:ext>
            </a:extLst>
          </p:cNvPr>
          <p:cNvPicPr>
            <a:picLocks noGrp="1" noChangeAspect="1"/>
          </p:cNvPicPr>
          <p:nvPr>
            <p:ph sz="half" idx="2"/>
          </p:nvPr>
        </p:nvPicPr>
        <p:blipFill>
          <a:blip r:embed="rId2"/>
          <a:stretch>
            <a:fillRect/>
          </a:stretch>
        </p:blipFill>
        <p:spPr>
          <a:xfrm>
            <a:off x="5791200" y="2588153"/>
            <a:ext cx="2929467" cy="3838047"/>
          </a:xfrm>
        </p:spPr>
      </p:pic>
      <p:sp>
        <p:nvSpPr>
          <p:cNvPr id="4" name="Slayt Numarası Yer Tutucusu 3">
            <a:extLst>
              <a:ext uri="{FF2B5EF4-FFF2-40B4-BE49-F238E27FC236}">
                <a16:creationId xmlns:a16="http://schemas.microsoft.com/office/drawing/2014/main" id="{AA382464-A23D-4B5D-AD8B-0717F1922B44}"/>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8" name="Resim 7">
            <a:extLst>
              <a:ext uri="{FF2B5EF4-FFF2-40B4-BE49-F238E27FC236}">
                <a16:creationId xmlns:a16="http://schemas.microsoft.com/office/drawing/2014/main" id="{23965EE3-29B9-44B4-AAAC-D39E15473AFF}"/>
              </a:ext>
            </a:extLst>
          </p:cNvPr>
          <p:cNvPicPr>
            <a:picLocks noChangeAspect="1"/>
          </p:cNvPicPr>
          <p:nvPr/>
        </p:nvPicPr>
        <p:blipFill>
          <a:blip r:embed="rId3"/>
          <a:stretch>
            <a:fillRect/>
          </a:stretch>
        </p:blipFill>
        <p:spPr>
          <a:xfrm>
            <a:off x="8966200" y="2463800"/>
            <a:ext cx="2709333" cy="4064000"/>
          </a:xfrm>
          <a:prstGeom prst="rect">
            <a:avLst/>
          </a:prstGeom>
        </p:spPr>
      </p:pic>
    </p:spTree>
    <p:extLst>
      <p:ext uri="{BB962C8B-B14F-4D97-AF65-F5344CB8AC3E}">
        <p14:creationId xmlns:p14="http://schemas.microsoft.com/office/powerpoint/2010/main" val="115169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272CFB-E704-4026-BA3B-50B7FF4620C4}"/>
              </a:ext>
            </a:extLst>
          </p:cNvPr>
          <p:cNvSpPr>
            <a:spLocks noGrp="1"/>
          </p:cNvSpPr>
          <p:nvPr>
            <p:ph type="title"/>
          </p:nvPr>
        </p:nvSpPr>
        <p:spPr/>
        <p:txBody>
          <a:bodyPr/>
          <a:lstStyle/>
          <a:p>
            <a:r>
              <a:rPr lang="tr-TR" b="1" dirty="0"/>
              <a:t>ÇALIŞMA MEKANİZMASI</a:t>
            </a:r>
          </a:p>
        </p:txBody>
      </p:sp>
      <p:sp>
        <p:nvSpPr>
          <p:cNvPr id="3" name="İçerik Yer Tutucusu 2">
            <a:extLst>
              <a:ext uri="{FF2B5EF4-FFF2-40B4-BE49-F238E27FC236}">
                <a16:creationId xmlns:a16="http://schemas.microsoft.com/office/drawing/2014/main" id="{351AC1FF-B3A0-4F06-AAAB-41A642EDCC35}"/>
              </a:ext>
            </a:extLst>
          </p:cNvPr>
          <p:cNvSpPr>
            <a:spLocks noGrp="1"/>
          </p:cNvSpPr>
          <p:nvPr>
            <p:ph sz="half" idx="1"/>
          </p:nvPr>
        </p:nvSpPr>
        <p:spPr>
          <a:xfrm>
            <a:off x="0" y="2209053"/>
            <a:ext cx="4825158" cy="3416301"/>
          </a:xfrm>
        </p:spPr>
        <p:txBody>
          <a:bodyPr>
            <a:normAutofit fontScale="92500" lnSpcReduction="10000"/>
          </a:bodyPr>
          <a:lstStyle/>
          <a:p>
            <a:endParaRPr lang="tr-TR" b="1" dirty="0"/>
          </a:p>
        </p:txBody>
      </p:sp>
      <p:sp>
        <p:nvSpPr>
          <p:cNvPr id="4" name="İçerik Yer Tutucusu 3">
            <a:extLst>
              <a:ext uri="{FF2B5EF4-FFF2-40B4-BE49-F238E27FC236}">
                <a16:creationId xmlns:a16="http://schemas.microsoft.com/office/drawing/2014/main" id="{93F572C5-AF36-4907-BF32-0604C3E7A869}"/>
              </a:ext>
            </a:extLst>
          </p:cNvPr>
          <p:cNvSpPr>
            <a:spLocks noGrp="1"/>
          </p:cNvSpPr>
          <p:nvPr>
            <p:ph sz="half" idx="2"/>
          </p:nvPr>
        </p:nvSpPr>
        <p:spPr>
          <a:xfrm>
            <a:off x="5679795" y="2307771"/>
            <a:ext cx="5856288" cy="4254500"/>
          </a:xfrm>
        </p:spPr>
        <p:txBody>
          <a:bodyPr>
            <a:normAutofit fontScale="92500" lnSpcReduction="10000"/>
          </a:bodyPr>
          <a:lstStyle/>
          <a:p>
            <a:r>
              <a:rPr lang="tr-TR" b="1" dirty="0"/>
              <a:t>Entegre, step motor, </a:t>
            </a:r>
            <a:r>
              <a:rPr lang="tr-TR" b="1" dirty="0" err="1"/>
              <a:t>sensör</a:t>
            </a:r>
            <a:r>
              <a:rPr lang="tr-TR" b="1" dirty="0"/>
              <a:t> ve diğer elektronik bileşenlerin çalışması için gerekli DC enerji kaynağına ihtiyaç vardır.</a:t>
            </a:r>
          </a:p>
          <a:p>
            <a:r>
              <a:rPr lang="tr-TR" b="1" dirty="0"/>
              <a:t> 220V AC şehir şebeke gerilimini ihtiyaç duyulan farklı değer ve güçlerdeki enerjiye dönüştürerek karşılamak üzere AC-DC Güç Kaynağı bloğu tasarlanmıştır.</a:t>
            </a:r>
          </a:p>
          <a:p>
            <a:r>
              <a:rPr lang="tr-TR" b="1" dirty="0"/>
              <a:t> AC şebekeye bağlı olunmadığı durumlarda gerek duyulan enerjiyi karşılayan dahili batarya ve şarj devresi bu bloktan beslenmekte dış enerjinin kesildiği durumlarda devreye girmektedir.</a:t>
            </a:r>
          </a:p>
          <a:p>
            <a:r>
              <a:rPr lang="tr-TR" b="1" dirty="0"/>
              <a:t>  </a:t>
            </a:r>
            <a:r>
              <a:rPr lang="tr-TR" b="1" dirty="0" err="1"/>
              <a:t>Mikrodenetleyici</a:t>
            </a:r>
            <a:r>
              <a:rPr lang="tr-TR" b="1" dirty="0"/>
              <a:t> bloğu </a:t>
            </a:r>
            <a:r>
              <a:rPr lang="tr-TR" b="1" dirty="0" err="1"/>
              <a:t>sensör</a:t>
            </a:r>
            <a:r>
              <a:rPr lang="tr-TR" b="1" dirty="0"/>
              <a:t> ve çevresel elemanlardan gelen verinin alınmasında, içsel işleme tabi tutulan verinin entegre, ekran gibi yerlere aktarılmasında </a:t>
            </a:r>
            <a:r>
              <a:rPr lang="tr-TR" b="1" dirty="0" err="1"/>
              <a:t>vede</a:t>
            </a:r>
            <a:r>
              <a:rPr lang="tr-TR" b="1" dirty="0"/>
              <a:t> saklanmasında kullanılan bloktur. </a:t>
            </a:r>
          </a:p>
        </p:txBody>
      </p:sp>
      <p:sp>
        <p:nvSpPr>
          <p:cNvPr id="5" name="Slayt Numarası Yer Tutucusu 4">
            <a:extLst>
              <a:ext uri="{FF2B5EF4-FFF2-40B4-BE49-F238E27FC236}">
                <a16:creationId xmlns:a16="http://schemas.microsoft.com/office/drawing/2014/main" id="{B076AE57-11F8-40FE-8F25-2E5E9803393C}"/>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8" name="Resim 7">
            <a:extLst>
              <a:ext uri="{FF2B5EF4-FFF2-40B4-BE49-F238E27FC236}">
                <a16:creationId xmlns:a16="http://schemas.microsoft.com/office/drawing/2014/main" id="{2D3D60D6-7DD1-43D7-A373-812607A0A08C}"/>
              </a:ext>
            </a:extLst>
          </p:cNvPr>
          <p:cNvPicPr>
            <a:picLocks noChangeAspect="1"/>
          </p:cNvPicPr>
          <p:nvPr/>
        </p:nvPicPr>
        <p:blipFill>
          <a:blip r:embed="rId2"/>
          <a:stretch>
            <a:fillRect/>
          </a:stretch>
        </p:blipFill>
        <p:spPr>
          <a:xfrm>
            <a:off x="13659" y="2209053"/>
            <a:ext cx="4797840" cy="3926541"/>
          </a:xfrm>
          <a:prstGeom prst="rect">
            <a:avLst/>
          </a:prstGeom>
        </p:spPr>
      </p:pic>
    </p:spTree>
    <p:extLst>
      <p:ext uri="{BB962C8B-B14F-4D97-AF65-F5344CB8AC3E}">
        <p14:creationId xmlns:p14="http://schemas.microsoft.com/office/powerpoint/2010/main" val="4013478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241</TotalTime>
  <Words>1131</Words>
  <Application>Microsoft Office PowerPoint</Application>
  <PresentationFormat>Geniş ekran</PresentationFormat>
  <Paragraphs>128</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Century Gothic</vt:lpstr>
      <vt:lpstr>Wingdings 3</vt:lpstr>
      <vt:lpstr>İyon Toplantı Odası</vt:lpstr>
      <vt:lpstr>İNFÜZYON VE PERFÜZYON CİHAZI[POMPASI]</vt:lpstr>
      <vt:lpstr>İNFÜZYON VE PERFÜZYON CİHAZI NEDİR?</vt:lpstr>
      <vt:lpstr>İNFÜZYON VE PERFÜZYON CİHAZININ ÇALIŞMA PRENSİBİ</vt:lpstr>
      <vt:lpstr>İNFÜZYON VE PERFÜZYON CİHAZININ KULLANIMI</vt:lpstr>
      <vt:lpstr>İNFÜZYON VE PERFÜZYON CİHAZI’NIN KULLANIM YERLERİ VE KULLANIM DURUMLARI</vt:lpstr>
      <vt:lpstr>İNFÜZYON SETİ</vt:lpstr>
      <vt:lpstr>PERFÜZYON SETİ</vt:lpstr>
      <vt:lpstr>İNFÜZYON VE PERFÜZYON CİHAZLARININ ÇEŞİTLERİ</vt:lpstr>
      <vt:lpstr>ÇALIŞMA MEKANİZMASI</vt:lpstr>
      <vt:lpstr>PowerPoint Sunusu</vt:lpstr>
      <vt:lpstr>PowerPoint Sunusu</vt:lpstr>
      <vt:lpstr>PowerPoint Sunusu</vt:lpstr>
      <vt:lpstr>PowerPoint Sunusu</vt:lpstr>
      <vt:lpstr>PowerPoint Sunusu</vt:lpstr>
      <vt:lpstr>KAYNAKÇA</vt:lpstr>
      <vt:lpstr>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İNFÜZYON VE PERFÜZYON CİHAZI[POMPASI]</dc:title>
  <dc:creator>BTGM</dc:creator>
  <cp:lastModifiedBy>Monster</cp:lastModifiedBy>
  <cp:revision>25</cp:revision>
  <dcterms:created xsi:type="dcterms:W3CDTF">2023-11-01T15:05:42Z</dcterms:created>
  <dcterms:modified xsi:type="dcterms:W3CDTF">2024-07-09T07:41:18Z</dcterms:modified>
</cp:coreProperties>
</file>