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79" r:id="rId3"/>
    <p:sldId id="260" r:id="rId4"/>
    <p:sldId id="275" r:id="rId5"/>
    <p:sldId id="274" r:id="rId6"/>
    <p:sldId id="277" r:id="rId7"/>
    <p:sldId id="272" r:id="rId8"/>
    <p:sldId id="273" r:id="rId9"/>
    <p:sldId id="276" r:id="rId10"/>
    <p:sldId id="266" r:id="rId11"/>
    <p:sldId id="262" r:id="rId12"/>
    <p:sldId id="271" r:id="rId13"/>
    <p:sldId id="270" r:id="rId14"/>
    <p:sldId id="278" r:id="rId15"/>
    <p:sldId id="268" r:id="rId16"/>
    <p:sldId id="269" r:id="rId17"/>
    <p:sldId id="264" r:id="rId18"/>
    <p:sldId id="267" r:id="rId19"/>
    <p:sldId id="265" r:id="rId20"/>
    <p:sldId id="280" r:id="rId21"/>
    <p:sldId id="263" r:id="rId22"/>
    <p:sldId id="261" r:id="rId2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12" autoAdjust="0"/>
    <p:restoredTop sz="94660"/>
  </p:normalViewPr>
  <p:slideViewPr>
    <p:cSldViewPr snapToGrid="0">
      <p:cViewPr varScale="1">
        <p:scale>
          <a:sx n="73" d="100"/>
          <a:sy n="73" d="100"/>
        </p:scale>
        <p:origin x="642"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tr-TR"/>
              <a:t>Asıl başlık stili için tıklatın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CDEBA7B7-1EAE-41BF-880D-BEDD404066B8}" type="datetimeFigureOut">
              <a:rPr lang="tr-TR" smtClean="0"/>
              <a:t>10.10.2022</a:t>
            </a:fld>
            <a:endParaRPr lang="tr-TR"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tr-TR"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B425A3BD-941E-4878-ACF9-DA87D60D9D58}" type="slidenum">
              <a:rPr lang="tr-TR" smtClean="0"/>
              <a:t>‹#›</a:t>
            </a:fld>
            <a:endParaRPr lang="tr-TR"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30734895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CDEBA7B7-1EAE-41BF-880D-BEDD404066B8}" type="datetimeFigureOut">
              <a:rPr lang="tr-TR" smtClean="0"/>
              <a:t>10.10.2022</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6" name="Slide Number Placeholder 5"/>
          <p:cNvSpPr>
            <a:spLocks noGrp="1"/>
          </p:cNvSpPr>
          <p:nvPr>
            <p:ph type="sldNum" sz="quarter" idx="12"/>
          </p:nvPr>
        </p:nvSpPr>
        <p:spPr/>
        <p:txBody>
          <a:bodyPr/>
          <a:lstStyle/>
          <a:p>
            <a:fld id="{B425A3BD-941E-4878-ACF9-DA87D60D9D58}" type="slidenum">
              <a:rPr lang="tr-TR" smtClean="0"/>
              <a:t>‹#›</a:t>
            </a:fld>
            <a:endParaRPr lang="tr-TR" dirty="0"/>
          </a:p>
        </p:txBody>
      </p:sp>
    </p:spTree>
    <p:extLst>
      <p:ext uri="{BB962C8B-B14F-4D97-AF65-F5344CB8AC3E}">
        <p14:creationId xmlns:p14="http://schemas.microsoft.com/office/powerpoint/2010/main" val="645625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CDEBA7B7-1EAE-41BF-880D-BEDD404066B8}" type="datetimeFigureOut">
              <a:rPr lang="tr-TR" smtClean="0"/>
              <a:t>10.10.2022</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6" name="Slide Number Placeholder 5"/>
          <p:cNvSpPr>
            <a:spLocks noGrp="1"/>
          </p:cNvSpPr>
          <p:nvPr>
            <p:ph type="sldNum" sz="quarter" idx="12"/>
          </p:nvPr>
        </p:nvSpPr>
        <p:spPr/>
        <p:txBody>
          <a:bodyPr/>
          <a:lstStyle/>
          <a:p>
            <a:fld id="{B425A3BD-941E-4878-ACF9-DA87D60D9D58}" type="slidenum">
              <a:rPr lang="tr-TR" smtClean="0"/>
              <a:t>‹#›</a:t>
            </a:fld>
            <a:endParaRPr lang="tr-TR" dirty="0"/>
          </a:p>
        </p:txBody>
      </p:sp>
    </p:spTree>
    <p:extLst>
      <p:ext uri="{BB962C8B-B14F-4D97-AF65-F5344CB8AC3E}">
        <p14:creationId xmlns:p14="http://schemas.microsoft.com/office/powerpoint/2010/main" val="360624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CDEBA7B7-1EAE-41BF-880D-BEDD404066B8}" type="datetimeFigureOut">
              <a:rPr lang="tr-TR" smtClean="0"/>
              <a:t>10.10.2022</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6" name="Slide Number Placeholder 5"/>
          <p:cNvSpPr>
            <a:spLocks noGrp="1"/>
          </p:cNvSpPr>
          <p:nvPr>
            <p:ph type="sldNum" sz="quarter" idx="12"/>
          </p:nvPr>
        </p:nvSpPr>
        <p:spPr/>
        <p:txBody>
          <a:bodyPr/>
          <a:lstStyle/>
          <a:p>
            <a:fld id="{B425A3BD-941E-4878-ACF9-DA87D60D9D58}" type="slidenum">
              <a:rPr lang="tr-TR" smtClean="0"/>
              <a:t>‹#›</a:t>
            </a:fld>
            <a:endParaRPr lang="tr-TR" dirty="0"/>
          </a:p>
        </p:txBody>
      </p:sp>
    </p:spTree>
    <p:extLst>
      <p:ext uri="{BB962C8B-B14F-4D97-AF65-F5344CB8AC3E}">
        <p14:creationId xmlns:p14="http://schemas.microsoft.com/office/powerpoint/2010/main" val="3413082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tr-TR"/>
              <a:t>Asıl başlık stili için tıklatın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CDEBA7B7-1EAE-41BF-880D-BEDD404066B8}" type="datetimeFigureOut">
              <a:rPr lang="tr-TR" smtClean="0"/>
              <a:t>10.10.2022</a:t>
            </a:fld>
            <a:endParaRPr lang="tr-TR"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tr-TR"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B425A3BD-941E-4878-ACF9-DA87D60D9D58}" type="slidenum">
              <a:rPr lang="tr-TR" smtClean="0"/>
              <a:t>‹#›</a:t>
            </a:fld>
            <a:endParaRPr lang="tr-TR"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23042948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tr-TR"/>
              <a:t>Asıl başlık stili için tıklatın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CDEBA7B7-1EAE-41BF-880D-BEDD404066B8}" type="datetimeFigureOut">
              <a:rPr lang="tr-TR" smtClean="0"/>
              <a:t>10.10.2022</a:t>
            </a:fld>
            <a:endParaRPr lang="tr-TR" dirty="0"/>
          </a:p>
        </p:txBody>
      </p:sp>
      <p:sp>
        <p:nvSpPr>
          <p:cNvPr id="6" name="Footer Placeholder 5"/>
          <p:cNvSpPr>
            <a:spLocks noGrp="1"/>
          </p:cNvSpPr>
          <p:nvPr>
            <p:ph type="ftr" sz="quarter" idx="11"/>
          </p:nvPr>
        </p:nvSpPr>
        <p:spPr/>
        <p:txBody>
          <a:bodyPr/>
          <a:lstStyle/>
          <a:p>
            <a:endParaRPr lang="tr-TR" dirty="0"/>
          </a:p>
        </p:txBody>
      </p:sp>
      <p:sp>
        <p:nvSpPr>
          <p:cNvPr id="7" name="Slide Number Placeholder 6"/>
          <p:cNvSpPr>
            <a:spLocks noGrp="1"/>
          </p:cNvSpPr>
          <p:nvPr>
            <p:ph type="sldNum" sz="quarter" idx="12"/>
          </p:nvPr>
        </p:nvSpPr>
        <p:spPr/>
        <p:txBody>
          <a:bodyPr/>
          <a:lstStyle/>
          <a:p>
            <a:fld id="{B425A3BD-941E-4878-ACF9-DA87D60D9D58}" type="slidenum">
              <a:rPr lang="tr-TR" smtClean="0"/>
              <a:t>‹#›</a:t>
            </a:fld>
            <a:endParaRPr lang="tr-TR" dirty="0"/>
          </a:p>
        </p:txBody>
      </p:sp>
    </p:spTree>
    <p:extLst>
      <p:ext uri="{BB962C8B-B14F-4D97-AF65-F5344CB8AC3E}">
        <p14:creationId xmlns:p14="http://schemas.microsoft.com/office/powerpoint/2010/main" val="856228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tr-TR"/>
              <a:t>Asıl başlık stili için tıklatın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CDEBA7B7-1EAE-41BF-880D-BEDD404066B8}" type="datetimeFigureOut">
              <a:rPr lang="tr-TR" smtClean="0"/>
              <a:t>10.10.2022</a:t>
            </a:fld>
            <a:endParaRPr lang="tr-TR" dirty="0"/>
          </a:p>
        </p:txBody>
      </p:sp>
      <p:sp>
        <p:nvSpPr>
          <p:cNvPr id="8" name="Footer Placeholder 7"/>
          <p:cNvSpPr>
            <a:spLocks noGrp="1"/>
          </p:cNvSpPr>
          <p:nvPr>
            <p:ph type="ftr" sz="quarter" idx="11"/>
          </p:nvPr>
        </p:nvSpPr>
        <p:spPr/>
        <p:txBody>
          <a:bodyPr/>
          <a:lstStyle/>
          <a:p>
            <a:endParaRPr lang="tr-TR" dirty="0"/>
          </a:p>
        </p:txBody>
      </p:sp>
      <p:sp>
        <p:nvSpPr>
          <p:cNvPr id="9" name="Slide Number Placeholder 8"/>
          <p:cNvSpPr>
            <a:spLocks noGrp="1"/>
          </p:cNvSpPr>
          <p:nvPr>
            <p:ph type="sldNum" sz="quarter" idx="12"/>
          </p:nvPr>
        </p:nvSpPr>
        <p:spPr/>
        <p:txBody>
          <a:bodyPr/>
          <a:lstStyle/>
          <a:p>
            <a:fld id="{B425A3BD-941E-4878-ACF9-DA87D60D9D58}" type="slidenum">
              <a:rPr lang="tr-TR" smtClean="0"/>
              <a:t>‹#›</a:t>
            </a:fld>
            <a:endParaRPr lang="tr-TR" dirty="0"/>
          </a:p>
        </p:txBody>
      </p:sp>
    </p:spTree>
    <p:extLst>
      <p:ext uri="{BB962C8B-B14F-4D97-AF65-F5344CB8AC3E}">
        <p14:creationId xmlns:p14="http://schemas.microsoft.com/office/powerpoint/2010/main" val="3570419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CDEBA7B7-1EAE-41BF-880D-BEDD404066B8}" type="datetimeFigureOut">
              <a:rPr lang="tr-TR" smtClean="0"/>
              <a:t>10.10.2022</a:t>
            </a:fld>
            <a:endParaRPr lang="tr-TR" dirty="0"/>
          </a:p>
        </p:txBody>
      </p:sp>
      <p:sp>
        <p:nvSpPr>
          <p:cNvPr id="4" name="Footer Placeholder 3"/>
          <p:cNvSpPr>
            <a:spLocks noGrp="1"/>
          </p:cNvSpPr>
          <p:nvPr>
            <p:ph type="ftr" sz="quarter" idx="11"/>
          </p:nvPr>
        </p:nvSpPr>
        <p:spPr/>
        <p:txBody>
          <a:bodyPr/>
          <a:lstStyle/>
          <a:p>
            <a:endParaRPr lang="tr-TR" dirty="0"/>
          </a:p>
        </p:txBody>
      </p:sp>
      <p:sp>
        <p:nvSpPr>
          <p:cNvPr id="5" name="Slide Number Placeholder 4"/>
          <p:cNvSpPr>
            <a:spLocks noGrp="1"/>
          </p:cNvSpPr>
          <p:nvPr>
            <p:ph type="sldNum" sz="quarter" idx="12"/>
          </p:nvPr>
        </p:nvSpPr>
        <p:spPr/>
        <p:txBody>
          <a:bodyPr/>
          <a:lstStyle/>
          <a:p>
            <a:fld id="{B425A3BD-941E-4878-ACF9-DA87D60D9D58}" type="slidenum">
              <a:rPr lang="tr-TR" smtClean="0"/>
              <a:t>‹#›</a:t>
            </a:fld>
            <a:endParaRPr lang="tr-TR" dirty="0"/>
          </a:p>
        </p:txBody>
      </p:sp>
    </p:spTree>
    <p:extLst>
      <p:ext uri="{BB962C8B-B14F-4D97-AF65-F5344CB8AC3E}">
        <p14:creationId xmlns:p14="http://schemas.microsoft.com/office/powerpoint/2010/main" val="354274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EBA7B7-1EAE-41BF-880D-BEDD404066B8}" type="datetimeFigureOut">
              <a:rPr lang="tr-TR" smtClean="0"/>
              <a:t>10.10.2022</a:t>
            </a:fld>
            <a:endParaRPr lang="tr-TR" dirty="0"/>
          </a:p>
        </p:txBody>
      </p:sp>
      <p:sp>
        <p:nvSpPr>
          <p:cNvPr id="3" name="Footer Placeholder 2"/>
          <p:cNvSpPr>
            <a:spLocks noGrp="1"/>
          </p:cNvSpPr>
          <p:nvPr>
            <p:ph type="ftr" sz="quarter" idx="11"/>
          </p:nvPr>
        </p:nvSpPr>
        <p:spPr/>
        <p:txBody>
          <a:bodyPr/>
          <a:lstStyle/>
          <a:p>
            <a:endParaRPr lang="tr-TR" dirty="0"/>
          </a:p>
        </p:txBody>
      </p:sp>
      <p:sp>
        <p:nvSpPr>
          <p:cNvPr id="4" name="Slide Number Placeholder 3"/>
          <p:cNvSpPr>
            <a:spLocks noGrp="1"/>
          </p:cNvSpPr>
          <p:nvPr>
            <p:ph type="sldNum" sz="quarter" idx="12"/>
          </p:nvPr>
        </p:nvSpPr>
        <p:spPr/>
        <p:txBody>
          <a:bodyPr/>
          <a:lstStyle/>
          <a:p>
            <a:fld id="{B425A3BD-941E-4878-ACF9-DA87D60D9D58}" type="slidenum">
              <a:rPr lang="tr-TR" smtClean="0"/>
              <a:t>‹#›</a:t>
            </a:fld>
            <a:endParaRPr lang="tr-TR" dirty="0"/>
          </a:p>
        </p:txBody>
      </p:sp>
    </p:spTree>
    <p:extLst>
      <p:ext uri="{BB962C8B-B14F-4D97-AF65-F5344CB8AC3E}">
        <p14:creationId xmlns:p14="http://schemas.microsoft.com/office/powerpoint/2010/main" val="4102788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tr-TR"/>
              <a:t>Asıl başlık stili için tıklatın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DEBA7B7-1EAE-41BF-880D-BEDD404066B8}" type="datetimeFigureOut">
              <a:rPr lang="tr-TR" smtClean="0"/>
              <a:t>10.10.2022</a:t>
            </a:fld>
            <a:endParaRPr lang="tr-TR"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tr-TR"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B425A3BD-941E-4878-ACF9-DA87D60D9D58}" type="slidenum">
              <a:rPr lang="tr-TR" smtClean="0"/>
              <a:t>‹#›</a:t>
            </a:fld>
            <a:endParaRPr lang="tr-TR"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23277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dirty="0"/>
              <a:t>Resim eklemek için simgeyi tıklatın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DEBA7B7-1EAE-41BF-880D-BEDD404066B8}" type="datetimeFigureOut">
              <a:rPr lang="tr-TR" smtClean="0"/>
              <a:t>10.10.2022</a:t>
            </a:fld>
            <a:endParaRPr lang="tr-TR"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tr-TR"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B425A3BD-941E-4878-ACF9-DA87D60D9D58}" type="slidenum">
              <a:rPr lang="tr-TR" smtClean="0"/>
              <a:t>‹#›</a:t>
            </a:fld>
            <a:endParaRPr lang="tr-TR"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23829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tr-TR"/>
              <a:t>Asıl başlık stili için tıklatın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CDEBA7B7-1EAE-41BF-880D-BEDD404066B8}" type="datetimeFigureOut">
              <a:rPr lang="tr-TR" smtClean="0"/>
              <a:t>10.10.2022</a:t>
            </a:fld>
            <a:endParaRPr lang="tr-TR"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tr-TR"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B425A3BD-941E-4878-ACF9-DA87D60D9D58}" type="slidenum">
              <a:rPr lang="tr-TR" smtClean="0"/>
              <a:t>‹#›</a:t>
            </a:fld>
            <a:endParaRPr lang="tr-TR"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3152950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aşlık 1"/>
          <p:cNvSpPr>
            <a:spLocks noGrp="1"/>
          </p:cNvSpPr>
          <p:nvPr>
            <p:ph type="subTitle" idx="1"/>
          </p:nvPr>
        </p:nvSpPr>
        <p:spPr>
          <a:xfrm>
            <a:off x="4325248" y="463463"/>
            <a:ext cx="6831673" cy="679015"/>
          </a:xfrm>
        </p:spPr>
        <p:txBody>
          <a:bodyPr>
            <a:noAutofit/>
          </a:bodyPr>
          <a:lstStyle/>
          <a:p>
            <a:r>
              <a:rPr lang="en-US" sz="1800" dirty="0"/>
              <a:t/>
            </a:r>
            <a:br>
              <a:rPr lang="en-US" sz="1800" dirty="0"/>
            </a:br>
            <a:r>
              <a:rPr lang="en-US" sz="1800" dirty="0"/>
              <a:t>EMAR (MRI) MAGNETIC RESONANCE IMAGING DEVICE</a:t>
            </a:r>
            <a:endParaRPr lang="tr-TR" sz="1800" dirty="0"/>
          </a:p>
        </p:txBody>
      </p:sp>
      <p:sp>
        <p:nvSpPr>
          <p:cNvPr id="3" name="Metin kutusu 2"/>
          <p:cNvSpPr txBox="1"/>
          <p:nvPr/>
        </p:nvSpPr>
        <p:spPr>
          <a:xfrm>
            <a:off x="1540754" y="5724394"/>
            <a:ext cx="5817875" cy="369332"/>
          </a:xfrm>
          <a:prstGeom prst="rect">
            <a:avLst/>
          </a:prstGeom>
          <a:noFill/>
        </p:spPr>
        <p:txBody>
          <a:bodyPr wrap="none" rtlCol="0">
            <a:spAutoFit/>
          </a:bodyPr>
          <a:lstStyle/>
          <a:p>
            <a:r>
              <a:rPr lang="tr-TR" b="1" dirty="0">
                <a:latin typeface="Calibri" panose="020F0502020204030204" pitchFamily="34" charset="0"/>
                <a:cs typeface="Calibri" panose="020F0502020204030204" pitchFamily="34" charset="0"/>
              </a:rPr>
              <a:t>EMAR (MRI) MANYETİK REZONANS GÖRÜNTÜLEME CİHAZI</a:t>
            </a:r>
          </a:p>
        </p:txBody>
      </p:sp>
      <p:cxnSp>
        <p:nvCxnSpPr>
          <p:cNvPr id="5" name="Düz Bağlayıcı 4"/>
          <p:cNvCxnSpPr/>
          <p:nvPr/>
        </p:nvCxnSpPr>
        <p:spPr>
          <a:xfrm>
            <a:off x="4058433" y="726510"/>
            <a:ext cx="7365304" cy="0"/>
          </a:xfrm>
          <a:prstGeom prst="line">
            <a:avLst/>
          </a:prstGeom>
        </p:spPr>
        <p:style>
          <a:lnRef idx="1">
            <a:schemeClr val="dk1"/>
          </a:lnRef>
          <a:fillRef idx="0">
            <a:schemeClr val="dk1"/>
          </a:fillRef>
          <a:effectRef idx="0">
            <a:schemeClr val="dk1"/>
          </a:effectRef>
          <a:fontRef idx="minor">
            <a:schemeClr val="tx1"/>
          </a:fontRef>
        </p:style>
      </p:cxnSp>
      <p:cxnSp>
        <p:nvCxnSpPr>
          <p:cNvPr id="8" name="Düz Bağlayıcı 7"/>
          <p:cNvCxnSpPr/>
          <p:nvPr/>
        </p:nvCxnSpPr>
        <p:spPr>
          <a:xfrm flipV="1">
            <a:off x="11423737" y="726510"/>
            <a:ext cx="0" cy="964504"/>
          </a:xfrm>
          <a:prstGeom prst="line">
            <a:avLst/>
          </a:prstGeom>
        </p:spPr>
        <p:style>
          <a:lnRef idx="1">
            <a:schemeClr val="dk1"/>
          </a:lnRef>
          <a:fillRef idx="0">
            <a:schemeClr val="dk1"/>
          </a:fillRef>
          <a:effectRef idx="0">
            <a:schemeClr val="dk1"/>
          </a:effectRef>
          <a:fontRef idx="minor">
            <a:schemeClr val="tx1"/>
          </a:fontRef>
        </p:style>
      </p:cxn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563" y="5104338"/>
            <a:ext cx="6599" cy="10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311" y="6102870"/>
            <a:ext cx="7370762" cy="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8433" y="1142478"/>
            <a:ext cx="6981085" cy="4581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Dirsek Bağlayıcısı 6"/>
          <p:cNvCxnSpPr/>
          <p:nvPr/>
        </p:nvCxnSpPr>
        <p:spPr>
          <a:xfrm>
            <a:off x="1199618" y="5724394"/>
            <a:ext cx="2851421" cy="12700"/>
          </a:xfrm>
          <a:prstGeom prst="bentConnector3">
            <a:avLst>
              <a:gd name="adj1" fmla="val 100958"/>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6" name="Düz Bağlayıcı 25"/>
          <p:cNvCxnSpPr/>
          <p:nvPr/>
        </p:nvCxnSpPr>
        <p:spPr>
          <a:xfrm>
            <a:off x="1190975" y="5104338"/>
            <a:ext cx="0" cy="62005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043936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80280" y="194481"/>
            <a:ext cx="9601200" cy="1485900"/>
          </a:xfrm>
        </p:spPr>
        <p:txBody>
          <a:bodyPr>
            <a:normAutofit/>
          </a:bodyPr>
          <a:lstStyle/>
          <a:p>
            <a:r>
              <a:rPr lang="tr-TR" altLang="tr-TR" sz="2400" dirty="0" smtClean="0">
                <a:solidFill>
                  <a:srgbClr val="0070C0"/>
                </a:solidFill>
                <a:latin typeface="Arial" charset="0"/>
                <a:cs typeface="Arial" charset="0"/>
              </a:rPr>
              <a:t>RF PULSU ETKİSİ NEDİR</a:t>
            </a:r>
            <a:endParaRPr lang="tr-TR" sz="2400" dirty="0">
              <a:solidFill>
                <a:srgbClr val="0070C0"/>
              </a:solidFill>
            </a:endParaRPr>
          </a:p>
        </p:txBody>
      </p:sp>
      <p:sp>
        <p:nvSpPr>
          <p:cNvPr id="3" name="İçerik Yer Tutucusu 2"/>
          <p:cNvSpPr>
            <a:spLocks noGrp="1"/>
          </p:cNvSpPr>
          <p:nvPr>
            <p:ph idx="1"/>
          </p:nvPr>
        </p:nvSpPr>
        <p:spPr>
          <a:xfrm>
            <a:off x="975814" y="771099"/>
            <a:ext cx="10733964" cy="3581400"/>
          </a:xfrm>
        </p:spPr>
        <p:txBody>
          <a:bodyPr/>
          <a:lstStyle/>
          <a:p>
            <a:pPr algn="just">
              <a:buFont typeface="Wingdings" pitchFamily="2" charset="2"/>
              <a:buChar char="v"/>
            </a:pPr>
            <a:r>
              <a:rPr lang="tr-TR" altLang="tr-TR" sz="1600" dirty="0">
                <a:solidFill>
                  <a:schemeClr val="tx1"/>
                </a:solidFill>
              </a:rPr>
              <a:t>MR incelemesinde incelemesine dokulara gönderilen RF pulsları protonlara enerji aktararak onları uyarmaktadır. Protonlar aldıkları enerjiyi daha sonra komşu moleküllere aktarırılar ve bu enerji de ısı olarak ortama dağılır. </a:t>
            </a:r>
          </a:p>
          <a:p>
            <a:pPr algn="just">
              <a:buFont typeface="Wingdings" pitchFamily="2" charset="2"/>
              <a:buChar char="v"/>
            </a:pPr>
            <a:r>
              <a:rPr lang="tr-TR" altLang="tr-TR" sz="1600" dirty="0">
                <a:solidFill>
                  <a:schemeClr val="tx1"/>
                </a:solidFill>
              </a:rPr>
              <a:t>Sedatize yada anestezi altındaki hastalarda ısı regülasyon mekanizmalarında değişmeler olduğunda bu hastalar uzun süren tetkiklerin zararlı olabilmesi mümkündür (bu konu hakkında henüz bilgi yoktur. </a:t>
            </a:r>
            <a:r>
              <a:rPr lang="tr-TR" altLang="tr-TR" sz="1600" dirty="0" smtClean="0">
                <a:solidFill>
                  <a:schemeClr val="tx1"/>
                </a:solidFill>
              </a:rPr>
              <a:t>)</a:t>
            </a:r>
          </a:p>
          <a:p>
            <a:pPr algn="just">
              <a:buFont typeface="Wingdings" pitchFamily="2" charset="2"/>
              <a:buChar char="v"/>
            </a:pPr>
            <a:r>
              <a:rPr lang="tr-TR" altLang="tr-TR" sz="1600" dirty="0">
                <a:solidFill>
                  <a:schemeClr val="tx1"/>
                </a:solidFill>
              </a:rPr>
              <a:t>Dikkat edilmesi gereken diğer bir noktada kardiak moniterizasyon yapılan hastalarda hasta vücuduna iliştirilen tellerden oluşan elektrik akımlarının tellerde ısınmaya yol açarak yanıklar oluştura bilmesidir bu nedenle kablo izolasyonu tam olmalı ve teller hastanın çıplak tenine temas etmemelidir.</a:t>
            </a:r>
          </a:p>
          <a:p>
            <a:pPr algn="just">
              <a:buFont typeface="Wingdings" pitchFamily="2" charset="2"/>
              <a:buChar char="v"/>
            </a:pPr>
            <a:endParaRPr lang="tr-TR" altLang="tr-TR" sz="1600" dirty="0">
              <a:solidFill>
                <a:schemeClr val="tx1"/>
              </a:solidFill>
            </a:endParaRPr>
          </a:p>
          <a:p>
            <a:endParaRPr lang="tr-T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675" y="2787127"/>
            <a:ext cx="10632103" cy="3913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3353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08137" y="209811"/>
            <a:ext cx="9601200" cy="1485900"/>
          </a:xfrm>
        </p:spPr>
        <p:txBody>
          <a:bodyPr>
            <a:normAutofit/>
          </a:bodyPr>
          <a:lstStyle/>
          <a:p>
            <a:r>
              <a:rPr lang="tr-TR" sz="2400" dirty="0" smtClean="0">
                <a:solidFill>
                  <a:srgbClr val="0070C0"/>
                </a:solidFill>
              </a:rPr>
              <a:t>RF ÜNİTESİ</a:t>
            </a:r>
            <a:endParaRPr lang="tr-TR" sz="2400" dirty="0">
              <a:solidFill>
                <a:srgbClr val="0070C0"/>
              </a:solidFill>
            </a:endParaRPr>
          </a:p>
        </p:txBody>
      </p:sp>
      <p:sp>
        <p:nvSpPr>
          <p:cNvPr id="3" name="İçerik Yer Tutucusu 2"/>
          <p:cNvSpPr>
            <a:spLocks noGrp="1"/>
          </p:cNvSpPr>
          <p:nvPr>
            <p:ph idx="1"/>
          </p:nvPr>
        </p:nvSpPr>
        <p:spPr>
          <a:xfrm>
            <a:off x="883084" y="594986"/>
            <a:ext cx="10741069" cy="3581400"/>
          </a:xfrm>
        </p:spPr>
        <p:txBody>
          <a:bodyPr>
            <a:normAutofit/>
          </a:bodyPr>
          <a:lstStyle/>
          <a:p>
            <a:pPr marL="0" indent="0" algn="just">
              <a:buNone/>
            </a:pPr>
            <a:r>
              <a:rPr lang="tr-TR" sz="1600" dirty="0"/>
              <a:t>MR’nin kullandığı enerji radyo dalgalarıdır. Radyofrekans (RF) olarak isimlendirilen bu enerji, elektromanyetik radyasyon yelpazesi içerisinde yer alır. Veri kaynağı hücre sıvısı ve lipidler içerisindeki hidrojen çekirdeğidir (protonlar). </a:t>
            </a:r>
            <a:endParaRPr lang="tr-TR" sz="1600" dirty="0" smtClean="0"/>
          </a:p>
          <a:p>
            <a:pPr marL="0" indent="0" algn="just">
              <a:buNone/>
            </a:pPr>
            <a:r>
              <a:rPr lang="tr-TR" sz="1600" dirty="0"/>
              <a:t>Normalde vücudumuz RF enerjisine duyarsızdır. Önce veri kaynağımız olan protonların RF enerjisi ile uyarılır hale getirilmesi gerekir. Bunun için hasta çok güçlü bir manyetik alan içerisine yerleştirilir. </a:t>
            </a:r>
            <a:endParaRPr lang="tr-TR" sz="1600" dirty="0" smtClean="0"/>
          </a:p>
          <a:p>
            <a:pPr marL="0" indent="0" algn="just">
              <a:buNone/>
            </a:pPr>
            <a:r>
              <a:rPr lang="tr-TR" sz="1600" dirty="0" smtClean="0"/>
              <a:t>Kesit </a:t>
            </a:r>
            <a:r>
              <a:rPr lang="tr-TR" sz="1600" dirty="0"/>
              <a:t>alınacak bölgeye RF enerjisi gönderilir. Protonlar bu enerjiyi alır ve enerjinin miktarına göre konumlarından </a:t>
            </a:r>
            <a:r>
              <a:rPr lang="tr-TR" sz="1600" dirty="0" smtClean="0"/>
              <a:t>saparlar RF </a:t>
            </a:r>
            <a:r>
              <a:rPr lang="tr-TR" sz="1600" dirty="0"/>
              <a:t>enerjisi kesilir. Protonlar eski konumlarına dönerler. Bu dönüş sürecinde aldıkları enerjiyi bir sinyal şeklinde yayarlar.</a:t>
            </a:r>
          </a:p>
        </p:txBody>
      </p:sp>
      <p:sp>
        <p:nvSpPr>
          <p:cNvPr id="4" name="Dikdörtgen 3"/>
          <p:cNvSpPr/>
          <p:nvPr/>
        </p:nvSpPr>
        <p:spPr>
          <a:xfrm>
            <a:off x="7027101" y="3184742"/>
            <a:ext cx="4459266" cy="1323439"/>
          </a:xfrm>
          <a:prstGeom prst="rect">
            <a:avLst/>
          </a:prstGeom>
        </p:spPr>
        <p:txBody>
          <a:bodyPr wrap="square">
            <a:spAutoFit/>
          </a:bodyPr>
          <a:lstStyle/>
          <a:p>
            <a:pPr algn="just"/>
            <a:r>
              <a:rPr lang="tr-TR" sz="1600" dirty="0" smtClean="0"/>
              <a:t>Radyo </a:t>
            </a:r>
            <a:r>
              <a:rPr lang="tr-TR" sz="1600" dirty="0"/>
              <a:t>dalgası ile uyarılan bu protonlar manyetik alan vektörüne paralel </a:t>
            </a:r>
            <a:r>
              <a:rPr lang="tr-TR" sz="1600" dirty="0" smtClean="0"/>
              <a:t>olan konumlarından </a:t>
            </a:r>
            <a:r>
              <a:rPr lang="tr-TR" sz="1600" dirty="0"/>
              <a:t>saparak vektörle bir açı yaparlar. Radyofrekans (RF) kesildiğinde </a:t>
            </a:r>
            <a:r>
              <a:rPr lang="tr-TR" sz="1600" dirty="0" smtClean="0"/>
              <a:t>ise presesyon </a:t>
            </a:r>
            <a:r>
              <a:rPr lang="tr-TR" sz="1600" dirty="0"/>
              <a:t>yaparak eski konumlarına dönerler.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815" y="2474471"/>
            <a:ext cx="5629521" cy="2743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1114816" y="5306137"/>
            <a:ext cx="10759858" cy="923330"/>
          </a:xfrm>
          <a:prstGeom prst="rect">
            <a:avLst/>
          </a:prstGeom>
        </p:spPr>
        <p:txBody>
          <a:bodyPr wrap="square">
            <a:spAutoFit/>
          </a:bodyPr>
          <a:lstStyle/>
          <a:p>
            <a:r>
              <a:rPr lang="tr-TR" dirty="0" smtClean="0">
                <a:solidFill>
                  <a:srgbClr val="0070C0"/>
                </a:solidFill>
              </a:rPr>
              <a:t>RF Sargılar: </a:t>
            </a:r>
            <a:r>
              <a:rPr lang="tr-TR" dirty="0" smtClean="0"/>
              <a:t>RF </a:t>
            </a:r>
            <a:r>
              <a:rPr lang="tr-TR" dirty="0"/>
              <a:t>bobinler görüntülenecek dokuları uyarmak ve sinyal kaydı amacıyla kullanılır. </a:t>
            </a:r>
            <a:r>
              <a:rPr lang="tr-TR" dirty="0" smtClean="0"/>
              <a:t>Bu amaçla </a:t>
            </a:r>
            <a:r>
              <a:rPr lang="tr-TR" dirty="0"/>
              <a:t>iki farklı türde RF sargısı kullanılır. Birinci tipteki sargılar, hem inceleme </a:t>
            </a:r>
            <a:r>
              <a:rPr lang="tr-TR" dirty="0" smtClean="0"/>
              <a:t>alanındaki dokuları </a:t>
            </a:r>
            <a:r>
              <a:rPr lang="tr-TR" dirty="0"/>
              <a:t>uyaracak sinyalleri gönderip hem de sinyal toplayıcı olarak </a:t>
            </a:r>
            <a:r>
              <a:rPr lang="tr-TR" dirty="0" smtClean="0"/>
              <a:t>kullanılabilen özelliktedir</a:t>
            </a:r>
            <a:r>
              <a:rPr lang="tr-TR" dirty="0"/>
              <a:t>.</a:t>
            </a:r>
          </a:p>
        </p:txBody>
      </p:sp>
    </p:spTree>
    <p:extLst>
      <p:ext uri="{BB962C8B-B14F-4D97-AF65-F5344CB8AC3E}">
        <p14:creationId xmlns:p14="http://schemas.microsoft.com/office/powerpoint/2010/main" val="42117157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idx="1"/>
          </p:nvPr>
        </p:nvSpPr>
        <p:spPr>
          <a:xfrm>
            <a:off x="985120" y="399129"/>
            <a:ext cx="10803699" cy="3581400"/>
          </a:xfrm>
        </p:spPr>
        <p:txBody>
          <a:bodyPr/>
          <a:lstStyle/>
          <a:p>
            <a:pPr marL="0" indent="0" algn="just">
              <a:buNone/>
            </a:pPr>
            <a:r>
              <a:rPr lang="tr-TR" sz="1600" dirty="0" smtClean="0">
                <a:solidFill>
                  <a:srgbClr val="0070C0"/>
                </a:solidFill>
              </a:rPr>
              <a:t> Veri </a:t>
            </a:r>
            <a:r>
              <a:rPr lang="tr-TR" sz="1600" dirty="0">
                <a:solidFill>
                  <a:srgbClr val="0070C0"/>
                </a:solidFill>
              </a:rPr>
              <a:t>toplama bölümü: </a:t>
            </a:r>
            <a:r>
              <a:rPr lang="tr-TR" sz="1600" dirty="0"/>
              <a:t>Bu bölümün ana parçası çok güçlü manyetik alan üreten mıknatıslardır. Genel amaçlı MR’lerin manyetik alan gücü genellikle 1.0-1.5 Tesla civarındadır. Cihazın ihtiyaç duyduğu RF sinyalleri Resim 3.1’dekirf ana kablosu ile cihaza iletilir</a:t>
            </a:r>
            <a:r>
              <a:rPr lang="tr-TR" sz="1600" dirty="0" smtClean="0"/>
              <a:t>. Kablonun </a:t>
            </a:r>
            <a:r>
              <a:rPr lang="tr-TR" sz="1600" dirty="0"/>
              <a:t>diğer ucu kabinet odasındaki RF anfiye bağlıdır. Magnet odası </a:t>
            </a:r>
            <a:r>
              <a:rPr lang="tr-TR" sz="1600" dirty="0" smtClean="0"/>
              <a:t>duvarındaki filterplate </a:t>
            </a:r>
            <a:r>
              <a:rPr lang="tr-TR" sz="1600" dirty="0"/>
              <a:t>ünitesinden aktarılır. </a:t>
            </a:r>
          </a:p>
          <a:p>
            <a:pPr marL="0" indent="0">
              <a:buNone/>
            </a:pPr>
            <a:endParaRPr lang="tr-TR"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491"/>
          <a:stretch/>
        </p:blipFill>
        <p:spPr bwMode="auto">
          <a:xfrm>
            <a:off x="1080654" y="1445515"/>
            <a:ext cx="5357723" cy="2976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6782937" y="1483095"/>
            <a:ext cx="5108178" cy="1569660"/>
          </a:xfrm>
          <a:prstGeom prst="rect">
            <a:avLst/>
          </a:prstGeom>
        </p:spPr>
        <p:txBody>
          <a:bodyPr wrap="square">
            <a:spAutoFit/>
          </a:bodyPr>
          <a:lstStyle/>
          <a:p>
            <a:pPr algn="just"/>
            <a:r>
              <a:rPr lang="tr-TR" sz="1600" dirty="0"/>
              <a:t> </a:t>
            </a:r>
            <a:r>
              <a:rPr lang="tr-TR" sz="1600" dirty="0" smtClean="0"/>
              <a:t>Cihazı 60,68Mhz’de </a:t>
            </a:r>
            <a:r>
              <a:rPr lang="tr-TR" sz="1600" dirty="0"/>
              <a:t>yayın yapan ve bilgi toplayan radyo sistemi </a:t>
            </a:r>
            <a:r>
              <a:rPr lang="tr-TR" sz="1600" dirty="0" smtClean="0"/>
              <a:t>denebilir. Dolayısıyla </a:t>
            </a:r>
            <a:r>
              <a:rPr lang="tr-TR" sz="1600" dirty="0"/>
              <a:t>dışarıdan gelen Rf sinyallerinin parazit olarak var olmaması için </a:t>
            </a:r>
            <a:r>
              <a:rPr lang="tr-TR" sz="1600" dirty="0" smtClean="0"/>
              <a:t>faraday kafesi </a:t>
            </a:r>
            <a:r>
              <a:rPr lang="tr-TR" sz="1600" dirty="0"/>
              <a:t>kullanılır. Odanın içerisindeki sinyallerde dışarı ulaşamaz. Cihaza ulaşacak kendi </a:t>
            </a:r>
            <a:r>
              <a:rPr lang="tr-TR" sz="1600" dirty="0" smtClean="0"/>
              <a:t>rf sinyalleri </a:t>
            </a:r>
            <a:r>
              <a:rPr lang="tr-TR" sz="1600" dirty="0"/>
              <a:t>filtreleyerek ulaştırılır.Bu sisteme filterplate adı verilmektedir.</a:t>
            </a: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25" t="2839" r="7600"/>
          <a:stretch/>
        </p:blipFill>
        <p:spPr bwMode="auto">
          <a:xfrm>
            <a:off x="6889314" y="3118980"/>
            <a:ext cx="5001801" cy="3387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ikdörtgen 5"/>
          <p:cNvSpPr/>
          <p:nvPr/>
        </p:nvSpPr>
        <p:spPr>
          <a:xfrm>
            <a:off x="1080655" y="4690279"/>
            <a:ext cx="5453258" cy="1815882"/>
          </a:xfrm>
          <a:prstGeom prst="rect">
            <a:avLst/>
          </a:prstGeom>
        </p:spPr>
        <p:txBody>
          <a:bodyPr wrap="square">
            <a:spAutoFit/>
          </a:bodyPr>
          <a:lstStyle/>
          <a:p>
            <a:pPr algn="just"/>
            <a:r>
              <a:rPr lang="tr-TR" sz="1600" dirty="0"/>
              <a:t>Lokal coillerdenalınan sinyaller </a:t>
            </a:r>
            <a:r>
              <a:rPr lang="tr-TR" sz="1600" dirty="0" smtClean="0"/>
              <a:t>devreler </a:t>
            </a:r>
            <a:r>
              <a:rPr lang="tr-TR" sz="1600" dirty="0"/>
              <a:t>aracılığı ile işlenerek ince </a:t>
            </a:r>
            <a:r>
              <a:rPr lang="tr-TR" sz="1600" dirty="0" smtClean="0"/>
              <a:t>RF kabloları </a:t>
            </a:r>
            <a:r>
              <a:rPr lang="tr-TR" sz="1600" dirty="0"/>
              <a:t>ile kabinet odasındaki RF ünitesine gönderilir. Kabinette dijital hâle </a:t>
            </a:r>
            <a:r>
              <a:rPr lang="tr-TR" sz="1600" dirty="0" smtClean="0"/>
              <a:t>getirilip görüntünün </a:t>
            </a:r>
            <a:r>
              <a:rPr lang="tr-TR" sz="1600" dirty="0"/>
              <a:t>elde edilmesinde kullanılır</a:t>
            </a:r>
            <a:r>
              <a:rPr lang="tr-TR" sz="1600" dirty="0" smtClean="0"/>
              <a:t>.</a:t>
            </a:r>
          </a:p>
          <a:p>
            <a:pPr algn="just"/>
            <a:r>
              <a:rPr lang="tr-TR" sz="1600" dirty="0"/>
              <a:t>RF sinyallerin hastaya uygulanmadan önce ve sonrasında değerlerinin ölçülmesi gereklidir. (MR Fonksiyon Testi modülüne bakınız.) </a:t>
            </a:r>
          </a:p>
        </p:txBody>
      </p:sp>
    </p:spTree>
    <p:extLst>
      <p:ext uri="{BB962C8B-B14F-4D97-AF65-F5344CB8AC3E}">
        <p14:creationId xmlns:p14="http://schemas.microsoft.com/office/powerpoint/2010/main" val="31040666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176207" y="6275539"/>
            <a:ext cx="1772858" cy="369332"/>
          </a:xfrm>
          <a:prstGeom prst="rect">
            <a:avLst/>
          </a:prstGeom>
        </p:spPr>
        <p:txBody>
          <a:bodyPr wrap="none">
            <a:spAutoFit/>
          </a:bodyPr>
          <a:lstStyle/>
          <a:p>
            <a:r>
              <a:rPr lang="tr-TR" dirty="0">
                <a:solidFill>
                  <a:schemeClr val="bg1"/>
                </a:solidFill>
              </a:rPr>
              <a:t>Kuş Kafesi Sargı</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63" t="4071"/>
          <a:stretch/>
        </p:blipFill>
        <p:spPr bwMode="auto">
          <a:xfrm>
            <a:off x="1012434" y="4153734"/>
            <a:ext cx="5359490" cy="2477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434" y="83641"/>
            <a:ext cx="5359490" cy="3224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892152" y="3406841"/>
            <a:ext cx="6096000" cy="646331"/>
          </a:xfrm>
          <a:prstGeom prst="rect">
            <a:avLst/>
          </a:prstGeom>
        </p:spPr>
        <p:txBody>
          <a:bodyPr>
            <a:spAutoFit/>
          </a:bodyPr>
          <a:lstStyle/>
          <a:p>
            <a:r>
              <a:rPr lang="tr-TR" dirty="0"/>
              <a:t> </a:t>
            </a:r>
            <a:r>
              <a:rPr lang="tr-TR" dirty="0" smtClean="0">
                <a:solidFill>
                  <a:srgbClr val="0070C0"/>
                </a:solidFill>
              </a:rPr>
              <a:t>RF Kabinetler: </a:t>
            </a:r>
            <a:r>
              <a:rPr lang="tr-TR" dirty="0" smtClean="0"/>
              <a:t>MR </a:t>
            </a:r>
            <a:r>
              <a:rPr lang="tr-TR" dirty="0"/>
              <a:t>odası dışında bulunan RF sinyallerinin işlemlerinin gerçekleştirildiği kısımlardır.</a:t>
            </a:r>
          </a:p>
        </p:txBody>
      </p:sp>
      <p:pic>
        <p:nvPicPr>
          <p:cNvPr id="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218" r="5520"/>
          <a:stretch/>
        </p:blipFill>
        <p:spPr bwMode="auto">
          <a:xfrm>
            <a:off x="7124131" y="136476"/>
            <a:ext cx="4853556" cy="3171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ikdörtgen 5"/>
          <p:cNvSpPr/>
          <p:nvPr/>
        </p:nvSpPr>
        <p:spPr>
          <a:xfrm>
            <a:off x="7124131" y="4411976"/>
            <a:ext cx="4853556" cy="1077218"/>
          </a:xfrm>
          <a:prstGeom prst="rect">
            <a:avLst/>
          </a:prstGeom>
        </p:spPr>
        <p:txBody>
          <a:bodyPr wrap="square">
            <a:spAutoFit/>
          </a:bodyPr>
          <a:lstStyle/>
          <a:p>
            <a:pPr algn="just"/>
            <a:r>
              <a:rPr lang="tr-TR" sz="1600" dirty="0"/>
              <a:t>Bir amfide beklenilen en büyük özellikler ise sesi hızlı, istenilen ölçüdeki yüksek değerlere ve en önemlisi de kayıpsız bir şekilde aktarmaya yaramaktadır. Başka cihazlarla bütünleşik halde de bulunabilen cihazlardır.</a:t>
            </a:r>
          </a:p>
        </p:txBody>
      </p:sp>
    </p:spTree>
    <p:extLst>
      <p:ext uri="{BB962C8B-B14F-4D97-AF65-F5344CB8AC3E}">
        <p14:creationId xmlns:p14="http://schemas.microsoft.com/office/powerpoint/2010/main" val="672875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49869" y="2248633"/>
            <a:ext cx="4825461" cy="4329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5135"/>
          <a:stretch/>
        </p:blipFill>
        <p:spPr bwMode="auto">
          <a:xfrm>
            <a:off x="6781475" y="2993721"/>
            <a:ext cx="4391025" cy="3584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473" y="1050853"/>
            <a:ext cx="4391025"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893524" y="1050853"/>
            <a:ext cx="6096000" cy="584775"/>
          </a:xfrm>
          <a:prstGeom prst="rect">
            <a:avLst/>
          </a:prstGeom>
        </p:spPr>
        <p:txBody>
          <a:bodyPr>
            <a:spAutoFit/>
          </a:bodyPr>
          <a:lstStyle/>
          <a:p>
            <a:r>
              <a:rPr lang="tr-TR" sz="1600" dirty="0"/>
              <a:t>RF coillerin hastadan alınan verileri iletebilmeleri için gerekli olan bağlantıları </a:t>
            </a:r>
            <a:r>
              <a:rPr lang="tr-TR" sz="1600" dirty="0" smtClean="0"/>
              <a:t>masa üzerindeki </a:t>
            </a:r>
            <a:r>
              <a:rPr lang="tr-TR" sz="1600" dirty="0"/>
              <a:t>soketler aracılığı ile yapılır.</a:t>
            </a:r>
          </a:p>
        </p:txBody>
      </p:sp>
      <p:sp>
        <p:nvSpPr>
          <p:cNvPr id="5" name="Dikdörtgen 4"/>
          <p:cNvSpPr/>
          <p:nvPr/>
        </p:nvSpPr>
        <p:spPr>
          <a:xfrm>
            <a:off x="1078934" y="400926"/>
            <a:ext cx="2348720" cy="461665"/>
          </a:xfrm>
          <a:prstGeom prst="rect">
            <a:avLst/>
          </a:prstGeom>
        </p:spPr>
        <p:txBody>
          <a:bodyPr wrap="none">
            <a:spAutoFit/>
          </a:bodyPr>
          <a:lstStyle/>
          <a:p>
            <a:r>
              <a:rPr lang="tr-TR" sz="2400" dirty="0">
                <a:solidFill>
                  <a:srgbClr val="0070C0"/>
                </a:solidFill>
              </a:rPr>
              <a:t> RF </a:t>
            </a:r>
            <a:r>
              <a:rPr lang="tr-TR" sz="2400" dirty="0" smtClean="0">
                <a:solidFill>
                  <a:srgbClr val="0070C0"/>
                </a:solidFill>
              </a:rPr>
              <a:t>Coiller Nedir </a:t>
            </a:r>
            <a:endParaRPr lang="tr-TR" sz="2400" dirty="0">
              <a:solidFill>
                <a:srgbClr val="0070C0"/>
              </a:solidFill>
            </a:endParaRPr>
          </a:p>
        </p:txBody>
      </p:sp>
      <p:sp>
        <p:nvSpPr>
          <p:cNvPr id="6" name="Metin kutusu 5"/>
          <p:cNvSpPr txBox="1"/>
          <p:nvPr/>
        </p:nvSpPr>
        <p:spPr>
          <a:xfrm>
            <a:off x="7575514" y="399574"/>
            <a:ext cx="2544286" cy="461665"/>
          </a:xfrm>
          <a:prstGeom prst="rect">
            <a:avLst/>
          </a:prstGeom>
          <a:noFill/>
        </p:spPr>
        <p:txBody>
          <a:bodyPr wrap="none" rtlCol="0">
            <a:spAutoFit/>
          </a:bodyPr>
          <a:lstStyle/>
          <a:p>
            <a:r>
              <a:rPr lang="tr-TR" sz="2400" dirty="0" smtClean="0">
                <a:solidFill>
                  <a:srgbClr val="0070C0"/>
                </a:solidFill>
              </a:rPr>
              <a:t>RF Coiller Çeşitleri</a:t>
            </a:r>
            <a:endParaRPr lang="tr-TR" sz="2400" dirty="0">
              <a:solidFill>
                <a:srgbClr val="0070C0"/>
              </a:solidFill>
            </a:endParaRPr>
          </a:p>
        </p:txBody>
      </p:sp>
    </p:spTree>
    <p:extLst>
      <p:ext uri="{BB962C8B-B14F-4D97-AF65-F5344CB8AC3E}">
        <p14:creationId xmlns:p14="http://schemas.microsoft.com/office/powerpoint/2010/main" val="7135807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93928" y="98946"/>
            <a:ext cx="9601200" cy="1485900"/>
          </a:xfrm>
        </p:spPr>
        <p:txBody>
          <a:bodyPr>
            <a:normAutofit/>
          </a:bodyPr>
          <a:lstStyle/>
          <a:p>
            <a:r>
              <a:rPr lang="tr-TR" sz="2400" dirty="0" smtClean="0">
                <a:solidFill>
                  <a:srgbClr val="0070C0"/>
                </a:solidFill>
              </a:rPr>
              <a:t>SIVI GAZ DOLUMLARI</a:t>
            </a:r>
            <a:br>
              <a:rPr lang="tr-TR" sz="2400" dirty="0" smtClean="0">
                <a:solidFill>
                  <a:srgbClr val="0070C0"/>
                </a:solidFill>
              </a:rPr>
            </a:br>
            <a:endParaRPr lang="tr-TR" sz="2400" dirty="0">
              <a:solidFill>
                <a:srgbClr val="0070C0"/>
              </a:solidFill>
            </a:endParaRPr>
          </a:p>
        </p:txBody>
      </p:sp>
      <p:sp>
        <p:nvSpPr>
          <p:cNvPr id="3" name="İçerik Yer Tutucusu 2"/>
          <p:cNvSpPr>
            <a:spLocks noGrp="1"/>
          </p:cNvSpPr>
          <p:nvPr>
            <p:ph idx="1"/>
          </p:nvPr>
        </p:nvSpPr>
        <p:spPr>
          <a:xfrm>
            <a:off x="839337" y="566421"/>
            <a:ext cx="10884090" cy="3581400"/>
          </a:xfrm>
        </p:spPr>
        <p:txBody>
          <a:bodyPr>
            <a:normAutofit/>
          </a:bodyPr>
          <a:lstStyle/>
          <a:p>
            <a:pPr marL="0" indent="0">
              <a:buNone/>
            </a:pPr>
            <a:r>
              <a:rPr lang="tr-TR" sz="1600" dirty="0" smtClean="0"/>
              <a:t>MRG </a:t>
            </a:r>
            <a:r>
              <a:rPr lang="tr-TR" sz="1600" dirty="0"/>
              <a:t>aygıtları çevreden son derece iyi izole edilmiş bir ortamda çalıştırılmalıdır. </a:t>
            </a:r>
            <a:r>
              <a:rPr lang="tr-TR" sz="1600" dirty="0" smtClean="0"/>
              <a:t>Bu amaçla </a:t>
            </a:r>
            <a:r>
              <a:rPr lang="tr-TR" sz="1600" dirty="0"/>
              <a:t>cihazın bulunduğu oda Faraday kafesi ile tecrit edilmektedir. Güçlü MRG </a:t>
            </a:r>
            <a:r>
              <a:rPr lang="tr-TR" sz="1600" dirty="0" smtClean="0"/>
              <a:t>cihazları yüksek </a:t>
            </a:r>
            <a:r>
              <a:rPr lang="tr-TR" sz="1600" dirty="0"/>
              <a:t>manyetizasyonun sağlanması için sıvı </a:t>
            </a:r>
            <a:r>
              <a:rPr lang="tr-TR" sz="1600" dirty="0" smtClean="0"/>
              <a:t>helyum ve nitrojen </a:t>
            </a:r>
            <a:r>
              <a:rPr lang="tr-TR" sz="1600" dirty="0"/>
              <a:t>gazı ile </a:t>
            </a:r>
            <a:r>
              <a:rPr lang="tr-TR" sz="1600" dirty="0" smtClean="0"/>
              <a:t>soğutulur.</a:t>
            </a:r>
            <a:endParaRPr lang="tr-TR" sz="1600" dirty="0"/>
          </a:p>
        </p:txBody>
      </p:sp>
      <p:sp>
        <p:nvSpPr>
          <p:cNvPr id="4" name="Dikdörtgen 3"/>
          <p:cNvSpPr/>
          <p:nvPr/>
        </p:nvSpPr>
        <p:spPr>
          <a:xfrm>
            <a:off x="5709314" y="1286531"/>
            <a:ext cx="6096000" cy="830997"/>
          </a:xfrm>
          <a:prstGeom prst="rect">
            <a:avLst/>
          </a:prstGeom>
        </p:spPr>
        <p:txBody>
          <a:bodyPr>
            <a:spAutoFit/>
          </a:bodyPr>
          <a:lstStyle/>
          <a:p>
            <a:pPr algn="just"/>
            <a:r>
              <a:rPr lang="tr-TR" sz="1600" dirty="0"/>
              <a:t>Helyum ve </a:t>
            </a:r>
            <a:r>
              <a:rPr lang="tr-TR" sz="1600" dirty="0" smtClean="0"/>
              <a:t>nitrojen gibi </a:t>
            </a:r>
            <a:r>
              <a:rPr lang="tr-TR" sz="1600" dirty="0"/>
              <a:t>gazlarda saflık dereceleri ne kadar yüksekse ideal sıcaklıkları da o derece </a:t>
            </a:r>
            <a:r>
              <a:rPr lang="tr-TR" sz="1600" dirty="0" smtClean="0"/>
              <a:t>uygun olacaktır</a:t>
            </a:r>
            <a:r>
              <a:rPr lang="tr-TR" sz="1600" dirty="0"/>
              <a:t>. Dolayısıyla da gaz kayıpları daha düşük </a:t>
            </a:r>
            <a:r>
              <a:rPr lang="tr-TR" sz="1600" dirty="0" smtClean="0"/>
              <a:t>seviyelerde olmaktadır</a:t>
            </a:r>
            <a:r>
              <a:rPr lang="tr-TR" sz="1600" dirty="0"/>
              <a: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7314" y="3530828"/>
            <a:ext cx="3255631" cy="3082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523" y="1442341"/>
            <a:ext cx="4219575" cy="5299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3526" y="2425359"/>
            <a:ext cx="3633788" cy="418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23886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91882" y="2747597"/>
            <a:ext cx="11150221" cy="5580797"/>
          </a:xfrm>
        </p:spPr>
        <p:txBody>
          <a:bodyPr>
            <a:normAutofit/>
          </a:bodyPr>
          <a:lstStyle/>
          <a:p>
            <a:pPr algn="just">
              <a:buFont typeface="Arial" panose="020B0604020202020204" pitchFamily="34" charset="0"/>
              <a:buChar char="•"/>
            </a:pPr>
            <a:r>
              <a:rPr lang="tr-TR" sz="1600" dirty="0" smtClean="0"/>
              <a:t>Koruyucu deri eldiven </a:t>
            </a:r>
          </a:p>
          <a:p>
            <a:pPr algn="just">
              <a:buFont typeface="Arial" panose="020B0604020202020204" pitchFamily="34" charset="0"/>
              <a:buChar char="•"/>
            </a:pPr>
            <a:r>
              <a:rPr lang="tr-TR" sz="1600" dirty="0" smtClean="0"/>
              <a:t>Yüz maskesi </a:t>
            </a:r>
          </a:p>
          <a:p>
            <a:pPr algn="just">
              <a:buFont typeface="Arial" panose="020B0604020202020204" pitchFamily="34" charset="0"/>
              <a:buChar char="•"/>
            </a:pPr>
            <a:r>
              <a:rPr lang="tr-TR" sz="1600" dirty="0" smtClean="0"/>
              <a:t>Laboratuvar önlüğü </a:t>
            </a:r>
            <a:endParaRPr lang="tr-TR" sz="1600" dirty="0"/>
          </a:p>
          <a:p>
            <a:pPr algn="just">
              <a:buFont typeface="Arial" panose="020B0604020202020204" pitchFamily="34" charset="0"/>
              <a:buChar char="•"/>
            </a:pPr>
            <a:r>
              <a:rPr lang="tr-TR" sz="1600" dirty="0" smtClean="0"/>
              <a:t>Manyetik olmayan koruyucu ayakkabı </a:t>
            </a:r>
          </a:p>
          <a:p>
            <a:pPr algn="just">
              <a:buFont typeface="Arial" panose="020B0604020202020204" pitchFamily="34" charset="0"/>
              <a:buChar char="•"/>
            </a:pPr>
            <a:r>
              <a:rPr lang="tr-TR" sz="1600" dirty="0" smtClean="0"/>
              <a:t>Manyetik olmayan el aletleri </a:t>
            </a:r>
          </a:p>
          <a:p>
            <a:pPr algn="just">
              <a:buFont typeface="Arial" panose="020B0604020202020204" pitchFamily="34" charset="0"/>
              <a:buChar char="•"/>
            </a:pPr>
            <a:r>
              <a:rPr lang="tr-TR" sz="1600" dirty="0" smtClean="0"/>
              <a:t>Manyetik olmayan merdiven </a:t>
            </a:r>
          </a:p>
          <a:p>
            <a:pPr algn="just">
              <a:buFont typeface="Arial" panose="020B0604020202020204" pitchFamily="34" charset="0"/>
              <a:buChar char="•"/>
            </a:pPr>
            <a:r>
              <a:rPr lang="tr-TR" sz="1600" dirty="0" smtClean="0"/>
              <a:t>Tanklar üzerinde tekerlek kilidi                        </a:t>
            </a:r>
          </a:p>
          <a:p>
            <a:pPr marL="0" indent="0">
              <a:buNone/>
            </a:pPr>
            <a:endParaRPr lang="tr-TR" dirty="0"/>
          </a:p>
        </p:txBody>
      </p:sp>
      <p:sp>
        <p:nvSpPr>
          <p:cNvPr id="4" name="Dikdörtgen 3"/>
          <p:cNvSpPr/>
          <p:nvPr/>
        </p:nvSpPr>
        <p:spPr>
          <a:xfrm>
            <a:off x="886884" y="237993"/>
            <a:ext cx="2703112" cy="461665"/>
          </a:xfrm>
          <a:prstGeom prst="rect">
            <a:avLst/>
          </a:prstGeom>
        </p:spPr>
        <p:txBody>
          <a:bodyPr wrap="none">
            <a:spAutoFit/>
          </a:bodyPr>
          <a:lstStyle/>
          <a:p>
            <a:r>
              <a:rPr lang="tr-TR" sz="2400" dirty="0" smtClean="0">
                <a:solidFill>
                  <a:srgbClr val="0070C0"/>
                </a:solidFill>
              </a:rPr>
              <a:t>Güvenlik Önlemleri </a:t>
            </a:r>
            <a:endParaRPr lang="tr-TR" sz="2400" dirty="0">
              <a:solidFill>
                <a:srgbClr val="0070C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0994" y="699658"/>
            <a:ext cx="5031006"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886884" y="655423"/>
            <a:ext cx="6096000" cy="1569660"/>
          </a:xfrm>
          <a:prstGeom prst="rect">
            <a:avLst/>
          </a:prstGeom>
        </p:spPr>
        <p:txBody>
          <a:bodyPr>
            <a:spAutoFit/>
          </a:bodyPr>
          <a:lstStyle/>
          <a:p>
            <a:pPr algn="just"/>
            <a:r>
              <a:rPr lang="tr-TR" sz="1600" dirty="0"/>
              <a:t>Kriyojenik gazlarla (helyum) çalışırken dikkat edilmesi gereken güvenlik önlemlerinden biri de donma tehlikesine karşı alınan güvenlik önlemleridir. Dolum esnasında doldurma borularına asla çıplak elle dokunulmamalıdır. Gaz akışı olan borulardan ve gaz kaçağı nedeniyle meydana gelebilecek donmalardan korunmak gerekir. (helyum -269 C’dir)</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037" y="2260987"/>
            <a:ext cx="5612514" cy="453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70763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93928" y="235424"/>
            <a:ext cx="9601200" cy="1485900"/>
          </a:xfrm>
        </p:spPr>
        <p:txBody>
          <a:bodyPr>
            <a:normAutofit/>
          </a:bodyPr>
          <a:lstStyle/>
          <a:p>
            <a:r>
              <a:rPr lang="tr-TR" sz="2400" dirty="0" smtClean="0">
                <a:solidFill>
                  <a:srgbClr val="0070C0"/>
                </a:solidFill>
              </a:rPr>
              <a:t>ELEKTİRİK ÜNİTESİ</a:t>
            </a:r>
            <a:endParaRPr lang="tr-TR" sz="2400" dirty="0">
              <a:solidFill>
                <a:srgbClr val="0070C0"/>
              </a:solidFill>
            </a:endParaRPr>
          </a:p>
        </p:txBody>
      </p:sp>
      <p:sp>
        <p:nvSpPr>
          <p:cNvPr id="4" name="Dikdörtgen 3"/>
          <p:cNvSpPr/>
          <p:nvPr/>
        </p:nvSpPr>
        <p:spPr>
          <a:xfrm>
            <a:off x="715910" y="832210"/>
            <a:ext cx="11239608" cy="830997"/>
          </a:xfrm>
          <a:prstGeom prst="rect">
            <a:avLst/>
          </a:prstGeom>
        </p:spPr>
        <p:txBody>
          <a:bodyPr wrap="square">
            <a:spAutoFit/>
          </a:bodyPr>
          <a:lstStyle/>
          <a:p>
            <a:pPr algn="just"/>
            <a:r>
              <a:rPr lang="tr-TR" sz="1600" dirty="0" smtClean="0">
                <a:solidFill>
                  <a:srgbClr val="0070C0"/>
                </a:solidFill>
              </a:rPr>
              <a:t>Ana </a:t>
            </a:r>
            <a:r>
              <a:rPr lang="tr-TR" sz="1600" dirty="0">
                <a:solidFill>
                  <a:srgbClr val="0070C0"/>
                </a:solidFill>
              </a:rPr>
              <a:t>pano</a:t>
            </a:r>
            <a:r>
              <a:rPr lang="tr-TR" sz="1600" dirty="0" smtClean="0">
                <a:solidFill>
                  <a:srgbClr val="0070C0"/>
                </a:solidFill>
              </a:rPr>
              <a:t>: </a:t>
            </a:r>
            <a:r>
              <a:rPr lang="tr-TR" sz="1600" dirty="0" smtClean="0"/>
              <a:t>MRG </a:t>
            </a:r>
            <a:r>
              <a:rPr lang="tr-TR" sz="1600" dirty="0"/>
              <a:t>cihazları yüksek enerji değerleri ile çalışan cihazlardır. </a:t>
            </a:r>
            <a:r>
              <a:rPr lang="tr-TR" sz="1600" dirty="0" smtClean="0"/>
              <a:t>Cihazın </a:t>
            </a:r>
            <a:r>
              <a:rPr lang="tr-TR" sz="1600" dirty="0"/>
              <a:t>ana panosu içerisinde 1adet </a:t>
            </a:r>
            <a:r>
              <a:rPr lang="tr-TR" sz="1600" dirty="0" smtClean="0"/>
              <a:t>ana kontaktörün </a:t>
            </a:r>
            <a:r>
              <a:rPr lang="tr-TR" sz="1600" dirty="0"/>
              <a:t>mevcut olduğu görülmektedir</a:t>
            </a:r>
            <a:r>
              <a:rPr lang="tr-TR" sz="1600" dirty="0" smtClean="0"/>
              <a:t>. Hattın </a:t>
            </a:r>
            <a:r>
              <a:rPr lang="tr-TR" sz="1600" dirty="0"/>
              <a:t>üzerindeki ana şalterden kontrol mümkündür. Anahtar(switch) kullanıldığında </a:t>
            </a:r>
            <a:r>
              <a:rPr lang="tr-TR" sz="1600" dirty="0" smtClean="0"/>
              <a:t>UPS bağlantısı  yapılabilirya </a:t>
            </a:r>
            <a:r>
              <a:rPr lang="tr-TR" sz="1600" dirty="0"/>
              <a:t>da şebekeye direkt bağlanır. </a:t>
            </a:r>
          </a:p>
        </p:txBody>
      </p:sp>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3252"/>
          <a:stretch/>
        </p:blipFill>
        <p:spPr bwMode="auto">
          <a:xfrm>
            <a:off x="6834476" y="2888926"/>
            <a:ext cx="4233326" cy="3767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715910" y="1748981"/>
            <a:ext cx="11144605" cy="584775"/>
          </a:xfrm>
          <a:prstGeom prst="rect">
            <a:avLst/>
          </a:prstGeom>
        </p:spPr>
        <p:txBody>
          <a:bodyPr wrap="square">
            <a:spAutoFit/>
          </a:bodyPr>
          <a:lstStyle/>
          <a:p>
            <a:pPr algn="just"/>
            <a:r>
              <a:rPr lang="tr-TR" sz="1600" dirty="0">
                <a:solidFill>
                  <a:srgbClr val="0070C0"/>
                </a:solidFill>
              </a:rPr>
              <a:t>Aydınlatma panosu</a:t>
            </a:r>
            <a:r>
              <a:rPr lang="tr-TR" sz="1600" dirty="0" smtClean="0">
                <a:solidFill>
                  <a:srgbClr val="0070C0"/>
                </a:solidFill>
              </a:rPr>
              <a:t>: </a:t>
            </a:r>
            <a:r>
              <a:rPr lang="tr-TR" sz="1600" dirty="0" smtClean="0"/>
              <a:t>MRG </a:t>
            </a:r>
            <a:r>
              <a:rPr lang="tr-TR" sz="1600" dirty="0"/>
              <a:t>odasındaki ampuller için kullanılır. MRG </a:t>
            </a:r>
            <a:r>
              <a:rPr lang="tr-TR" sz="1600" dirty="0" smtClean="0"/>
              <a:t>odasında normal </a:t>
            </a:r>
            <a:r>
              <a:rPr lang="tr-TR" sz="1600" dirty="0"/>
              <a:t>AC ile çalışan floresan ampul kullanılamaz. Bu durum görüntü </a:t>
            </a:r>
            <a:r>
              <a:rPr lang="tr-TR" sz="1600" dirty="0" smtClean="0"/>
              <a:t>kalitesini etkiler</a:t>
            </a:r>
            <a:r>
              <a:rPr lang="tr-TR" sz="1600" dirty="0"/>
              <a:t>. 24 volt ile çalışan özel ampuller tercih edilir. 24 volta indirmek </a:t>
            </a:r>
            <a:r>
              <a:rPr lang="tr-TR" sz="1600" dirty="0" smtClean="0"/>
              <a:t>için trafo </a:t>
            </a:r>
            <a:r>
              <a:rPr lang="tr-TR" sz="1600" dirty="0"/>
              <a:t>kullanılır.</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997" y="2888927"/>
            <a:ext cx="4957479" cy="3767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37742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232" y="407651"/>
            <a:ext cx="3256261" cy="6153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3700" y="2731325"/>
            <a:ext cx="3374014" cy="3829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4565083" y="386433"/>
            <a:ext cx="7192489" cy="830997"/>
          </a:xfrm>
          <a:prstGeom prst="rect">
            <a:avLst/>
          </a:prstGeom>
        </p:spPr>
        <p:txBody>
          <a:bodyPr wrap="square">
            <a:spAutoFit/>
          </a:bodyPr>
          <a:lstStyle/>
          <a:p>
            <a:pPr algn="just"/>
            <a:r>
              <a:rPr lang="tr-TR" sz="1600" dirty="0" smtClean="0"/>
              <a:t>Aydınlatma devreleri</a:t>
            </a:r>
            <a:r>
              <a:rPr lang="tr-TR" sz="1600" dirty="0"/>
              <a:t>, bazı temel güç kaynakları, sigara ve gaz alarmları, termostatlar, hemşire </a:t>
            </a:r>
            <a:r>
              <a:rPr lang="tr-TR" sz="1600" dirty="0" smtClean="0"/>
              <a:t>çağırma, interkom</a:t>
            </a:r>
            <a:r>
              <a:rPr lang="tr-TR" sz="1600" dirty="0"/>
              <a:t>, acil kapama gibi, bu tür devrelerinde manyetik etkilerden </a:t>
            </a:r>
            <a:r>
              <a:rPr lang="tr-TR" sz="1600" dirty="0" smtClean="0"/>
              <a:t>korunması gerekmektedir</a:t>
            </a:r>
            <a:r>
              <a:rPr lang="tr-TR" sz="1600" dirty="0"/>
              <a:t>. </a:t>
            </a: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5550" y="2731325"/>
            <a:ext cx="3672022" cy="3829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4565083" y="1403658"/>
            <a:ext cx="7192489" cy="830997"/>
          </a:xfrm>
          <a:prstGeom prst="rect">
            <a:avLst/>
          </a:prstGeom>
        </p:spPr>
        <p:txBody>
          <a:bodyPr wrap="square">
            <a:spAutoFit/>
          </a:bodyPr>
          <a:lstStyle/>
          <a:p>
            <a:pPr algn="just"/>
            <a:r>
              <a:rPr lang="tr-TR" sz="1600" dirty="0" smtClean="0">
                <a:solidFill>
                  <a:srgbClr val="0070C0"/>
                </a:solidFill>
              </a:rPr>
              <a:t>Kontrol </a:t>
            </a:r>
            <a:r>
              <a:rPr lang="tr-TR" sz="1600" dirty="0">
                <a:solidFill>
                  <a:srgbClr val="0070C0"/>
                </a:solidFill>
              </a:rPr>
              <a:t>ve Haberleşme</a:t>
            </a:r>
            <a:r>
              <a:rPr lang="tr-TR" sz="1600" dirty="0" smtClean="0">
                <a:solidFill>
                  <a:srgbClr val="0070C0"/>
                </a:solidFill>
              </a:rPr>
              <a:t>: </a:t>
            </a:r>
            <a:r>
              <a:rPr lang="tr-TR" sz="1600" dirty="0" smtClean="0"/>
              <a:t>Ölçüm </a:t>
            </a:r>
            <a:r>
              <a:rPr lang="tr-TR" sz="1600" dirty="0"/>
              <a:t>sisteminin kalbi gibidir. Bütün ölçme sistemine ait bileşenlerin kontrolünü yapan mikroişlemci tabanlı kontrol ve sinyal işleme kartlarından oluşur. </a:t>
            </a:r>
          </a:p>
        </p:txBody>
      </p:sp>
    </p:spTree>
    <p:extLst>
      <p:ext uri="{BB962C8B-B14F-4D97-AF65-F5344CB8AC3E}">
        <p14:creationId xmlns:p14="http://schemas.microsoft.com/office/powerpoint/2010/main" val="7778854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93929" y="235423"/>
            <a:ext cx="9601200" cy="1485900"/>
          </a:xfrm>
        </p:spPr>
        <p:txBody>
          <a:bodyPr>
            <a:normAutofit/>
          </a:bodyPr>
          <a:lstStyle/>
          <a:p>
            <a:r>
              <a:rPr lang="tr-TR" sz="2400" dirty="0" smtClean="0">
                <a:solidFill>
                  <a:srgbClr val="0070C0"/>
                </a:solidFill>
              </a:rPr>
              <a:t>KALİBRASYON</a:t>
            </a:r>
            <a:endParaRPr lang="tr-TR" sz="2400" dirty="0">
              <a:solidFill>
                <a:srgbClr val="0070C0"/>
              </a:solidFill>
            </a:endParaRPr>
          </a:p>
        </p:txBody>
      </p:sp>
      <p:sp>
        <p:nvSpPr>
          <p:cNvPr id="3" name="İçerik Yer Tutucusu 2"/>
          <p:cNvSpPr>
            <a:spLocks noGrp="1"/>
          </p:cNvSpPr>
          <p:nvPr>
            <p:ph idx="1"/>
          </p:nvPr>
        </p:nvSpPr>
        <p:spPr>
          <a:xfrm>
            <a:off x="791688" y="685993"/>
            <a:ext cx="10758778" cy="3581400"/>
          </a:xfrm>
        </p:spPr>
        <p:txBody>
          <a:bodyPr>
            <a:normAutofit/>
          </a:bodyPr>
          <a:lstStyle/>
          <a:p>
            <a:pPr marL="0" indent="0">
              <a:buNone/>
            </a:pPr>
            <a:r>
              <a:rPr lang="tr-TR" sz="1600" dirty="0"/>
              <a:t>Ayarlarda sapma gözlendiğinde değerler düzeltilir ve tekrar kalite kontrol testi uygulanır. Bu testler RF kalibrasyon testlerini de kapsamaktadır. 300 Hz civarıdır. 100 Hz’lik bir kayma olduğunda algılanan görüntü tamamen değişecektir (yüz, ayak bileği çekimleri gibi). Görüntü istenen kısmı algılamak için, diğer kısımların karartılması gerekir. </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66" y="2906792"/>
            <a:ext cx="6058462" cy="3013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791688" y="1524107"/>
            <a:ext cx="6761018" cy="1077218"/>
          </a:xfrm>
          <a:prstGeom prst="rect">
            <a:avLst/>
          </a:prstGeom>
        </p:spPr>
        <p:txBody>
          <a:bodyPr wrap="square">
            <a:spAutoFit/>
          </a:bodyPr>
          <a:lstStyle/>
          <a:p>
            <a:pPr algn="just"/>
            <a:r>
              <a:rPr lang="tr-TR" sz="1600" dirty="0"/>
              <a:t>Manyetik Alanı Düzleştirme İşlemi (Shimming </a:t>
            </a:r>
            <a:r>
              <a:rPr lang="tr-TR" sz="1600" dirty="0" smtClean="0"/>
              <a:t>Gantry) Manyetik </a:t>
            </a:r>
            <a:r>
              <a:rPr lang="tr-TR" sz="1600" dirty="0"/>
              <a:t>alanı düzleştirme işlemi (shimming gantry), en önemli </a:t>
            </a:r>
            <a:r>
              <a:rPr lang="tr-TR" sz="1600" dirty="0" smtClean="0"/>
              <a:t>kalibrasyon işlemidir</a:t>
            </a:r>
            <a:r>
              <a:rPr lang="tr-TR" sz="1600" dirty="0"/>
              <a:t>. Bu işlemde montaj sonrası manyetik alan ölçümlerindeki değerlere </a:t>
            </a:r>
            <a:r>
              <a:rPr lang="tr-TR" sz="1600" dirty="0" smtClean="0"/>
              <a:t>göre kalibrasyon </a:t>
            </a:r>
            <a:r>
              <a:rPr lang="tr-TR" sz="1600" dirty="0"/>
              <a:t>yapılır.</a:t>
            </a: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1765" y="1729121"/>
            <a:ext cx="4162425"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8014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79955" y="1307262"/>
            <a:ext cx="9601200" cy="6382012"/>
          </a:xfrm>
        </p:spPr>
        <p:txBody>
          <a:bodyPr>
            <a:normAutofit fontScale="92500" lnSpcReduction="20000"/>
          </a:bodyPr>
          <a:lstStyle/>
          <a:p>
            <a:r>
              <a:rPr lang="tr-TR" sz="1800" dirty="0" smtClean="0">
                <a:solidFill>
                  <a:schemeClr val="tx1"/>
                </a:solidFill>
              </a:rPr>
              <a:t>(MR) EMAR NEDİR </a:t>
            </a:r>
          </a:p>
          <a:p>
            <a:r>
              <a:rPr lang="tr-TR" sz="1800" dirty="0">
                <a:solidFill>
                  <a:schemeClr val="tx1"/>
                </a:solidFill>
                <a:cs typeface="Calibri" panose="020F0502020204030204" pitchFamily="34" charset="0"/>
              </a:rPr>
              <a:t>(</a:t>
            </a:r>
            <a:r>
              <a:rPr lang="tr-TR" sz="1800" dirty="0" smtClean="0">
                <a:solidFill>
                  <a:schemeClr val="tx1"/>
                </a:solidFill>
                <a:cs typeface="Calibri" panose="020F0502020204030204" pitchFamily="34" charset="0"/>
              </a:rPr>
              <a:t>MR) EMAR </a:t>
            </a:r>
            <a:r>
              <a:rPr lang="tr-TR" sz="1800" dirty="0">
                <a:solidFill>
                  <a:schemeClr val="tx1"/>
                </a:solidFill>
                <a:cs typeface="Calibri" panose="020F0502020204030204" pitchFamily="34" charset="0"/>
              </a:rPr>
              <a:t>ÇALIŞMA </a:t>
            </a:r>
            <a:r>
              <a:rPr lang="tr-TR" sz="1800" dirty="0" smtClean="0">
                <a:solidFill>
                  <a:schemeClr val="tx1"/>
                </a:solidFill>
                <a:cs typeface="Calibri" panose="020F0502020204030204" pitchFamily="34" charset="0"/>
              </a:rPr>
              <a:t>PRENSİBİ</a:t>
            </a:r>
          </a:p>
          <a:p>
            <a:r>
              <a:rPr lang="tr-TR" sz="1800" dirty="0">
                <a:solidFill>
                  <a:schemeClr val="tx1"/>
                </a:solidFill>
                <a:cs typeface="Calibri" panose="020F0502020204030204" pitchFamily="34" charset="0"/>
              </a:rPr>
              <a:t>(MR)EMAR </a:t>
            </a:r>
            <a:r>
              <a:rPr lang="tr-TR" sz="1800" dirty="0" smtClean="0">
                <a:solidFill>
                  <a:schemeClr val="tx1"/>
                </a:solidFill>
              </a:rPr>
              <a:t>Nasıl Çekilir</a:t>
            </a:r>
          </a:p>
          <a:p>
            <a:r>
              <a:rPr lang="tr-TR" sz="1800" dirty="0" smtClean="0">
                <a:solidFill>
                  <a:schemeClr val="tx1"/>
                </a:solidFill>
              </a:rPr>
              <a:t>GRADYENT ÜNİTESİ VE SARGILAR</a:t>
            </a:r>
          </a:p>
          <a:p>
            <a:r>
              <a:rPr lang="tr-TR" sz="1800" dirty="0" smtClean="0">
                <a:solidFill>
                  <a:schemeClr val="tx1"/>
                </a:solidFill>
              </a:rPr>
              <a:t>MAGNET NEDİR </a:t>
            </a:r>
            <a:endParaRPr lang="tr-TR" sz="1800" dirty="0">
              <a:solidFill>
                <a:schemeClr val="tx1"/>
              </a:solidFill>
            </a:endParaRPr>
          </a:p>
          <a:p>
            <a:r>
              <a:rPr lang="tr-TR" sz="1800" dirty="0" smtClean="0">
                <a:solidFill>
                  <a:schemeClr val="tx1"/>
                </a:solidFill>
              </a:rPr>
              <a:t>MAGNET  YAPISI VE KURULUMU</a:t>
            </a:r>
          </a:p>
          <a:p>
            <a:r>
              <a:rPr lang="tr-TR" altLang="tr-TR" sz="1800" dirty="0">
                <a:solidFill>
                  <a:schemeClr val="tx1"/>
                </a:solidFill>
                <a:cs typeface="Arial" charset="0"/>
              </a:rPr>
              <a:t>RF PULSU ETKİSİ NEDİR</a:t>
            </a:r>
            <a:r>
              <a:rPr lang="tr-TR" sz="1800" dirty="0" smtClean="0">
                <a:solidFill>
                  <a:schemeClr val="tx1"/>
                </a:solidFill>
              </a:rPr>
              <a:t> </a:t>
            </a:r>
          </a:p>
          <a:p>
            <a:r>
              <a:rPr lang="tr-TR" sz="1800" dirty="0">
                <a:solidFill>
                  <a:schemeClr val="tx1"/>
                </a:solidFill>
              </a:rPr>
              <a:t>RF </a:t>
            </a:r>
            <a:r>
              <a:rPr lang="tr-TR" sz="1800" dirty="0" smtClean="0">
                <a:solidFill>
                  <a:schemeClr val="tx1"/>
                </a:solidFill>
              </a:rPr>
              <a:t>ÜNİTESİ</a:t>
            </a:r>
          </a:p>
          <a:p>
            <a:r>
              <a:rPr lang="tr-TR" sz="1800" dirty="0" smtClean="0">
                <a:solidFill>
                  <a:schemeClr val="tx1"/>
                </a:solidFill>
              </a:rPr>
              <a:t>RF COİLLER NEDİR/RF </a:t>
            </a:r>
            <a:r>
              <a:rPr lang="tr-TR" sz="1800" dirty="0">
                <a:solidFill>
                  <a:schemeClr val="tx1"/>
                </a:solidFill>
              </a:rPr>
              <a:t>Coiller </a:t>
            </a:r>
            <a:r>
              <a:rPr lang="tr-TR" sz="1800" dirty="0" smtClean="0">
                <a:solidFill>
                  <a:schemeClr val="tx1"/>
                </a:solidFill>
              </a:rPr>
              <a:t>Çeşitleri</a:t>
            </a:r>
          </a:p>
          <a:p>
            <a:r>
              <a:rPr lang="tr-TR" sz="1800" dirty="0">
                <a:solidFill>
                  <a:schemeClr val="tx1"/>
                </a:solidFill>
              </a:rPr>
              <a:t>SIVI GAZ </a:t>
            </a:r>
            <a:r>
              <a:rPr lang="tr-TR" sz="1800" dirty="0" smtClean="0">
                <a:solidFill>
                  <a:schemeClr val="tx1"/>
                </a:solidFill>
              </a:rPr>
              <a:t>DOLUMLARI</a:t>
            </a:r>
          </a:p>
          <a:p>
            <a:r>
              <a:rPr lang="tr-TR" sz="1800" dirty="0" smtClean="0">
                <a:solidFill>
                  <a:schemeClr val="tx1"/>
                </a:solidFill>
              </a:rPr>
              <a:t>GÜVENLİK ÖNLEMLERİ</a:t>
            </a:r>
          </a:p>
          <a:p>
            <a:r>
              <a:rPr lang="tr-TR" sz="1800" dirty="0">
                <a:solidFill>
                  <a:schemeClr val="tx1"/>
                </a:solidFill>
              </a:rPr>
              <a:t>ELEKTİRİK </a:t>
            </a:r>
            <a:r>
              <a:rPr lang="tr-TR" sz="1800" dirty="0" smtClean="0">
                <a:solidFill>
                  <a:schemeClr val="tx1"/>
                </a:solidFill>
              </a:rPr>
              <a:t>ÜNİTESİ</a:t>
            </a:r>
          </a:p>
          <a:p>
            <a:r>
              <a:rPr lang="tr-TR" sz="1800" dirty="0" smtClean="0">
                <a:solidFill>
                  <a:schemeClr val="tx1"/>
                </a:solidFill>
              </a:rPr>
              <a:t>KALİBRASYON</a:t>
            </a:r>
          </a:p>
          <a:p>
            <a:r>
              <a:rPr lang="tr-TR" sz="1800" dirty="0">
                <a:solidFill>
                  <a:schemeClr val="tx1"/>
                </a:solidFill>
              </a:rPr>
              <a:t>BİLGİSAYAR ÜNİTESİ</a:t>
            </a:r>
          </a:p>
          <a:p>
            <a:endParaRPr lang="tr-TR" sz="1800" dirty="0" smtClean="0">
              <a:solidFill>
                <a:srgbClr val="0070C0"/>
              </a:solidFill>
            </a:endParaRPr>
          </a:p>
          <a:p>
            <a:endParaRPr lang="tr-TR" sz="1800" dirty="0">
              <a:solidFill>
                <a:srgbClr val="0070C0"/>
              </a:solidFill>
            </a:endParaRPr>
          </a:p>
          <a:p>
            <a:pPr marL="0" indent="0">
              <a:buNone/>
            </a:pPr>
            <a:r>
              <a:rPr lang="tr-TR" sz="1800" dirty="0">
                <a:solidFill>
                  <a:srgbClr val="0070C0"/>
                </a:solidFill>
              </a:rPr>
              <a:t/>
            </a:r>
            <a:br>
              <a:rPr lang="tr-TR" sz="1800" dirty="0">
                <a:solidFill>
                  <a:srgbClr val="0070C0"/>
                </a:solidFill>
              </a:rPr>
            </a:br>
            <a:endParaRPr lang="tr-TR" sz="1800" dirty="0" smtClean="0">
              <a:solidFill>
                <a:srgbClr val="0070C0"/>
              </a:solidFill>
            </a:endParaRPr>
          </a:p>
          <a:p>
            <a:endParaRPr lang="tr-TR" sz="1800" dirty="0">
              <a:solidFill>
                <a:srgbClr val="0070C0"/>
              </a:solidFill>
            </a:endParaRPr>
          </a:p>
          <a:p>
            <a:endParaRPr lang="tr-TR" sz="1800" dirty="0">
              <a:solidFill>
                <a:srgbClr val="0070C0"/>
              </a:solidFill>
            </a:endParaRPr>
          </a:p>
          <a:p>
            <a:endParaRPr lang="tr-TR" dirty="0">
              <a:solidFill>
                <a:srgbClr val="0070C0"/>
              </a:solidFill>
            </a:endParaRPr>
          </a:p>
          <a:p>
            <a:endParaRPr lang="tr-TR" dirty="0" smtClean="0">
              <a:solidFill>
                <a:schemeClr val="tx1"/>
              </a:solidFill>
              <a:cs typeface="Calibri" panose="020F0502020204030204" pitchFamily="34" charset="0"/>
            </a:endParaRPr>
          </a:p>
          <a:p>
            <a:endParaRPr lang="tr-TR" b="1" dirty="0" smtClean="0">
              <a:solidFill>
                <a:schemeClr val="tx1"/>
              </a:solidFill>
            </a:endParaRPr>
          </a:p>
          <a:p>
            <a:endParaRPr lang="tr-T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0555" y="901046"/>
            <a:ext cx="5619750" cy="2593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555" y="3494761"/>
            <a:ext cx="5619750" cy="3056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etin kutusu 1"/>
          <p:cNvSpPr txBox="1"/>
          <p:nvPr/>
        </p:nvSpPr>
        <p:spPr>
          <a:xfrm>
            <a:off x="688770" y="289497"/>
            <a:ext cx="9200142" cy="769441"/>
          </a:xfrm>
          <a:prstGeom prst="rect">
            <a:avLst/>
          </a:prstGeom>
          <a:noFill/>
        </p:spPr>
        <p:txBody>
          <a:bodyPr wrap="square" rtlCol="0">
            <a:spAutoFit/>
          </a:bodyPr>
          <a:lstStyle/>
          <a:p>
            <a:r>
              <a:rPr lang="tr-TR" sz="2400" dirty="0" smtClean="0">
                <a:solidFill>
                  <a:srgbClr val="0070C0"/>
                </a:solidFill>
                <a:latin typeface="Calibri" panose="020F0502020204030204" pitchFamily="34" charset="0"/>
                <a:cs typeface="Calibri" panose="020F0502020204030204" pitchFamily="34" charset="0"/>
              </a:rPr>
              <a:t>                     EMAR </a:t>
            </a:r>
            <a:r>
              <a:rPr lang="tr-TR" sz="2400" dirty="0">
                <a:solidFill>
                  <a:srgbClr val="0070C0"/>
                </a:solidFill>
                <a:latin typeface="Calibri" panose="020F0502020204030204" pitchFamily="34" charset="0"/>
                <a:cs typeface="Calibri" panose="020F0502020204030204" pitchFamily="34" charset="0"/>
              </a:rPr>
              <a:t>(MRI) MANYETİK REZONANS GÖRÜNTÜLEME CİHAZI</a:t>
            </a:r>
          </a:p>
          <a:p>
            <a:r>
              <a:rPr lang="tr-TR" sz="2000" dirty="0" smtClean="0">
                <a:solidFill>
                  <a:srgbClr val="0070C0"/>
                </a:solidFill>
              </a:rPr>
              <a:t>                      ÜNİTE VE AKSAMLAR</a:t>
            </a:r>
            <a:endParaRPr lang="tr-TR" sz="2000" dirty="0">
              <a:solidFill>
                <a:srgbClr val="0070C0"/>
              </a:solidFill>
            </a:endParaRPr>
          </a:p>
        </p:txBody>
      </p:sp>
    </p:spTree>
    <p:extLst>
      <p:ext uri="{BB962C8B-B14F-4D97-AF65-F5344CB8AC3E}">
        <p14:creationId xmlns:p14="http://schemas.microsoft.com/office/powerpoint/2010/main" val="7927674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6283" y="2516579"/>
            <a:ext cx="5283516" cy="4045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283" y="227363"/>
            <a:ext cx="5261215" cy="21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6097498" y="233876"/>
            <a:ext cx="6096000" cy="1077218"/>
          </a:xfrm>
          <a:prstGeom prst="rect">
            <a:avLst/>
          </a:prstGeom>
        </p:spPr>
        <p:txBody>
          <a:bodyPr>
            <a:spAutoFit/>
          </a:bodyPr>
          <a:lstStyle/>
          <a:p>
            <a:pPr algn="just"/>
            <a:r>
              <a:rPr lang="tr-TR" sz="1600" dirty="0">
                <a:solidFill>
                  <a:srgbClr val="0070C0"/>
                </a:solidFill>
              </a:rPr>
              <a:t>Mutli-slice crosstalk: </a:t>
            </a:r>
            <a:r>
              <a:rPr lang="tr-TR" sz="1600" dirty="0"/>
              <a:t>Kesitler arasında crosstalk etkiden ve bu etkiden kurtulmak </a:t>
            </a:r>
            <a:r>
              <a:rPr lang="tr-TR" sz="1600" dirty="0" smtClean="0"/>
              <a:t>için kesitler </a:t>
            </a:r>
            <a:r>
              <a:rPr lang="tr-TR" sz="1600" dirty="0"/>
              <a:t>arasında gap uygulanması gerekir. Crosstalk etki belirgin olduğunda </a:t>
            </a:r>
            <a:r>
              <a:rPr lang="tr-TR" sz="1600" dirty="0" smtClean="0"/>
              <a:t>görüntü kalitesinin </a:t>
            </a:r>
            <a:r>
              <a:rPr lang="tr-TR" sz="1600" dirty="0"/>
              <a:t>bozulmasına neden olmaktadır. </a:t>
            </a:r>
          </a:p>
        </p:txBody>
      </p:sp>
      <p:sp>
        <p:nvSpPr>
          <p:cNvPr id="5" name="Dikdörtgen 4"/>
          <p:cNvSpPr/>
          <p:nvPr/>
        </p:nvSpPr>
        <p:spPr>
          <a:xfrm>
            <a:off x="6097498" y="1443427"/>
            <a:ext cx="6096000" cy="830997"/>
          </a:xfrm>
          <a:prstGeom prst="rect">
            <a:avLst/>
          </a:prstGeom>
        </p:spPr>
        <p:txBody>
          <a:bodyPr>
            <a:spAutoFit/>
          </a:bodyPr>
          <a:lstStyle/>
          <a:p>
            <a:pPr algn="just"/>
            <a:r>
              <a:rPr lang="tr-TR" sz="1600" dirty="0" smtClean="0">
                <a:solidFill>
                  <a:srgbClr val="0070C0"/>
                </a:solidFill>
              </a:rPr>
              <a:t>Radiofrekans interference (radyo dalgaları etkileşimi): </a:t>
            </a:r>
            <a:r>
              <a:rPr lang="tr-TR" sz="1600" dirty="0" smtClean="0"/>
              <a:t>“Radiofrekans interference” artefaktları özellikle dış radyo dalga kaynaklarından yeterince izole edilmemiş sistemlerde görülmektedir.</a:t>
            </a:r>
            <a:endParaRPr lang="tr-TR" sz="1600" dirty="0"/>
          </a:p>
        </p:txBody>
      </p:sp>
      <p:sp>
        <p:nvSpPr>
          <p:cNvPr id="6" name="Dikdörtgen 5"/>
          <p:cNvSpPr/>
          <p:nvPr/>
        </p:nvSpPr>
        <p:spPr>
          <a:xfrm>
            <a:off x="7566288" y="2413061"/>
            <a:ext cx="2793522" cy="461665"/>
          </a:xfrm>
          <a:prstGeom prst="rect">
            <a:avLst/>
          </a:prstGeom>
        </p:spPr>
        <p:txBody>
          <a:bodyPr wrap="none">
            <a:spAutoFit/>
          </a:bodyPr>
          <a:lstStyle/>
          <a:p>
            <a:r>
              <a:rPr lang="tr-TR" sz="2400" dirty="0">
                <a:solidFill>
                  <a:srgbClr val="0070C0"/>
                </a:solidFill>
              </a:rPr>
              <a:t>BİLGİSAYAR ÜNİTESİ</a:t>
            </a:r>
          </a:p>
        </p:txBody>
      </p:sp>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6942" y="2874726"/>
            <a:ext cx="5637109" cy="368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9598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1003465" y="433450"/>
            <a:ext cx="10693730" cy="3581400"/>
          </a:xfrm>
        </p:spPr>
        <p:txBody>
          <a:bodyPr>
            <a:normAutofit/>
          </a:bodyPr>
          <a:lstStyle/>
          <a:p>
            <a:pPr marL="0" indent="0" algn="just">
              <a:buNone/>
            </a:pPr>
            <a:r>
              <a:rPr lang="tr-TR" sz="1600" dirty="0">
                <a:solidFill>
                  <a:srgbClr val="0070C0"/>
                </a:solidFill>
              </a:rPr>
              <a:t>Host bilgisayar (Host Computer): </a:t>
            </a:r>
            <a:r>
              <a:rPr lang="tr-TR" sz="1600" dirty="0"/>
              <a:t>Kullanıcının seçtiği fonksiyon ve sekanslara ait her sekansa (bir bütünü meydana getiren dizi) özel donanım parametrelerini oluşturur ve bunları </a:t>
            </a:r>
            <a:r>
              <a:rPr lang="tr-TR" sz="1600" dirty="0" smtClean="0"/>
              <a:t>ölçüm sistemine(Data </a:t>
            </a:r>
            <a:r>
              <a:rPr lang="tr-TR" sz="1600" dirty="0"/>
              <a:t>MeasurementSystem) aktarır. </a:t>
            </a:r>
          </a:p>
        </p:txBody>
      </p:sp>
      <p:sp>
        <p:nvSpPr>
          <p:cNvPr id="6" name="Dikdörtgen 5"/>
          <p:cNvSpPr/>
          <p:nvPr/>
        </p:nvSpPr>
        <p:spPr>
          <a:xfrm>
            <a:off x="1029194" y="1229671"/>
            <a:ext cx="10679876" cy="584775"/>
          </a:xfrm>
          <a:prstGeom prst="rect">
            <a:avLst/>
          </a:prstGeom>
        </p:spPr>
        <p:txBody>
          <a:bodyPr wrap="square">
            <a:spAutoFit/>
          </a:bodyPr>
          <a:lstStyle/>
          <a:p>
            <a:pPr algn="just"/>
            <a:r>
              <a:rPr lang="tr-TR" sz="1600" dirty="0"/>
              <a:t>Görüntü oluşturma birimi: Görüntüyü oluşturan yazılımı barındıran </a:t>
            </a:r>
            <a:r>
              <a:rPr lang="tr-TR" sz="1600" dirty="0" smtClean="0"/>
              <a:t>birim olup </a:t>
            </a:r>
            <a:r>
              <a:rPr lang="tr-TR" sz="1600" dirty="0"/>
              <a:t>görüntü hesaplamaları burada yapılır. Görüntü oluştururken gerekli </a:t>
            </a:r>
            <a:r>
              <a:rPr lang="tr-TR" sz="1600" dirty="0" smtClean="0"/>
              <a:t>olan işlemler </a:t>
            </a:r>
            <a:r>
              <a:rPr lang="tr-TR" sz="1600" dirty="0"/>
              <a:t>bu birimde yapılır.</a:t>
            </a:r>
          </a:p>
        </p:txBody>
      </p:sp>
      <p:sp>
        <p:nvSpPr>
          <p:cNvPr id="7" name="Dikdörtgen 6"/>
          <p:cNvSpPr/>
          <p:nvPr/>
        </p:nvSpPr>
        <p:spPr>
          <a:xfrm>
            <a:off x="1029194" y="1814446"/>
            <a:ext cx="11162806" cy="584775"/>
          </a:xfrm>
          <a:prstGeom prst="rect">
            <a:avLst/>
          </a:prstGeom>
        </p:spPr>
        <p:txBody>
          <a:bodyPr wrap="square">
            <a:spAutoFit/>
          </a:bodyPr>
          <a:lstStyle/>
          <a:p>
            <a:r>
              <a:rPr lang="tr-TR" sz="1600" dirty="0">
                <a:solidFill>
                  <a:srgbClr val="0070C0"/>
                </a:solidFill>
              </a:rPr>
              <a:t> MR konsolu: </a:t>
            </a:r>
            <a:r>
              <a:rPr lang="tr-TR" sz="1600" dirty="0"/>
              <a:t>Yüksek çözünürlüklü bir monitör ve diyalog penceresi, klavye </a:t>
            </a:r>
            <a:r>
              <a:rPr lang="tr-TR" sz="1600" dirty="0" smtClean="0"/>
              <a:t>ve mouse </a:t>
            </a:r>
            <a:r>
              <a:rPr lang="tr-TR" sz="1600" dirty="0"/>
              <a:t>(giriş cihazı), MOD veya CD kayıt cihazlarından oluşur. Kullanıcının </a:t>
            </a:r>
            <a:r>
              <a:rPr lang="tr-TR" sz="1600" dirty="0" smtClean="0"/>
              <a:t>bir mouse </a:t>
            </a:r>
            <a:r>
              <a:rPr lang="tr-TR" sz="1600" dirty="0"/>
              <a:t>ve klavye yardımıyla giriş fonksiyonlarını girmesini sağlar.</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1703" y="2665145"/>
            <a:ext cx="4672743" cy="3723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4151" y="2665145"/>
            <a:ext cx="3763929" cy="3723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7048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214048" y="3077570"/>
            <a:ext cx="10820400" cy="3581400"/>
          </a:xfrm>
        </p:spPr>
        <p:txBody>
          <a:bodyPr>
            <a:normAutofit/>
          </a:bodyPr>
          <a:lstStyle/>
          <a:p>
            <a:pPr marL="0" indent="0">
              <a:buNone/>
            </a:pPr>
            <a:r>
              <a:rPr lang="tr-TR" sz="2800" dirty="0" smtClean="0"/>
              <a:t>DİNLEDİĞİNİZ İÇİN TEŞEKKÜRLER…</a:t>
            </a:r>
            <a:endParaRPr lang="tr-TR" sz="2800" dirty="0"/>
          </a:p>
        </p:txBody>
      </p:sp>
    </p:spTree>
    <p:extLst>
      <p:ext uri="{BB962C8B-B14F-4D97-AF65-F5344CB8AC3E}">
        <p14:creationId xmlns:p14="http://schemas.microsoft.com/office/powerpoint/2010/main" val="6470510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89763" y="200416"/>
            <a:ext cx="7678455" cy="818889"/>
          </a:xfrm>
        </p:spPr>
        <p:txBody>
          <a:bodyPr>
            <a:normAutofit/>
          </a:bodyPr>
          <a:lstStyle/>
          <a:p>
            <a:r>
              <a:rPr lang="tr-TR" sz="2400" dirty="0" smtClean="0">
                <a:solidFill>
                  <a:srgbClr val="0070C0"/>
                </a:solidFill>
              </a:rPr>
              <a:t>(MR) EMAR NEDİR </a:t>
            </a:r>
            <a:r>
              <a:rPr lang="tr-TR" sz="2400" dirty="0">
                <a:solidFill>
                  <a:srgbClr val="0070C0"/>
                </a:solidFill>
              </a:rPr>
              <a:t/>
            </a:r>
            <a:br>
              <a:rPr lang="tr-TR" sz="2400" dirty="0">
                <a:solidFill>
                  <a:srgbClr val="0070C0"/>
                </a:solidFill>
              </a:rPr>
            </a:br>
            <a:endParaRPr lang="tr-TR" sz="2400" dirty="0">
              <a:solidFill>
                <a:srgbClr val="0070C0"/>
              </a:solidFill>
            </a:endParaRPr>
          </a:p>
        </p:txBody>
      </p:sp>
      <p:sp>
        <p:nvSpPr>
          <p:cNvPr id="3" name="İçerik Yer Tutucusu 2"/>
          <p:cNvSpPr>
            <a:spLocks noGrp="1"/>
          </p:cNvSpPr>
          <p:nvPr>
            <p:ph idx="1"/>
          </p:nvPr>
        </p:nvSpPr>
        <p:spPr>
          <a:xfrm>
            <a:off x="1008344" y="807929"/>
            <a:ext cx="10766122" cy="4703524"/>
          </a:xfrm>
        </p:spPr>
        <p:txBody>
          <a:bodyPr>
            <a:normAutofit/>
          </a:bodyPr>
          <a:lstStyle/>
          <a:p>
            <a:pPr marL="0" indent="0" algn="just">
              <a:buNone/>
            </a:pPr>
            <a:r>
              <a:rPr lang="tr-TR" sz="1600" dirty="0">
                <a:latin typeface="Calibri" panose="020F0502020204030204" pitchFamily="34" charset="0"/>
                <a:cs typeface="Calibri" panose="020F0502020204030204" pitchFamily="34" charset="0"/>
              </a:rPr>
              <a:t>(MRG), vücuttaki organ  ve dokuların ayrıntılı görüntülerini oluşturmak için  manyetik alan ve radyo dalgalarının kullanıldığı bir  tekniktir. </a:t>
            </a:r>
            <a:r>
              <a:rPr lang="tr-TR" sz="1600" dirty="0"/>
              <a:t>Bir MRI makinesinin içine girdiğinizde, manyetik alan geçici olarak vücudunuzdaki hidrojen atomlarını yeniden düzenler. Radyo dalgaları, bu hizalanmış atomların çok zayıf sinyaller üretmesine neden olur</a:t>
            </a:r>
            <a:r>
              <a:rPr lang="tr-TR" sz="1600" dirty="0" smtClean="0"/>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763" y="3450961"/>
            <a:ext cx="4386197" cy="3289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2322" y="3450961"/>
            <a:ext cx="4969197" cy="3197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1056357" y="2222553"/>
            <a:ext cx="10505162" cy="1077218"/>
          </a:xfrm>
          <a:prstGeom prst="rect">
            <a:avLst/>
          </a:prstGeom>
        </p:spPr>
        <p:txBody>
          <a:bodyPr wrap="square">
            <a:spAutoFit/>
          </a:bodyPr>
          <a:lstStyle/>
          <a:p>
            <a:pPr algn="just"/>
            <a:r>
              <a:rPr lang="tr-TR" sz="1600" dirty="0"/>
              <a:t>Dokulardaki hidrojen iyonu veya proton yoğunluklarına göre görüntü elde edilir. MR’da radyasyon yoktur. Onun yerine güçlü manyetik alan, dokulardaki hidrojen iyonlarını harekete geçirere uyarır. Bu uyarılmayla hareketlenen hidrojen iyonları, ivmeli hareket yaptıkları için elektromanyetik ışıma yaparlar. Bu ışıma, radyo frekansı düzeyindedir. Dokulardan yayınlanan radyo sinyalleri, MR cihazının çeperine yerleştirilmiş antenler aracılığıyla bilgisayara analiz için gönderilir. </a:t>
            </a:r>
          </a:p>
        </p:txBody>
      </p:sp>
      <p:sp>
        <p:nvSpPr>
          <p:cNvPr id="5" name="Metin kutusu 4"/>
          <p:cNvSpPr txBox="1"/>
          <p:nvPr/>
        </p:nvSpPr>
        <p:spPr>
          <a:xfrm>
            <a:off x="1089763" y="1748362"/>
            <a:ext cx="2667718" cy="461665"/>
          </a:xfrm>
          <a:prstGeom prst="rect">
            <a:avLst/>
          </a:prstGeom>
          <a:noFill/>
        </p:spPr>
        <p:txBody>
          <a:bodyPr wrap="none" rtlCol="0">
            <a:spAutoFit/>
          </a:bodyPr>
          <a:lstStyle/>
          <a:p>
            <a:r>
              <a:rPr lang="tr-TR" sz="2400" dirty="0" smtClean="0">
                <a:solidFill>
                  <a:srgbClr val="0070C0"/>
                </a:solidFill>
              </a:rPr>
              <a:t>ÇALIŞMA PRENSİBİ</a:t>
            </a:r>
            <a:endParaRPr lang="tr-TR" sz="2400" dirty="0">
              <a:solidFill>
                <a:srgbClr val="0070C0"/>
              </a:solidFill>
            </a:endParaRPr>
          </a:p>
        </p:txBody>
      </p:sp>
    </p:spTree>
    <p:extLst>
      <p:ext uri="{BB962C8B-B14F-4D97-AF65-F5344CB8AC3E}">
        <p14:creationId xmlns:p14="http://schemas.microsoft.com/office/powerpoint/2010/main" val="15479765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20664" y="272442"/>
            <a:ext cx="9601200" cy="541751"/>
          </a:xfrm>
        </p:spPr>
        <p:txBody>
          <a:bodyPr>
            <a:noAutofit/>
          </a:bodyPr>
          <a:lstStyle/>
          <a:p>
            <a:r>
              <a:rPr lang="tr-TR" sz="2400" dirty="0">
                <a:solidFill>
                  <a:srgbClr val="0070C0"/>
                </a:solidFill>
              </a:rPr>
              <a:t>Emar (MR) </a:t>
            </a:r>
            <a:r>
              <a:rPr lang="tr-TR" sz="2400" dirty="0" smtClean="0">
                <a:solidFill>
                  <a:srgbClr val="0070C0"/>
                </a:solidFill>
              </a:rPr>
              <a:t>NASIL ÇEKİLİR</a:t>
            </a:r>
            <a:r>
              <a:rPr lang="tr-TR" sz="2400" dirty="0">
                <a:solidFill>
                  <a:srgbClr val="0070C0"/>
                </a:solidFill>
              </a:rPr>
              <a:t/>
            </a:r>
            <a:br>
              <a:rPr lang="tr-TR" sz="2400" dirty="0">
                <a:solidFill>
                  <a:srgbClr val="0070C0"/>
                </a:solidFill>
              </a:rPr>
            </a:br>
            <a:endParaRPr lang="tr-TR" sz="2400" dirty="0">
              <a:solidFill>
                <a:srgbClr val="0070C0"/>
              </a:solidFill>
            </a:endParaRPr>
          </a:p>
        </p:txBody>
      </p:sp>
      <p:sp>
        <p:nvSpPr>
          <p:cNvPr id="3" name="İçerik Yer Tutucusu 2"/>
          <p:cNvSpPr>
            <a:spLocks noGrp="1"/>
          </p:cNvSpPr>
          <p:nvPr>
            <p:ph idx="1"/>
          </p:nvPr>
        </p:nvSpPr>
        <p:spPr>
          <a:xfrm>
            <a:off x="982770" y="799578"/>
            <a:ext cx="10779169" cy="3581400"/>
          </a:xfrm>
        </p:spPr>
        <p:txBody>
          <a:bodyPr/>
          <a:lstStyle/>
          <a:p>
            <a:pPr marL="0" indent="0" algn="just">
              <a:buNone/>
            </a:pPr>
            <a:r>
              <a:rPr lang="tr-TR" sz="1600" dirty="0">
                <a:latin typeface="Calibri" panose="020F0502020204030204" pitchFamily="34" charset="0"/>
                <a:cs typeface="Calibri" panose="020F0502020204030204" pitchFamily="34" charset="0"/>
              </a:rPr>
              <a:t>MR taramasının yapıldığı gün, aksi belirtilmediği sürece kişi her zamanki gibi yiyip içmeye ve rutin ilaçlarını almaya devam edebilir. Bazı durumlarda, tarama işleminden 4 saat öncesine kadar hiçbir şey yiyip içilmesi istenebilir. Bazen görüntüleme öncesi fazla miktarda su içilmesi istenebilir. Tüm bunlar taranan alana göre değişiklik gösterir.</a:t>
            </a:r>
          </a:p>
          <a:p>
            <a:endParaRPr lang="tr-T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762" y="2144281"/>
            <a:ext cx="5021683" cy="4047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6242138" y="2736858"/>
            <a:ext cx="6096000" cy="2862322"/>
          </a:xfrm>
          <a:prstGeom prst="rect">
            <a:avLst/>
          </a:prstGeom>
        </p:spPr>
        <p:txBody>
          <a:bodyPr>
            <a:spAutoFit/>
          </a:bodyPr>
          <a:lstStyle/>
          <a:p>
            <a:endParaRPr lang="tr-TR" dirty="0" smtClean="0"/>
          </a:p>
          <a:p>
            <a:pPr marL="285750" indent="-285750">
              <a:buFont typeface="Arial" panose="020B0604020202020204" pitchFamily="34" charset="0"/>
              <a:buChar char="•"/>
            </a:pPr>
            <a:r>
              <a:rPr lang="tr-TR" dirty="0" smtClean="0"/>
              <a:t>Saat</a:t>
            </a:r>
          </a:p>
          <a:p>
            <a:pPr marL="285750" indent="-285750">
              <a:buFont typeface="Arial" panose="020B0604020202020204" pitchFamily="34" charset="0"/>
              <a:buChar char="•"/>
            </a:pPr>
            <a:r>
              <a:rPr lang="tr-TR" dirty="0" smtClean="0"/>
              <a:t>Protez dişler</a:t>
            </a:r>
          </a:p>
          <a:p>
            <a:pPr marL="285750" indent="-285750">
              <a:buFont typeface="Arial" panose="020B0604020202020204" pitchFamily="34" charset="0"/>
              <a:buChar char="•"/>
            </a:pPr>
            <a:r>
              <a:rPr lang="tr-TR" dirty="0" smtClean="0"/>
              <a:t>İşitme </a:t>
            </a:r>
            <a:r>
              <a:rPr lang="tr-TR" dirty="0"/>
              <a:t>cihazları</a:t>
            </a:r>
          </a:p>
          <a:p>
            <a:pPr marL="285750" indent="-285750">
              <a:buFont typeface="Arial" panose="020B0604020202020204" pitchFamily="34" charset="0"/>
              <a:buChar char="•"/>
            </a:pPr>
            <a:r>
              <a:rPr lang="tr-TR" dirty="0" smtClean="0"/>
              <a:t>Küpe</a:t>
            </a:r>
            <a:r>
              <a:rPr lang="tr-TR" dirty="0"/>
              <a:t>, bilezik, kolye gibi </a:t>
            </a:r>
            <a:r>
              <a:rPr lang="tr-TR" dirty="0" smtClean="0"/>
              <a:t>takılar</a:t>
            </a:r>
          </a:p>
          <a:p>
            <a:pPr marL="285750" indent="-285750">
              <a:buFont typeface="Arial" panose="020B0604020202020204" pitchFamily="34" charset="0"/>
              <a:buChar char="•"/>
            </a:pPr>
            <a:r>
              <a:rPr lang="tr-TR" dirty="0" smtClean="0"/>
              <a:t>Kulak</a:t>
            </a:r>
            <a:r>
              <a:rPr lang="tr-TR" dirty="0"/>
              <a:t>, meme ucu ve burun halkaları gibi </a:t>
            </a:r>
            <a:r>
              <a:rPr lang="tr-TR" dirty="0" smtClean="0"/>
              <a:t>piercingler</a:t>
            </a:r>
          </a:p>
          <a:p>
            <a:pPr marL="285750" indent="-285750">
              <a:buFont typeface="Arial" panose="020B0604020202020204" pitchFamily="34" charset="0"/>
              <a:buChar char="•"/>
            </a:pPr>
            <a:r>
              <a:rPr lang="tr-TR" dirty="0" smtClean="0"/>
              <a:t>Peruk </a:t>
            </a:r>
            <a:r>
              <a:rPr lang="tr-TR" dirty="0"/>
              <a:t>(Bazı peruklar metal kalıntıları içerir</a:t>
            </a:r>
            <a:r>
              <a:rPr lang="tr-TR" dirty="0" smtClean="0"/>
              <a:t>)</a:t>
            </a:r>
          </a:p>
          <a:p>
            <a:pPr marL="285750" indent="-285750">
              <a:buFont typeface="Arial" panose="020B0604020202020204" pitchFamily="34" charset="0"/>
              <a:buChar char="•"/>
            </a:pPr>
            <a:endParaRPr lang="tr-TR" dirty="0"/>
          </a:p>
          <a:p>
            <a:r>
              <a:rPr lang="tr-TR" dirty="0"/>
              <a:t>Vücudunda kalıcı metal protez bulunan hastalara emar çekilmesi mümkün değildir. </a:t>
            </a:r>
          </a:p>
        </p:txBody>
      </p:sp>
      <p:sp>
        <p:nvSpPr>
          <p:cNvPr id="6" name="Dikdörtgen 5"/>
          <p:cNvSpPr/>
          <p:nvPr/>
        </p:nvSpPr>
        <p:spPr>
          <a:xfrm>
            <a:off x="7224264" y="2097065"/>
            <a:ext cx="3314112" cy="369332"/>
          </a:xfrm>
          <a:prstGeom prst="rect">
            <a:avLst/>
          </a:prstGeom>
        </p:spPr>
        <p:txBody>
          <a:bodyPr wrap="none">
            <a:spAutoFit/>
          </a:bodyPr>
          <a:lstStyle/>
          <a:p>
            <a:r>
              <a:rPr lang="tr-TR" dirty="0">
                <a:solidFill>
                  <a:srgbClr val="0070C0"/>
                </a:solidFill>
              </a:rPr>
              <a:t>DİKKAT EDİLMESİ GEREKENLER</a:t>
            </a:r>
          </a:p>
        </p:txBody>
      </p:sp>
    </p:spTree>
    <p:extLst>
      <p:ext uri="{BB962C8B-B14F-4D97-AF65-F5344CB8AC3E}">
        <p14:creationId xmlns:p14="http://schemas.microsoft.com/office/powerpoint/2010/main" val="10898101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58241" y="297494"/>
            <a:ext cx="9601200" cy="504173"/>
          </a:xfrm>
        </p:spPr>
        <p:txBody>
          <a:bodyPr>
            <a:normAutofit/>
          </a:bodyPr>
          <a:lstStyle/>
          <a:p>
            <a:r>
              <a:rPr lang="tr-TR" sz="2400" dirty="0" smtClean="0">
                <a:solidFill>
                  <a:srgbClr val="0070C0"/>
                </a:solidFill>
              </a:rPr>
              <a:t>GRADYENT ÜNİTESİ VE SARGILAR</a:t>
            </a:r>
            <a:endParaRPr lang="tr-TR" sz="2400" dirty="0">
              <a:solidFill>
                <a:srgbClr val="0070C0"/>
              </a:solidFill>
            </a:endParaRPr>
          </a:p>
        </p:txBody>
      </p:sp>
      <p:sp>
        <p:nvSpPr>
          <p:cNvPr id="3" name="İçerik Yer Tutucusu 2"/>
          <p:cNvSpPr>
            <a:spLocks noGrp="1"/>
          </p:cNvSpPr>
          <p:nvPr>
            <p:ph idx="1"/>
          </p:nvPr>
        </p:nvSpPr>
        <p:spPr>
          <a:xfrm>
            <a:off x="801666" y="895611"/>
            <a:ext cx="6864262" cy="1121079"/>
          </a:xfrm>
        </p:spPr>
        <p:txBody>
          <a:bodyPr>
            <a:normAutofit/>
          </a:bodyPr>
          <a:lstStyle/>
          <a:p>
            <a:pPr marL="0" indent="0" algn="just">
              <a:buNone/>
            </a:pPr>
            <a:r>
              <a:rPr lang="tr-TR" sz="1600" dirty="0"/>
              <a:t>Gradyen dalga şekli üretecinden </a:t>
            </a:r>
            <a:r>
              <a:rPr lang="tr-TR" sz="1600" dirty="0" smtClean="0"/>
              <a:t>gelen sinyalin,gradyent </a:t>
            </a:r>
            <a:r>
              <a:rPr lang="tr-TR" sz="1600" dirty="0"/>
              <a:t>güç kuvvetlendiricisi (GradientPowerAmplifier-GPA) </a:t>
            </a:r>
            <a:r>
              <a:rPr lang="tr-TR" sz="1600" dirty="0" smtClean="0"/>
              <a:t>tarafından kuvvetlendirilerek </a:t>
            </a:r>
            <a:r>
              <a:rPr lang="tr-TR" sz="1600" dirty="0"/>
              <a:t>gerekli sinyalin gradyent sargılarına uygulanmasını sağlar.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3989" y="0"/>
            <a:ext cx="3904207" cy="32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801666" y="1781824"/>
            <a:ext cx="6688898" cy="1354217"/>
          </a:xfrm>
          <a:prstGeom prst="rect">
            <a:avLst/>
          </a:prstGeom>
        </p:spPr>
        <p:txBody>
          <a:bodyPr wrap="square">
            <a:spAutoFit/>
          </a:bodyPr>
          <a:lstStyle/>
          <a:p>
            <a:pPr algn="just"/>
            <a:r>
              <a:rPr lang="tr-TR" sz="1600" dirty="0" smtClean="0">
                <a:solidFill>
                  <a:srgbClr val="0070C0"/>
                </a:solidFill>
              </a:rPr>
              <a:t>Gradient Sargı: </a:t>
            </a:r>
            <a:r>
              <a:rPr lang="tr-TR" sz="1600" dirty="0" smtClean="0"/>
              <a:t>Çalıştırıldığında</a:t>
            </a:r>
            <a:r>
              <a:rPr lang="tr-TR" sz="1600" dirty="0"/>
              <a:t>, gradientin bir ucu ile diğer ucu arasında değişen değerlerde </a:t>
            </a:r>
            <a:r>
              <a:rPr lang="tr-TR" sz="1600" dirty="0" smtClean="0"/>
              <a:t>manyetik kuvvet </a:t>
            </a:r>
            <a:r>
              <a:rPr lang="tr-TR" sz="1600" dirty="0"/>
              <a:t>farklılıkları olacaktır</a:t>
            </a:r>
            <a:r>
              <a:rPr lang="tr-TR" sz="1600" dirty="0" smtClean="0"/>
              <a:t>.</a:t>
            </a:r>
          </a:p>
          <a:p>
            <a:pPr algn="just"/>
            <a:r>
              <a:rPr lang="tr-TR" sz="1600" dirty="0" smtClean="0"/>
              <a:t>Buna </a:t>
            </a:r>
            <a:r>
              <a:rPr lang="tr-TR" sz="1600" dirty="0"/>
              <a:t>bağlı olarak gradient aksisi boyunca </a:t>
            </a:r>
            <a:r>
              <a:rPr lang="tr-TR" sz="1600" dirty="0" smtClean="0"/>
              <a:t>protonlar birbirlerinden </a:t>
            </a:r>
            <a:r>
              <a:rPr lang="tr-TR" sz="1600" dirty="0"/>
              <a:t>çok az da olsa farklı salınım frekansları göstereceklerdir ve bu sayede </a:t>
            </a:r>
            <a:r>
              <a:rPr lang="tr-TR" sz="1600" dirty="0" smtClean="0"/>
              <a:t>elde edilen </a:t>
            </a:r>
            <a:r>
              <a:rPr lang="tr-TR" sz="1600" dirty="0"/>
              <a:t>sinyalin lokalizasyonu </a:t>
            </a:r>
            <a:r>
              <a:rPr lang="tr-TR" sz="1600" dirty="0" smtClean="0"/>
              <a:t>yapılabilecektir.</a:t>
            </a:r>
            <a:endParaRPr lang="tr-TR" sz="1600" dirty="0"/>
          </a:p>
        </p:txBody>
      </p:sp>
      <p:pic>
        <p:nvPicPr>
          <p:cNvPr id="81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16146"/>
          <a:stretch/>
        </p:blipFill>
        <p:spPr bwMode="auto">
          <a:xfrm>
            <a:off x="7716373" y="3264821"/>
            <a:ext cx="4079437" cy="3566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801666" y="3245871"/>
            <a:ext cx="6688898" cy="1323439"/>
          </a:xfrm>
          <a:prstGeom prst="rect">
            <a:avLst/>
          </a:prstGeom>
        </p:spPr>
        <p:txBody>
          <a:bodyPr wrap="square">
            <a:spAutoFit/>
          </a:bodyPr>
          <a:lstStyle/>
          <a:p>
            <a:pPr algn="just"/>
            <a:r>
              <a:rPr lang="tr-TR" sz="1600" dirty="0" smtClean="0">
                <a:solidFill>
                  <a:srgbClr val="0070C0"/>
                </a:solidFill>
              </a:rPr>
              <a:t>Shim Sargı: </a:t>
            </a:r>
            <a:r>
              <a:rPr lang="tr-TR" sz="1600" dirty="0"/>
              <a:t>Süperiletken manyetlerde manyetik homojeniteyi daha da arttırmak için geliştirilmiş sargılardır. İyi bir shimming için manyetik alan </a:t>
            </a:r>
            <a:r>
              <a:rPr lang="tr-TR" sz="1600" dirty="0" smtClean="0"/>
              <a:t>  10-20 </a:t>
            </a:r>
            <a:r>
              <a:rPr lang="tr-TR" sz="1600" dirty="0"/>
              <a:t>cm çaplı bir alanda milyonda bir olmalıdır. </a:t>
            </a:r>
            <a:endParaRPr lang="tr-TR" sz="1600" dirty="0" smtClean="0"/>
          </a:p>
          <a:p>
            <a:pPr algn="just"/>
            <a:endParaRPr lang="tr-TR" sz="1600" dirty="0"/>
          </a:p>
          <a:p>
            <a:pPr algn="just"/>
            <a:endParaRPr lang="tr-TR" sz="1600" dirty="0"/>
          </a:p>
        </p:txBody>
      </p:sp>
      <p:sp>
        <p:nvSpPr>
          <p:cNvPr id="6" name="Dikdörtgen 5"/>
          <p:cNvSpPr/>
          <p:nvPr/>
        </p:nvSpPr>
        <p:spPr>
          <a:xfrm>
            <a:off x="801666" y="4243528"/>
            <a:ext cx="6551112" cy="1815882"/>
          </a:xfrm>
          <a:prstGeom prst="rect">
            <a:avLst/>
          </a:prstGeom>
        </p:spPr>
        <p:txBody>
          <a:bodyPr wrap="square">
            <a:spAutoFit/>
          </a:bodyPr>
          <a:lstStyle/>
          <a:p>
            <a:pPr algn="just"/>
            <a:r>
              <a:rPr lang="tr-TR" sz="1600" dirty="0" smtClean="0">
                <a:solidFill>
                  <a:srgbClr val="0070C0"/>
                </a:solidFill>
              </a:rPr>
              <a:t>Düz Sargı: </a:t>
            </a:r>
            <a:r>
              <a:rPr lang="tr-TR" sz="1600" dirty="0" smtClean="0"/>
              <a:t>Sargıların </a:t>
            </a:r>
            <a:r>
              <a:rPr lang="tr-TR" sz="1600" dirty="0"/>
              <a:t>oluşturduğu elektromanyetik alanın; ana manyetik alana dik olması nedeni ile günümüz </a:t>
            </a:r>
            <a:r>
              <a:rPr lang="tr-TR" sz="1600" dirty="0" smtClean="0"/>
              <a:t>MRI sistemlerinde </a:t>
            </a:r>
            <a:r>
              <a:rPr lang="tr-TR" sz="1600" dirty="0"/>
              <a:t>kullanılmamaktadır</a:t>
            </a:r>
            <a:r>
              <a:rPr lang="tr-TR" sz="1600" dirty="0" smtClean="0"/>
              <a:t>.</a:t>
            </a:r>
          </a:p>
          <a:p>
            <a:pPr algn="just"/>
            <a:endParaRPr lang="tr-TR" sz="1600" dirty="0"/>
          </a:p>
          <a:p>
            <a:pPr algn="just"/>
            <a:r>
              <a:rPr lang="tr-TR" sz="1600" dirty="0" smtClean="0">
                <a:solidFill>
                  <a:srgbClr val="0070C0"/>
                </a:solidFill>
              </a:rPr>
              <a:t>Kuş </a:t>
            </a:r>
            <a:r>
              <a:rPr lang="tr-TR" sz="1600" dirty="0">
                <a:solidFill>
                  <a:srgbClr val="0070C0"/>
                </a:solidFill>
              </a:rPr>
              <a:t>Kafesi </a:t>
            </a:r>
            <a:r>
              <a:rPr lang="tr-TR" sz="1600" dirty="0" smtClean="0">
                <a:solidFill>
                  <a:srgbClr val="0070C0"/>
                </a:solidFill>
              </a:rPr>
              <a:t>Sargı: </a:t>
            </a:r>
            <a:r>
              <a:rPr lang="tr-TR" sz="1600" dirty="0" smtClean="0"/>
              <a:t>MR </a:t>
            </a:r>
            <a:r>
              <a:rPr lang="tr-TR" sz="1600" dirty="0"/>
              <a:t>sistemlerinde bugün için en yaygın kullanılan RF sargısı tiplerinden birisi kuş kafesi sargı tipidir. </a:t>
            </a:r>
            <a:r>
              <a:rPr lang="tr-TR" sz="1600" dirty="0" smtClean="0"/>
              <a:t>Rutin uygulamalarda</a:t>
            </a:r>
            <a:r>
              <a:rPr lang="tr-TR" sz="1600" dirty="0"/>
              <a:t>; beyin ve diz sekanslarında kullanılan RF sargıları bu tipte imal edilmişlerdir.</a:t>
            </a:r>
          </a:p>
        </p:txBody>
      </p:sp>
    </p:spTree>
    <p:extLst>
      <p:ext uri="{BB962C8B-B14F-4D97-AF65-F5344CB8AC3E}">
        <p14:creationId xmlns:p14="http://schemas.microsoft.com/office/powerpoint/2010/main" val="15143614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93524" y="405260"/>
            <a:ext cx="9601200" cy="1485900"/>
          </a:xfrm>
        </p:spPr>
        <p:txBody>
          <a:bodyPr>
            <a:normAutofit/>
          </a:bodyPr>
          <a:lstStyle/>
          <a:p>
            <a:r>
              <a:rPr lang="tr-TR" sz="2400" dirty="0">
                <a:solidFill>
                  <a:srgbClr val="0070C0"/>
                </a:solidFill>
                <a:latin typeface="+mn-lt"/>
                <a:cs typeface="Calibri" panose="020F0502020204030204" pitchFamily="34" charset="0"/>
              </a:rPr>
              <a:t/>
            </a:r>
            <a:br>
              <a:rPr lang="tr-TR" sz="2400" dirty="0">
                <a:solidFill>
                  <a:srgbClr val="0070C0"/>
                </a:solidFill>
                <a:latin typeface="+mn-lt"/>
                <a:cs typeface="Calibri" panose="020F0502020204030204" pitchFamily="34" charset="0"/>
              </a:rPr>
            </a:br>
            <a:endParaRPr lang="tr-TR" sz="2400" dirty="0">
              <a:solidFill>
                <a:srgbClr val="0070C0"/>
              </a:solidFill>
              <a:latin typeface="+mn-lt"/>
            </a:endParaRP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89940" y="594123"/>
            <a:ext cx="4509370" cy="421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893524" y="2599389"/>
            <a:ext cx="6096000" cy="830997"/>
          </a:xfrm>
          <a:prstGeom prst="rect">
            <a:avLst/>
          </a:prstGeom>
        </p:spPr>
        <p:txBody>
          <a:bodyPr>
            <a:spAutoFit/>
          </a:bodyPr>
          <a:lstStyle/>
          <a:p>
            <a:pPr algn="just"/>
            <a:endParaRPr lang="tr-TR" sz="1600" dirty="0"/>
          </a:p>
          <a:p>
            <a:pPr algn="just"/>
            <a:r>
              <a:rPr lang="tr-TR" sz="1600" dirty="0" smtClean="0">
                <a:solidFill>
                  <a:srgbClr val="0070C0"/>
                </a:solidFill>
              </a:rPr>
              <a:t>Radyo </a:t>
            </a:r>
            <a:r>
              <a:rPr lang="tr-TR" sz="1600" dirty="0">
                <a:solidFill>
                  <a:srgbClr val="0070C0"/>
                </a:solidFill>
              </a:rPr>
              <a:t>frekans verici: </a:t>
            </a:r>
            <a:r>
              <a:rPr lang="tr-TR" sz="1600" dirty="0"/>
              <a:t>burada hidrojen atomlarının enerji saldığı sırada yakalanması ve görüntü olarak aktarılması sağlanır.</a:t>
            </a:r>
          </a:p>
        </p:txBody>
      </p:sp>
      <p:sp>
        <p:nvSpPr>
          <p:cNvPr id="6" name="Dikdörtgen 5"/>
          <p:cNvSpPr/>
          <p:nvPr/>
        </p:nvSpPr>
        <p:spPr>
          <a:xfrm>
            <a:off x="6125227" y="5282089"/>
            <a:ext cx="5724395" cy="1077218"/>
          </a:xfrm>
          <a:prstGeom prst="rect">
            <a:avLst/>
          </a:prstGeom>
        </p:spPr>
        <p:txBody>
          <a:bodyPr wrap="square">
            <a:spAutoFit/>
          </a:bodyPr>
          <a:lstStyle/>
          <a:p>
            <a:pPr algn="just"/>
            <a:r>
              <a:rPr lang="tr-TR" sz="1600" dirty="0"/>
              <a:t>MR’da görüntü oluştururken grandiyet sargılar sayesinde, magnet içinde bir voksel birimini bir diğerinden ayırabilmekteyiz. Bu ayrımı yaratmak için ilk önce kullanmamız gereken, kesit belirleme grandientdir.</a:t>
            </a:r>
          </a:p>
        </p:txBody>
      </p:sp>
      <p:sp>
        <p:nvSpPr>
          <p:cNvPr id="3" name="Dikdörtgen 2"/>
          <p:cNvSpPr/>
          <p:nvPr/>
        </p:nvSpPr>
        <p:spPr>
          <a:xfrm>
            <a:off x="893524" y="537286"/>
            <a:ext cx="6096000" cy="2062103"/>
          </a:xfrm>
          <a:prstGeom prst="rect">
            <a:avLst/>
          </a:prstGeom>
        </p:spPr>
        <p:txBody>
          <a:bodyPr>
            <a:spAutoFit/>
          </a:bodyPr>
          <a:lstStyle/>
          <a:p>
            <a:pPr algn="just"/>
            <a:r>
              <a:rPr lang="tr-TR" sz="1600" dirty="0">
                <a:solidFill>
                  <a:srgbClr val="0070C0"/>
                </a:solidFill>
              </a:rPr>
              <a:t>Radyofrekans </a:t>
            </a:r>
            <a:r>
              <a:rPr lang="tr-TR" sz="1600" dirty="0" smtClean="0">
                <a:solidFill>
                  <a:srgbClr val="0070C0"/>
                </a:solidFill>
              </a:rPr>
              <a:t>Sargıları: </a:t>
            </a:r>
            <a:r>
              <a:rPr lang="tr-TR" sz="1600" dirty="0" smtClean="0"/>
              <a:t>İncelenen </a:t>
            </a:r>
            <a:r>
              <a:rPr lang="tr-TR" sz="1600" dirty="0"/>
              <a:t>dokulardaki hidrojen çekirdeklerini uyarmak için RF pulse gönderen ve dokulardan gelen sinyalleri saptayan koil adı verilen parçalardır. </a:t>
            </a:r>
            <a:endParaRPr lang="tr-TR" sz="1600" dirty="0" smtClean="0"/>
          </a:p>
          <a:p>
            <a:pPr algn="just"/>
            <a:endParaRPr lang="tr-TR" sz="1600" dirty="0" smtClean="0"/>
          </a:p>
          <a:p>
            <a:pPr algn="just"/>
            <a:r>
              <a:rPr lang="tr-TR" sz="1600" dirty="0" smtClean="0"/>
              <a:t>Uygun </a:t>
            </a:r>
            <a:r>
              <a:rPr lang="tr-TR" sz="1600" dirty="0"/>
              <a:t>parametreler kumanda panelinden girildikten sonra sistem bilgisayarı , ne kadar ara ile ve ne güçte RF pulsu yollayacağını belirleyerek RF yükselteci üzerinden RF sargısına akımın yollanmasını sağlar. Yollanan akım analog ve kesintili şekildedir</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524" y="3594894"/>
            <a:ext cx="4992688" cy="310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00979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8243" y="1146046"/>
            <a:ext cx="5343225" cy="2067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818366" y="360868"/>
            <a:ext cx="11006204" cy="646331"/>
          </a:xfrm>
          <a:prstGeom prst="rect">
            <a:avLst/>
          </a:prstGeom>
        </p:spPr>
        <p:txBody>
          <a:bodyPr wrap="square">
            <a:spAutoFit/>
          </a:bodyPr>
          <a:lstStyle/>
          <a:p>
            <a:r>
              <a:rPr lang="tr-TR" dirty="0" smtClean="0"/>
              <a:t>Gradient kabinler </a:t>
            </a:r>
            <a:r>
              <a:rPr lang="tr-TR" dirty="0"/>
              <a:t>de SSU small sinyal units denen küçük sinyal </a:t>
            </a:r>
            <a:r>
              <a:rPr lang="tr-TR" dirty="0" smtClean="0"/>
              <a:t>kısmına gelir. Dijital </a:t>
            </a:r>
            <a:r>
              <a:rPr lang="tr-TR" dirty="0"/>
              <a:t>datalar bu ünitede analog hâle çevrilir. Buradan </a:t>
            </a:r>
            <a:r>
              <a:rPr lang="tr-TR" dirty="0" smtClean="0"/>
              <a:t>gradientden anfilere dağıtılır.</a:t>
            </a:r>
            <a:endParaRPr lang="tr-TR" dirty="0"/>
          </a:p>
        </p:txBody>
      </p:sp>
      <p:sp>
        <p:nvSpPr>
          <p:cNvPr id="5" name="Dikdörtgen 4"/>
          <p:cNvSpPr/>
          <p:nvPr/>
        </p:nvSpPr>
        <p:spPr>
          <a:xfrm>
            <a:off x="6488484" y="1436771"/>
            <a:ext cx="5336086" cy="1200329"/>
          </a:xfrm>
          <a:prstGeom prst="rect">
            <a:avLst/>
          </a:prstGeom>
        </p:spPr>
        <p:txBody>
          <a:bodyPr wrap="square">
            <a:spAutoFit/>
          </a:bodyPr>
          <a:lstStyle/>
          <a:p>
            <a:pPr algn="just"/>
            <a:r>
              <a:rPr lang="tr-TR" dirty="0"/>
              <a:t>3 adet </a:t>
            </a:r>
            <a:r>
              <a:rPr lang="tr-TR" dirty="0" smtClean="0"/>
              <a:t>anfi mevcuttur</a:t>
            </a:r>
            <a:r>
              <a:rPr lang="tr-TR" dirty="0"/>
              <a:t>. Herbiri bir eksen için kullanılır. X,Y,Z eksenlerinin her </a:t>
            </a:r>
            <a:r>
              <a:rPr lang="tr-TR" dirty="0" smtClean="0"/>
              <a:t>birini besleyen </a:t>
            </a:r>
            <a:r>
              <a:rPr lang="tr-TR" dirty="0"/>
              <a:t>ayrı bir güç trafosu mevcuttur. </a:t>
            </a:r>
            <a:r>
              <a:rPr lang="tr-TR" dirty="0" smtClean="0"/>
              <a:t>Bu trafoları </a:t>
            </a:r>
            <a:r>
              <a:rPr lang="tr-TR" dirty="0"/>
              <a:t>kontrol eden sigorta devreleride </a:t>
            </a:r>
            <a:r>
              <a:rPr lang="tr-TR" dirty="0" smtClean="0"/>
              <a:t>sistemin en </a:t>
            </a:r>
            <a:r>
              <a:rPr lang="tr-TR" dirty="0"/>
              <a:t>önemli parçalarıdır.</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7964" y="2918564"/>
            <a:ext cx="5196606" cy="3683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6388" y="3427971"/>
            <a:ext cx="3848883" cy="3174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15728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74651" y="925313"/>
            <a:ext cx="11216932" cy="3581400"/>
          </a:xfrm>
        </p:spPr>
        <p:txBody>
          <a:bodyPr>
            <a:noAutofit/>
          </a:bodyPr>
          <a:lstStyle/>
          <a:p>
            <a:pPr marL="0" indent="0" algn="just">
              <a:buNone/>
            </a:pPr>
            <a:endParaRPr lang="tr-TR" sz="1600" dirty="0"/>
          </a:p>
          <a:p>
            <a:pPr marL="0" indent="0" algn="just">
              <a:buNone/>
            </a:pPr>
            <a:endParaRPr lang="tr-TR" sz="1600" dirty="0" smtClean="0"/>
          </a:p>
          <a:p>
            <a:pPr marL="0" indent="0" algn="just">
              <a:buNone/>
            </a:pPr>
            <a:endParaRPr lang="tr-TR" sz="1600" dirty="0"/>
          </a:p>
          <a:p>
            <a:pPr marL="0" indent="0" algn="just">
              <a:buNone/>
            </a:pPr>
            <a:endParaRPr lang="tr-TR" sz="1600" dirty="0" smtClean="0"/>
          </a:p>
          <a:p>
            <a:pPr marL="0" indent="0" algn="just">
              <a:buNone/>
            </a:pPr>
            <a:endParaRPr lang="tr-TR" sz="1600" dirty="0" smtClean="0"/>
          </a:p>
          <a:p>
            <a:pPr marL="0" indent="0" algn="just">
              <a:buNone/>
            </a:pPr>
            <a:endParaRPr lang="tr-TR" sz="1600" dirty="0" smtClean="0"/>
          </a:p>
          <a:p>
            <a:pPr marL="0" indent="0" algn="just">
              <a:buNone/>
            </a:pPr>
            <a:r>
              <a:rPr lang="tr-TR" sz="1600" dirty="0" smtClean="0">
                <a:solidFill>
                  <a:srgbClr val="0070C0"/>
                </a:solidFill>
              </a:rPr>
              <a:t>Permanent Magnet:</a:t>
            </a:r>
            <a:r>
              <a:rPr lang="tr-TR" sz="1600" dirty="0" smtClean="0"/>
              <a:t>Bu </a:t>
            </a:r>
            <a:r>
              <a:rPr lang="tr-TR" sz="1600" dirty="0"/>
              <a:t>tür magnetler </a:t>
            </a:r>
            <a:r>
              <a:rPr lang="tr-TR" sz="1600" dirty="0" smtClean="0"/>
              <a:t> doğal </a:t>
            </a:r>
            <a:r>
              <a:rPr lang="tr-TR" sz="1600" dirty="0"/>
              <a:t>çubuk mıknatısların büyütülmüş şekli gibidir. MRG sistemlerinde kullanılan bu tür magnetler mıknatıs sistemi olarak Fe, Br gibi üzerinde sürekli </a:t>
            </a:r>
            <a:r>
              <a:rPr lang="tr-TR" sz="1600" dirty="0" smtClean="0"/>
              <a:t>manyetizasyon bulunduran metallerin tuğla gibi dizilerek bir araya getirilmesi ile oluşturulmuştur.</a:t>
            </a:r>
          </a:p>
          <a:p>
            <a:pPr marL="0" indent="0" algn="just">
              <a:buNone/>
            </a:pPr>
            <a:r>
              <a:rPr lang="tr-TR" sz="1600" dirty="0"/>
              <a:t>Bu nedenle ağırlıkları 100 ton civarındadır ve manyetik alan güçleri </a:t>
            </a:r>
            <a:r>
              <a:rPr lang="tr-TR" sz="1600" dirty="0" smtClean="0"/>
              <a:t>oldukça </a:t>
            </a:r>
            <a:r>
              <a:rPr lang="tr-TR" sz="1600" dirty="0"/>
              <a:t>küçük 0.1T ( 1 T = 10.000 Gauss) değerlerdedir</a:t>
            </a:r>
            <a:r>
              <a:rPr lang="tr-TR" sz="1600" dirty="0" smtClean="0"/>
              <a:t>. MRG’de </a:t>
            </a:r>
            <a:r>
              <a:rPr lang="tr-TR" sz="1600" dirty="0"/>
              <a:t>en iyi görüntü kalitesini sağlayan magnet tipi olması yanında ısı değişiklikleri hususunda son derece hassastır</a:t>
            </a:r>
            <a:r>
              <a:rPr lang="tr-TR" sz="1600" dirty="0" smtClean="0"/>
              <a:t>.</a:t>
            </a:r>
          </a:p>
          <a:p>
            <a:pPr marL="0" indent="0" algn="just">
              <a:buNone/>
            </a:pPr>
            <a:r>
              <a:rPr lang="tr-TR" sz="1600" dirty="0" smtClean="0">
                <a:solidFill>
                  <a:srgbClr val="0070C0"/>
                </a:solidFill>
              </a:rPr>
              <a:t>Rezistif Magnet:</a:t>
            </a:r>
            <a:r>
              <a:rPr lang="tr-TR" sz="1600" dirty="0" smtClean="0"/>
              <a:t>Bu </a:t>
            </a:r>
            <a:r>
              <a:rPr lang="tr-TR" sz="1600" dirty="0"/>
              <a:t>magnetlerde manyetik alan sanal bir iletkenden akım geçirilmesiyle sağlanır. Oluşturdukları ısı ve elektriksel kayıp oranlarından dolayı pratik manyetik alan şiddeti 0,2 T ile sınırlıdır. Bu tür mıknatısların bir dezavantajı ise yüksek miktarda elektriğe </a:t>
            </a:r>
            <a:r>
              <a:rPr lang="tr-TR" sz="1600" dirty="0" smtClean="0"/>
              <a:t>ihtiyaç duymalarıdır</a:t>
            </a:r>
            <a:r>
              <a:rPr lang="tr-TR" sz="1600" dirty="0"/>
              <a:t>. Oldukça </a:t>
            </a:r>
            <a:r>
              <a:rPr lang="tr-TR" sz="1600" dirty="0" smtClean="0"/>
              <a:t>kolay ve ucuz bir şekilde üretilebilmeleri en önemli </a:t>
            </a:r>
            <a:r>
              <a:rPr lang="tr-TR" sz="1600" dirty="0"/>
              <a:t>yararlarındandır</a:t>
            </a:r>
            <a:r>
              <a:rPr lang="tr-TR" sz="1600" dirty="0" smtClean="0"/>
              <a:t>. </a:t>
            </a:r>
          </a:p>
          <a:p>
            <a:pPr marL="0" indent="0" algn="just">
              <a:buNone/>
            </a:pPr>
            <a:r>
              <a:rPr lang="tr-TR" sz="1600" dirty="0">
                <a:solidFill>
                  <a:srgbClr val="0070C0"/>
                </a:solidFill>
              </a:rPr>
              <a:t>Süper İletken </a:t>
            </a:r>
            <a:r>
              <a:rPr lang="tr-TR" sz="1600" dirty="0" smtClean="0">
                <a:solidFill>
                  <a:srgbClr val="0070C0"/>
                </a:solidFill>
              </a:rPr>
              <a:t>Magnetler:</a:t>
            </a:r>
            <a:r>
              <a:rPr lang="tr-TR" sz="1600" dirty="0" smtClean="0"/>
              <a:t>Bu </a:t>
            </a:r>
            <a:r>
              <a:rPr lang="tr-TR" sz="1600" dirty="0"/>
              <a:t>magnet çalışma prensibi süper iletkenlik yasasına dayanır. Bilindiği üzere süper iletkenlik yasası; “Mutlak Sıfıra (-2730C, 00 K) soğutulmuş iletkenlerin direnci sıfır olur.” der. Bu magnetler bir tank içerisine iletken sargıların döşenmesi ile kurulur. Sargı döşeli bu tank içerisindeki iletkenlerin mutlak sıfır sıcaklığına indirebilmek için sıvı Helyum (He) kullanılır. Sıvı He -</a:t>
            </a:r>
            <a:r>
              <a:rPr lang="tr-TR" sz="1600" dirty="0" smtClean="0"/>
              <a:t>2690C’dir.</a:t>
            </a:r>
          </a:p>
        </p:txBody>
      </p:sp>
      <p:sp>
        <p:nvSpPr>
          <p:cNvPr id="4" name="Dikdörtgen 3"/>
          <p:cNvSpPr/>
          <p:nvPr/>
        </p:nvSpPr>
        <p:spPr>
          <a:xfrm>
            <a:off x="975069" y="238179"/>
            <a:ext cx="2021836" cy="461665"/>
          </a:xfrm>
          <a:prstGeom prst="rect">
            <a:avLst/>
          </a:prstGeom>
        </p:spPr>
        <p:txBody>
          <a:bodyPr wrap="none">
            <a:spAutoFit/>
          </a:bodyPr>
          <a:lstStyle/>
          <a:p>
            <a:r>
              <a:rPr lang="tr-TR" sz="2400" dirty="0" smtClean="0">
                <a:solidFill>
                  <a:srgbClr val="0070C0"/>
                </a:solidFill>
              </a:rPr>
              <a:t>Magnet Nedir </a:t>
            </a:r>
            <a:endParaRPr lang="tr-TR" sz="2400" dirty="0">
              <a:solidFill>
                <a:srgbClr val="0070C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4174" y="238179"/>
            <a:ext cx="4041775" cy="294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975069" y="1263083"/>
            <a:ext cx="6096000" cy="1077218"/>
          </a:xfrm>
          <a:prstGeom prst="rect">
            <a:avLst/>
          </a:prstGeom>
        </p:spPr>
        <p:txBody>
          <a:bodyPr>
            <a:spAutoFit/>
          </a:bodyPr>
          <a:lstStyle/>
          <a:p>
            <a:pPr algn="just"/>
            <a:r>
              <a:rPr lang="tr-TR" sz="1600" dirty="0"/>
              <a:t>MR cihazının en önemli parçası olan magnetin yapısıdır. Birçok magnet çeşitleri üretilmiş bunların içinde en çok kabul göreni“süper iletken magnet” olmuştur. Bunun yanı sıra “</a:t>
            </a:r>
            <a:r>
              <a:rPr lang="tr-TR" sz="1600" dirty="0" smtClean="0"/>
              <a:t>rezistiv magnet</a:t>
            </a:r>
            <a:r>
              <a:rPr lang="tr-TR" sz="1600" dirty="0"/>
              <a:t>” ise “açık MR” sisteminde kullanılmaktadır. </a:t>
            </a:r>
          </a:p>
        </p:txBody>
      </p:sp>
    </p:spTree>
    <p:extLst>
      <p:ext uri="{BB962C8B-B14F-4D97-AF65-F5344CB8AC3E}">
        <p14:creationId xmlns:p14="http://schemas.microsoft.com/office/powerpoint/2010/main" val="906221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20663" y="259915"/>
            <a:ext cx="9363205" cy="541751"/>
          </a:xfrm>
        </p:spPr>
        <p:txBody>
          <a:bodyPr>
            <a:normAutofit/>
          </a:bodyPr>
          <a:lstStyle/>
          <a:p>
            <a:r>
              <a:rPr lang="tr-TR" sz="2400" dirty="0">
                <a:solidFill>
                  <a:srgbClr val="0070C0"/>
                </a:solidFill>
              </a:rPr>
              <a:t>Magnet </a:t>
            </a:r>
            <a:r>
              <a:rPr lang="tr-TR" sz="2400" dirty="0" smtClean="0">
                <a:solidFill>
                  <a:srgbClr val="0070C0"/>
                </a:solidFill>
              </a:rPr>
              <a:t>Yapısı Ve Kurulumu </a:t>
            </a:r>
            <a:endParaRPr lang="tr-TR" sz="2400" dirty="0">
              <a:solidFill>
                <a:srgbClr val="0070C0"/>
              </a:solidFill>
            </a:endParaRPr>
          </a:p>
        </p:txBody>
      </p:sp>
      <p:sp>
        <p:nvSpPr>
          <p:cNvPr id="3" name="İçerik Yer Tutucusu 2"/>
          <p:cNvSpPr>
            <a:spLocks noGrp="1"/>
          </p:cNvSpPr>
          <p:nvPr>
            <p:ph idx="1"/>
          </p:nvPr>
        </p:nvSpPr>
        <p:spPr>
          <a:xfrm>
            <a:off x="989686" y="761137"/>
            <a:ext cx="10678439" cy="3581400"/>
          </a:xfrm>
        </p:spPr>
        <p:txBody>
          <a:bodyPr>
            <a:normAutofit/>
          </a:bodyPr>
          <a:lstStyle/>
          <a:p>
            <a:pPr marL="0" indent="0" algn="just">
              <a:buNone/>
            </a:pPr>
            <a:r>
              <a:rPr lang="tr-TR" sz="1600" dirty="0"/>
              <a:t>Magnet ünitelerinin içerisinde </a:t>
            </a:r>
            <a:r>
              <a:rPr lang="tr-TR" sz="1600" dirty="0" smtClean="0"/>
              <a:t>helyum </a:t>
            </a:r>
            <a:r>
              <a:rPr lang="tr-TR" sz="1600" dirty="0"/>
              <a:t>gazı bulunmaktadır. Helyum gazının olması, montaj sırasında gazlarla ilgili güvenlik önlemlerinin alınmasını da zorunlu kılmaktadır. Ayrıca helyum gazının yüksek maliyetli bir gaz olması nedeniyle de montaj sırasında gazın korunması gereklidir.</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3375" y="1643779"/>
            <a:ext cx="3714750" cy="1781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532" y="1643780"/>
            <a:ext cx="3133725"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9002" y="1643779"/>
            <a:ext cx="3045589"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1153246" y="3600552"/>
            <a:ext cx="10558593" cy="830997"/>
          </a:xfrm>
          <a:prstGeom prst="rect">
            <a:avLst/>
          </a:prstGeom>
        </p:spPr>
        <p:txBody>
          <a:bodyPr wrap="square">
            <a:spAutoFit/>
          </a:bodyPr>
          <a:lstStyle/>
          <a:p>
            <a:pPr algn="just"/>
            <a:r>
              <a:rPr lang="tr-TR" sz="1600" dirty="0"/>
              <a:t>Taşıma destekleri, farklı tipteki magnetlerde de montaj </a:t>
            </a:r>
            <a:r>
              <a:rPr lang="tr-TR" sz="1600" dirty="0" smtClean="0"/>
              <a:t>ve taşıma </a:t>
            </a:r>
            <a:r>
              <a:rPr lang="tr-TR" sz="1600" dirty="0"/>
              <a:t>esnasında magnetin zarar görmesini engellemek amacıyla </a:t>
            </a:r>
            <a:r>
              <a:rPr lang="tr-TR" sz="1600" dirty="0" smtClean="0"/>
              <a:t>kullanılmaktadır. Desteklerin </a:t>
            </a:r>
            <a:r>
              <a:rPr lang="tr-TR" sz="1600" dirty="0"/>
              <a:t>her iki yanında da vidalar bulunur. Taşıma işlemi bitiminde sistem </a:t>
            </a:r>
            <a:r>
              <a:rPr lang="tr-TR" sz="1600" dirty="0" smtClean="0"/>
              <a:t>çalışmasını etkileyecek </a:t>
            </a:r>
            <a:r>
              <a:rPr lang="tr-TR" sz="1600" dirty="0"/>
              <a:t>yardımcı aparatların çıkarılması unutulmamalıdır.</a:t>
            </a:r>
          </a:p>
        </p:txBody>
      </p:sp>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3246" y="4431549"/>
            <a:ext cx="4648200"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5901654" y="4619439"/>
            <a:ext cx="6096000" cy="1569660"/>
          </a:xfrm>
          <a:prstGeom prst="rect">
            <a:avLst/>
          </a:prstGeom>
        </p:spPr>
        <p:txBody>
          <a:bodyPr>
            <a:spAutoFit/>
          </a:bodyPr>
          <a:lstStyle/>
          <a:p>
            <a:pPr algn="just"/>
            <a:r>
              <a:rPr lang="tr-TR" sz="1600" dirty="0"/>
              <a:t>Genel olarak kullanılan kabloları şebekeden çekecekleri akıma göre üç ana </a:t>
            </a:r>
            <a:r>
              <a:rPr lang="tr-TR" sz="1600" dirty="0" smtClean="0"/>
              <a:t>sınıfta değerlendirmek </a:t>
            </a:r>
            <a:r>
              <a:rPr lang="tr-TR" sz="1600" dirty="0"/>
              <a:t>mümkündür:</a:t>
            </a:r>
          </a:p>
          <a:p>
            <a:pPr marL="285750" indent="-285750" algn="just">
              <a:buFont typeface="Arial" panose="020B0604020202020204" pitchFamily="34" charset="0"/>
              <a:buChar char="•"/>
            </a:pPr>
            <a:r>
              <a:rPr lang="tr-TR" sz="1600" dirty="0" smtClean="0"/>
              <a:t>Genel </a:t>
            </a:r>
            <a:r>
              <a:rPr lang="tr-TR" sz="1600" dirty="0"/>
              <a:t>bağlantıların kontrol ve haberleşme gibi sistemlerde kullanılan </a:t>
            </a:r>
            <a:r>
              <a:rPr lang="tr-TR" sz="1600" dirty="0" smtClean="0"/>
              <a:t>standart kabloları</a:t>
            </a:r>
            <a:endParaRPr lang="tr-TR" sz="1600" dirty="0"/>
          </a:p>
          <a:p>
            <a:pPr marL="285750" indent="-285750" algn="just">
              <a:buFont typeface="Arial" panose="020B0604020202020204" pitchFamily="34" charset="0"/>
              <a:buChar char="•"/>
            </a:pPr>
            <a:r>
              <a:rPr lang="tr-TR" sz="1600" dirty="0" smtClean="0"/>
              <a:t>Sistemin </a:t>
            </a:r>
            <a:r>
              <a:rPr lang="tr-TR" sz="1600" dirty="0"/>
              <a:t>beslenmesi için kullanılan hat voltaj kabloları</a:t>
            </a:r>
          </a:p>
          <a:p>
            <a:pPr marL="285750" indent="-285750" algn="just">
              <a:buFont typeface="Arial" panose="020B0604020202020204" pitchFamily="34" charset="0"/>
              <a:buChar char="•"/>
            </a:pPr>
            <a:r>
              <a:rPr lang="tr-TR" sz="1600" dirty="0" smtClean="0"/>
              <a:t>Magnet </a:t>
            </a:r>
            <a:r>
              <a:rPr lang="tr-TR" sz="1600" dirty="0"/>
              <a:t>ve ACCU bağlantılarında kullanılan kablolar</a:t>
            </a:r>
          </a:p>
        </p:txBody>
      </p:sp>
    </p:spTree>
    <p:extLst>
      <p:ext uri="{BB962C8B-B14F-4D97-AF65-F5344CB8AC3E}">
        <p14:creationId xmlns:p14="http://schemas.microsoft.com/office/powerpoint/2010/main" val="195320357"/>
      </p:ext>
    </p:extLst>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TM10001105[[fn=Kırpma]]</Template>
  <TotalTime>2026</TotalTime>
  <Words>1966</Words>
  <Application>Microsoft Office PowerPoint</Application>
  <PresentationFormat>Geniş ekran</PresentationFormat>
  <Paragraphs>124</Paragraphs>
  <Slides>22</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22</vt:i4>
      </vt:variant>
    </vt:vector>
  </HeadingPairs>
  <TitlesOfParts>
    <vt:vector size="27" baseType="lpstr">
      <vt:lpstr>Arial</vt:lpstr>
      <vt:lpstr>Calibri</vt:lpstr>
      <vt:lpstr>Franklin Gothic Book</vt:lpstr>
      <vt:lpstr>Wingdings</vt:lpstr>
      <vt:lpstr>Crop</vt:lpstr>
      <vt:lpstr>PowerPoint Sunusu</vt:lpstr>
      <vt:lpstr>PowerPoint Sunusu</vt:lpstr>
      <vt:lpstr>(MR) EMAR NEDİR  </vt:lpstr>
      <vt:lpstr>Emar (MR) NASIL ÇEKİLİR </vt:lpstr>
      <vt:lpstr>GRADYENT ÜNİTESİ VE SARGILAR</vt:lpstr>
      <vt:lpstr> </vt:lpstr>
      <vt:lpstr>PowerPoint Sunusu</vt:lpstr>
      <vt:lpstr>PowerPoint Sunusu</vt:lpstr>
      <vt:lpstr>Magnet Yapısı Ve Kurulumu </vt:lpstr>
      <vt:lpstr>RF PULSU ETKİSİ NEDİR</vt:lpstr>
      <vt:lpstr>RF ÜNİTESİ</vt:lpstr>
      <vt:lpstr>PowerPoint Sunusu</vt:lpstr>
      <vt:lpstr>PowerPoint Sunusu</vt:lpstr>
      <vt:lpstr>PowerPoint Sunusu</vt:lpstr>
      <vt:lpstr>SIVI GAZ DOLUMLARI </vt:lpstr>
      <vt:lpstr>PowerPoint Sunusu</vt:lpstr>
      <vt:lpstr>ELEKTİRİK ÜNİTESİ</vt:lpstr>
      <vt:lpstr>PowerPoint Sunusu</vt:lpstr>
      <vt:lpstr>KALİBRASYON</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Microsoft hesabı</dc:creator>
  <cp:lastModifiedBy>Lenova</cp:lastModifiedBy>
  <cp:revision>128</cp:revision>
  <dcterms:created xsi:type="dcterms:W3CDTF">2020-04-10T14:52:12Z</dcterms:created>
  <dcterms:modified xsi:type="dcterms:W3CDTF">2022-10-10T15:53:22Z</dcterms:modified>
</cp:coreProperties>
</file>