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7" r:id="rId3"/>
    <p:sldId id="261" r:id="rId4"/>
    <p:sldId id="276" r:id="rId5"/>
    <p:sldId id="262" r:id="rId6"/>
    <p:sldId id="275" r:id="rId7"/>
    <p:sldId id="274" r:id="rId8"/>
    <p:sldId id="273" r:id="rId9"/>
    <p:sldId id="271" r:id="rId10"/>
    <p:sldId id="272" r:id="rId11"/>
    <p:sldId id="270" r:id="rId12"/>
    <p:sldId id="269" r:id="rId13"/>
    <p:sldId id="268" r:id="rId14"/>
    <p:sldId id="267" r:id="rId15"/>
    <p:sldId id="264" r:id="rId16"/>
    <p:sldId id="263" r:id="rId17"/>
    <p:sldId id="259" r:id="rId18"/>
    <p:sldId id="265" r:id="rId19"/>
    <p:sldId id="278" r:id="rId20"/>
    <p:sldId id="266" r:id="rId21"/>
    <p:sldId id="279" r:id="rId22"/>
    <p:sldId id="26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DEBA7B7-1EAE-41BF-880D-BEDD404066B8}" type="datetimeFigureOut">
              <a:rPr lang="tr-TR" smtClean="0"/>
              <a:t>10.10.2022</a:t>
            </a:fld>
            <a:endParaRPr lang="tr-T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425A3BD-941E-4878-ACF9-DA87D60D9D58}" type="slidenum">
              <a:rPr lang="tr-TR" smtClean="0"/>
              <a:t>‹#›</a:t>
            </a:fld>
            <a:endParaRPr lang="tr-T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073489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64562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36062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341308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DEBA7B7-1EAE-41BF-880D-BEDD404066B8}" type="datetimeFigureOut">
              <a:rPr lang="tr-TR" smtClean="0"/>
              <a:t>10.10.2022</a:t>
            </a:fld>
            <a:endParaRPr lang="tr-T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425A3BD-941E-4878-ACF9-DA87D60D9D58}" type="slidenum">
              <a:rPr lang="tr-TR" smtClean="0"/>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304294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85622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357041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354274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BA7B7-1EAE-41BF-880D-BEDD404066B8}" type="datetimeFigureOut">
              <a:rPr lang="tr-TR" smtClean="0"/>
              <a:t>10.10.2022</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B425A3BD-941E-4878-ACF9-DA87D60D9D58}" type="slidenum">
              <a:rPr lang="tr-TR" smtClean="0"/>
              <a:t>‹#›</a:t>
            </a:fld>
            <a:endParaRPr lang="tr-TR" dirty="0"/>
          </a:p>
        </p:txBody>
      </p:sp>
    </p:spTree>
    <p:extLst>
      <p:ext uri="{BB962C8B-B14F-4D97-AF65-F5344CB8AC3E}">
        <p14:creationId xmlns:p14="http://schemas.microsoft.com/office/powerpoint/2010/main" val="410278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DEBA7B7-1EAE-41BF-880D-BEDD404066B8}" type="datetimeFigureOut">
              <a:rPr lang="tr-TR" smtClean="0"/>
              <a:t>10.10.2022</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25A3BD-941E-4878-ACF9-DA87D60D9D58}"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327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DEBA7B7-1EAE-41BF-880D-BEDD404066B8}" type="datetimeFigureOut">
              <a:rPr lang="tr-TR" smtClean="0"/>
              <a:t>10.10.2022</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25A3BD-941E-4878-ACF9-DA87D60D9D58}"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382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DEBA7B7-1EAE-41BF-880D-BEDD404066B8}" type="datetimeFigureOut">
              <a:rPr lang="tr-TR" smtClean="0"/>
              <a:t>10.10.2022</a:t>
            </a:fld>
            <a:endParaRPr lang="tr-T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425A3BD-941E-4878-ACF9-DA87D60D9D58}" type="slidenum">
              <a:rPr lang="tr-TR" smtClean="0"/>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1529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4281340" y="724565"/>
            <a:ext cx="6831673" cy="1086237"/>
          </a:xfrm>
        </p:spPr>
        <p:txBody>
          <a:bodyPr/>
          <a:lstStyle/>
          <a:p>
            <a:r>
              <a:rPr lang="tr-TR" sz="1800" b="1" i="1" dirty="0"/>
              <a:t>( PET </a:t>
            </a:r>
            <a:r>
              <a:rPr lang="tr-TR" sz="1800" b="1" i="1" dirty="0" smtClean="0"/>
              <a:t>) POZİTRON </a:t>
            </a:r>
            <a:r>
              <a:rPr lang="tr-TR" sz="1800" b="1" i="1" dirty="0"/>
              <a:t>EMİSYON TOMOGRAFİ CİHAZI</a:t>
            </a:r>
          </a:p>
          <a:p>
            <a:endParaRPr lang="tr-TR" dirty="0"/>
          </a:p>
        </p:txBody>
      </p:sp>
      <p:sp>
        <p:nvSpPr>
          <p:cNvPr id="3" name="Metin kutusu 2"/>
          <p:cNvSpPr txBox="1"/>
          <p:nvPr/>
        </p:nvSpPr>
        <p:spPr>
          <a:xfrm>
            <a:off x="2367419" y="5724394"/>
            <a:ext cx="3827843" cy="369332"/>
          </a:xfrm>
          <a:prstGeom prst="rect">
            <a:avLst/>
          </a:prstGeom>
          <a:noFill/>
        </p:spPr>
        <p:txBody>
          <a:bodyPr wrap="none" rtlCol="0">
            <a:spAutoFit/>
          </a:bodyPr>
          <a:lstStyle/>
          <a:p>
            <a:r>
              <a:rPr lang="tr-TR" b="1" i="1" dirty="0" smtClean="0"/>
              <a:t>PET EMİSSİON TOMOGRAPHY </a:t>
            </a:r>
            <a:r>
              <a:rPr lang="tr-TR" b="1" i="1" dirty="0"/>
              <a:t>DEVICE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21" y="1142478"/>
            <a:ext cx="6970152" cy="458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p:cNvCxnSpPr/>
          <p:nvPr/>
        </p:nvCxnSpPr>
        <p:spPr>
          <a:xfrm>
            <a:off x="4058433" y="726510"/>
            <a:ext cx="7365304" cy="0"/>
          </a:xfrm>
          <a:prstGeom prst="line">
            <a:avLst/>
          </a:prstGeom>
        </p:spPr>
        <p:style>
          <a:lnRef idx="1">
            <a:schemeClr val="dk1"/>
          </a:lnRef>
          <a:fillRef idx="0">
            <a:schemeClr val="dk1"/>
          </a:fillRef>
          <a:effectRef idx="0">
            <a:schemeClr val="dk1"/>
          </a:effectRef>
          <a:fontRef idx="minor">
            <a:schemeClr val="tx1"/>
          </a:fontRef>
        </p:style>
      </p:cxnSp>
      <p:cxnSp>
        <p:nvCxnSpPr>
          <p:cNvPr id="8" name="Düz Bağlayıcı 7"/>
          <p:cNvCxnSpPr/>
          <p:nvPr/>
        </p:nvCxnSpPr>
        <p:spPr>
          <a:xfrm flipV="1">
            <a:off x="11423737" y="726510"/>
            <a:ext cx="0" cy="964504"/>
          </a:xfrm>
          <a:prstGeom prst="line">
            <a:avLst/>
          </a:prstGeom>
        </p:spPr>
        <p:style>
          <a:lnRef idx="1">
            <a:schemeClr val="dk1"/>
          </a:lnRef>
          <a:fillRef idx="0">
            <a:schemeClr val="dk1"/>
          </a:fillRef>
          <a:effectRef idx="0">
            <a:schemeClr val="dk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3" y="5104338"/>
            <a:ext cx="6599"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11" y="6102870"/>
            <a:ext cx="7370762"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Düz Bağlayıcı 10"/>
          <p:cNvCxnSpPr/>
          <p:nvPr/>
        </p:nvCxnSpPr>
        <p:spPr>
          <a:xfrm>
            <a:off x="8135073" y="1142478"/>
            <a:ext cx="2862779" cy="0"/>
          </a:xfrm>
          <a:prstGeom prst="line">
            <a:avLst/>
          </a:prstGeom>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flipV="1">
            <a:off x="10997852" y="1142478"/>
            <a:ext cx="0" cy="54853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4393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8109" y="863924"/>
            <a:ext cx="6995786" cy="1485900"/>
          </a:xfrm>
        </p:spPr>
        <p:txBody>
          <a:bodyPr>
            <a:noAutofit/>
          </a:bodyPr>
          <a:lstStyle/>
          <a:p>
            <a:pPr algn="just"/>
            <a:r>
              <a:rPr lang="tr-TR" sz="1600" dirty="0"/>
              <a:t>PMT içerisindeki dynotlarda yüksek voltajın etkisiyle hızlandırılır. Dynotlar, </a:t>
            </a:r>
            <a:r>
              <a:rPr lang="tr-TR" sz="1600" dirty="0" smtClean="0"/>
              <a:t>hızlandırılmış </a:t>
            </a:r>
            <a:r>
              <a:rPr lang="tr-TR" sz="1600" dirty="0"/>
              <a:t>olarak üzerine çarpan her bir serbest elektrona </a:t>
            </a:r>
            <a:r>
              <a:rPr lang="tr-TR" sz="1600" dirty="0" smtClean="0"/>
              <a:t>karşılık </a:t>
            </a:r>
            <a:r>
              <a:rPr lang="tr-TR" sz="1600" dirty="0"/>
              <a:t>çok sayıda serbest elektron açığa çıkaran yapıya sahiptir. Bu serbest elektronlar, PMT </a:t>
            </a:r>
            <a:r>
              <a:rPr lang="tr-TR" sz="1600" dirty="0" smtClean="0"/>
              <a:t>çıkışındaki </a:t>
            </a:r>
            <a:r>
              <a:rPr lang="tr-TR" sz="1600" dirty="0"/>
              <a:t>anotta toplanarak bir elektrik sinyali </a:t>
            </a:r>
            <a:r>
              <a:rPr lang="tr-TR" sz="1600" dirty="0" smtClean="0"/>
              <a:t>oluşturur</a:t>
            </a:r>
            <a:r>
              <a:rPr lang="tr-TR" sz="1600" dirty="0"/>
              <a:t>. Buna, voltaj pulsu denir. PMT ve amplifiyer arasındaki direnci uyumlu hale getirmek ve gelen sinyali amplifiyer tarafından en uygun </a:t>
            </a:r>
            <a:r>
              <a:rPr lang="tr-TR" sz="1600" dirty="0" smtClean="0"/>
              <a:t>şekilde </a:t>
            </a:r>
            <a:r>
              <a:rPr lang="tr-TR" sz="1600" dirty="0"/>
              <a:t>alınacak biçime sokmak amacıyla kullanılan devre elemanına, Preamplifiyer (ön yükseltici) denir.</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9890" y="244072"/>
            <a:ext cx="3335320" cy="299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876821" y="125260"/>
            <a:ext cx="3881512" cy="738664"/>
          </a:xfrm>
          <a:prstGeom prst="rect">
            <a:avLst/>
          </a:prstGeom>
          <a:noFill/>
        </p:spPr>
        <p:txBody>
          <a:bodyPr wrap="none" rtlCol="0">
            <a:spAutoFit/>
          </a:bodyPr>
          <a:lstStyle/>
          <a:p>
            <a:r>
              <a:rPr lang="tr-TR" sz="2400" dirty="0">
                <a:solidFill>
                  <a:srgbClr val="0070C0"/>
                </a:solidFill>
                <a:cs typeface="Times New Roman" panose="02020603050405020304" pitchFamily="18" charset="0"/>
              </a:rPr>
              <a:t>Foto Multipliyer Tüpler (PMT)</a:t>
            </a:r>
          </a:p>
          <a:p>
            <a:endParaRPr lang="tr-TR" dirty="0"/>
          </a:p>
        </p:txBody>
      </p:sp>
      <p:sp>
        <p:nvSpPr>
          <p:cNvPr id="6" name="Dikdörtgen 5"/>
          <p:cNvSpPr/>
          <p:nvPr/>
        </p:nvSpPr>
        <p:spPr>
          <a:xfrm>
            <a:off x="898109" y="2706389"/>
            <a:ext cx="3914726" cy="461665"/>
          </a:xfrm>
          <a:prstGeom prst="rect">
            <a:avLst/>
          </a:prstGeom>
        </p:spPr>
        <p:txBody>
          <a:bodyPr wrap="none">
            <a:spAutoFit/>
          </a:bodyPr>
          <a:lstStyle/>
          <a:p>
            <a:r>
              <a:rPr lang="tr-TR" sz="2400" dirty="0">
                <a:solidFill>
                  <a:srgbClr val="0070C0"/>
                </a:solidFill>
              </a:rPr>
              <a:t>Fotoçoğaltıcı </a:t>
            </a:r>
            <a:r>
              <a:rPr lang="tr-TR" sz="2400" dirty="0" smtClean="0">
                <a:solidFill>
                  <a:srgbClr val="0070C0"/>
                </a:solidFill>
              </a:rPr>
              <a:t>Tüpler </a:t>
            </a:r>
            <a:r>
              <a:rPr lang="tr-TR" sz="2400" dirty="0">
                <a:solidFill>
                  <a:srgbClr val="0070C0"/>
                </a:solidFill>
              </a:rPr>
              <a:t>(PMT'ler)</a:t>
            </a:r>
          </a:p>
        </p:txBody>
      </p:sp>
      <p:sp>
        <p:nvSpPr>
          <p:cNvPr id="7" name="Metin kutusu 6"/>
          <p:cNvSpPr txBox="1"/>
          <p:nvPr/>
        </p:nvSpPr>
        <p:spPr>
          <a:xfrm>
            <a:off x="6037544" y="4684867"/>
            <a:ext cx="5736919" cy="830997"/>
          </a:xfrm>
          <a:prstGeom prst="rect">
            <a:avLst/>
          </a:prstGeom>
          <a:noFill/>
        </p:spPr>
        <p:txBody>
          <a:bodyPr wrap="square" rtlCol="0">
            <a:spAutoFit/>
          </a:bodyPr>
          <a:lstStyle/>
          <a:p>
            <a:pPr algn="just"/>
            <a:r>
              <a:rPr lang="tr-TR" sz="1600" dirty="0"/>
              <a:t>Yüksek hız, düşük gürültü ve yüksek kazanç gerektiren uygulamalar için uygun PMT'ler. PMT'lerimiz, çok çeşitli ışığa duyarlı alanlar ve spektral yanıtlar sunan çıplak </a:t>
            </a:r>
            <a:r>
              <a:rPr lang="tr-TR" sz="1600" dirty="0" smtClean="0"/>
              <a:t>tüplerdir.</a:t>
            </a:r>
            <a:endParaRPr lang="tr-TR"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21" y="3369500"/>
            <a:ext cx="5035465" cy="310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09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91273" y="450938"/>
            <a:ext cx="4057019" cy="243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064524" y="1040591"/>
            <a:ext cx="6096000" cy="1569660"/>
          </a:xfrm>
          <a:prstGeom prst="rect">
            <a:avLst/>
          </a:prstGeom>
        </p:spPr>
        <p:txBody>
          <a:bodyPr>
            <a:spAutoFit/>
          </a:bodyPr>
          <a:lstStyle/>
          <a:p>
            <a:pPr algn="just"/>
            <a:r>
              <a:rPr lang="tr-TR" sz="1600" dirty="0"/>
              <a:t>PMT modülleri, ışığı elektrik sinyallerine dönüştürmek için bir fotoçoğaltıcı tüp, yüksek voltajlı bir güç kaynağı devresi ve her bir dinamoda optimum voltajı dağıtmak için bir voltaj bölücü devresinden oluşur. Tüm bileşenler tek bir kompakt kutuda toplanmıştır. Ayrıca, sinyal işleme, soğutma ve devre gibi çeşitli ek fonksiyonlara sahip modüller ile bir PC'ye arayüz sağlıyoruz.</a:t>
            </a:r>
          </a:p>
        </p:txBody>
      </p:sp>
      <p:sp>
        <p:nvSpPr>
          <p:cNvPr id="5" name="Metin kutusu 4"/>
          <p:cNvSpPr txBox="1"/>
          <p:nvPr/>
        </p:nvSpPr>
        <p:spPr>
          <a:xfrm>
            <a:off x="1118993" y="0"/>
            <a:ext cx="2521716" cy="830997"/>
          </a:xfrm>
          <a:prstGeom prst="rect">
            <a:avLst/>
          </a:prstGeom>
          <a:noFill/>
        </p:spPr>
        <p:txBody>
          <a:bodyPr wrap="none" rtlCol="0">
            <a:spAutoFit/>
          </a:bodyPr>
          <a:lstStyle/>
          <a:p>
            <a:r>
              <a:rPr lang="tr-TR" sz="2400" dirty="0">
                <a:solidFill>
                  <a:srgbClr val="0070C0"/>
                </a:solidFill>
              </a:rPr>
              <a:t/>
            </a:r>
            <a:br>
              <a:rPr lang="tr-TR" sz="2400" dirty="0">
                <a:solidFill>
                  <a:srgbClr val="0070C0"/>
                </a:solidFill>
              </a:rPr>
            </a:br>
            <a:r>
              <a:rPr lang="tr-TR" sz="2400" dirty="0">
                <a:solidFill>
                  <a:srgbClr val="0070C0"/>
                </a:solidFill>
              </a:rPr>
              <a:t>Fotomultiplier </a:t>
            </a:r>
            <a:r>
              <a:rPr lang="tr-TR" sz="2400" dirty="0" smtClean="0">
                <a:solidFill>
                  <a:srgbClr val="0070C0"/>
                </a:solidFill>
              </a:rPr>
              <a:t>Tüp</a:t>
            </a:r>
            <a:endParaRPr lang="tr-TR" sz="2400" dirty="0">
              <a:solidFill>
                <a:srgbClr val="0070C0"/>
              </a:solidFill>
            </a:endParaRPr>
          </a:p>
        </p:txBody>
      </p:sp>
      <p:sp>
        <p:nvSpPr>
          <p:cNvPr id="6" name="Dikdörtgen 5"/>
          <p:cNvSpPr/>
          <p:nvPr/>
        </p:nvSpPr>
        <p:spPr>
          <a:xfrm>
            <a:off x="6989521" y="4582383"/>
            <a:ext cx="5022937" cy="1077218"/>
          </a:xfrm>
          <a:prstGeom prst="rect">
            <a:avLst/>
          </a:prstGeom>
        </p:spPr>
        <p:txBody>
          <a:bodyPr wrap="square">
            <a:spAutoFit/>
          </a:bodyPr>
          <a:lstStyle/>
          <a:p>
            <a:pPr algn="just"/>
            <a:r>
              <a:rPr lang="tr-TR" sz="1600" dirty="0" smtClean="0"/>
              <a:t>PMT </a:t>
            </a:r>
            <a:r>
              <a:rPr lang="tr-TR" sz="1600" dirty="0"/>
              <a:t>çalışması için kararlılık gereksinimlerini karşılamak üzere tasarlanmış yüksek voltajlı güç kaynakları. Modeller, yerleşikten genel amaçlı masaüstü ünitelere kadar çeşitlilik gösterir.</a:t>
            </a:r>
          </a:p>
        </p:txBody>
      </p:sp>
      <p:sp>
        <p:nvSpPr>
          <p:cNvPr id="7" name="Metin kutusu 6"/>
          <p:cNvSpPr txBox="1"/>
          <p:nvPr/>
        </p:nvSpPr>
        <p:spPr>
          <a:xfrm>
            <a:off x="1118993" y="2918936"/>
            <a:ext cx="3970254" cy="738664"/>
          </a:xfrm>
          <a:prstGeom prst="rect">
            <a:avLst/>
          </a:prstGeom>
          <a:noFill/>
        </p:spPr>
        <p:txBody>
          <a:bodyPr wrap="none" rtlCol="0">
            <a:spAutoFit/>
          </a:bodyPr>
          <a:lstStyle/>
          <a:p>
            <a:r>
              <a:rPr lang="tr-TR" sz="2400" dirty="0">
                <a:solidFill>
                  <a:srgbClr val="0070C0"/>
                </a:solidFill>
              </a:rPr>
              <a:t>Yüksek voltajlı güç kaynakları</a:t>
            </a:r>
          </a:p>
          <a:p>
            <a:endParaRPr lang="tr-TR"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93" y="3657600"/>
            <a:ext cx="5559208" cy="292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83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01216" y="798905"/>
            <a:ext cx="5202346" cy="286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893524" y="924165"/>
            <a:ext cx="4855924" cy="2215991"/>
          </a:xfrm>
          <a:prstGeom prst="rect">
            <a:avLst/>
          </a:prstGeom>
        </p:spPr>
        <p:txBody>
          <a:bodyPr wrap="square">
            <a:spAutoFit/>
          </a:bodyPr>
          <a:lstStyle/>
          <a:p>
            <a:pPr algn="just"/>
            <a:r>
              <a:rPr lang="tr-TR" sz="2400" dirty="0">
                <a:solidFill>
                  <a:srgbClr val="0070C0"/>
                </a:solidFill>
              </a:rPr>
              <a:t>Hibrit fotodetektörler (HPD'ler</a:t>
            </a:r>
            <a:r>
              <a:rPr lang="tr-TR" sz="2400" dirty="0" smtClean="0">
                <a:solidFill>
                  <a:srgbClr val="0070C0"/>
                </a:solidFill>
              </a:rPr>
              <a:t>)</a:t>
            </a:r>
          </a:p>
          <a:p>
            <a:pPr algn="just"/>
            <a:endParaRPr lang="tr-TR" sz="2400" dirty="0">
              <a:solidFill>
                <a:srgbClr val="0070C0"/>
              </a:solidFill>
            </a:endParaRPr>
          </a:p>
          <a:p>
            <a:pPr algn="just"/>
            <a:r>
              <a:rPr lang="tr-TR" dirty="0"/>
              <a:t>HPD'ler, bir vakum veya elektron tüpü içinde yarı iletken bir cihaz içeren tamamen yeni PMT'lerdir. Foto katottan yayılan fotoelektronlar, yarı iletkeni doğrudan bombardıman ederek daha az gürültü ile verimli elektron çoğalmasını sağlar.</a:t>
            </a:r>
          </a:p>
        </p:txBody>
      </p:sp>
      <p:sp>
        <p:nvSpPr>
          <p:cNvPr id="6" name="Dikdörtgen 5"/>
          <p:cNvSpPr/>
          <p:nvPr/>
        </p:nvSpPr>
        <p:spPr>
          <a:xfrm>
            <a:off x="6526060" y="4092484"/>
            <a:ext cx="5632536" cy="2585323"/>
          </a:xfrm>
          <a:prstGeom prst="rect">
            <a:avLst/>
          </a:prstGeom>
        </p:spPr>
        <p:txBody>
          <a:bodyPr wrap="square">
            <a:spAutoFit/>
          </a:bodyPr>
          <a:lstStyle/>
          <a:p>
            <a:r>
              <a:rPr lang="tr-TR" dirty="0"/>
              <a:t>Yüksek hızlı yanıt</a:t>
            </a:r>
          </a:p>
          <a:p>
            <a:r>
              <a:rPr lang="tr-TR" dirty="0"/>
              <a:t>Yüksek zaman çözünürlüğü</a:t>
            </a:r>
          </a:p>
          <a:p>
            <a:r>
              <a:rPr lang="tr-TR" dirty="0"/>
              <a:t>Yüksek hassasiyet</a:t>
            </a:r>
          </a:p>
          <a:p>
            <a:r>
              <a:rPr lang="tr-TR" dirty="0"/>
              <a:t>HPD güç kaynağına doğrudan bağlanır</a:t>
            </a:r>
          </a:p>
          <a:p>
            <a:endParaRPr lang="tr-TR" dirty="0"/>
          </a:p>
          <a:p>
            <a:r>
              <a:rPr lang="tr-TR" dirty="0"/>
              <a:t>HPD</a:t>
            </a:r>
          </a:p>
          <a:p>
            <a:r>
              <a:rPr lang="tr-TR" dirty="0"/>
              <a:t>C12929 için Yüksek Voltajlı Güç Kaynağına Giriş : -8500 V ve ± 500 V</a:t>
            </a:r>
          </a:p>
          <a:p>
            <a:r>
              <a:rPr lang="tr-TR" dirty="0"/>
              <a:t>C13265: -8500 V ve +500 V</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336" y="4277507"/>
            <a:ext cx="2400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028961" y="3723330"/>
            <a:ext cx="5497099" cy="400110"/>
          </a:xfrm>
          <a:prstGeom prst="rect">
            <a:avLst/>
          </a:prstGeom>
        </p:spPr>
        <p:txBody>
          <a:bodyPr wrap="square">
            <a:spAutoFit/>
          </a:bodyPr>
          <a:lstStyle/>
          <a:p>
            <a:r>
              <a:rPr lang="tr-TR" sz="2000" dirty="0">
                <a:solidFill>
                  <a:srgbClr val="0070C0"/>
                </a:solidFill>
              </a:rPr>
              <a:t>Hibrit fotoğraf dedektörü (</a:t>
            </a:r>
            <a:r>
              <a:rPr lang="tr-TR" sz="2000" dirty="0" smtClean="0">
                <a:solidFill>
                  <a:srgbClr val="0070C0"/>
                </a:solidFill>
              </a:rPr>
              <a:t>HPD) R11322U-40</a:t>
            </a:r>
            <a:endParaRPr lang="tr-TR" sz="2000" dirty="0">
              <a:solidFill>
                <a:srgbClr val="0070C0"/>
              </a:solidFill>
            </a:endParaRPr>
          </a:p>
        </p:txBody>
      </p:sp>
    </p:spTree>
    <p:extLst>
      <p:ext uri="{BB962C8B-B14F-4D97-AF65-F5344CB8AC3E}">
        <p14:creationId xmlns:p14="http://schemas.microsoft.com/office/powerpoint/2010/main" val="164582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398" y="222337"/>
            <a:ext cx="9601200" cy="1485900"/>
          </a:xfrm>
        </p:spPr>
        <p:txBody>
          <a:bodyPr>
            <a:normAutofit/>
          </a:bodyPr>
          <a:lstStyle/>
          <a:p>
            <a:r>
              <a:rPr lang="tr-TR" sz="2400" dirty="0">
                <a:solidFill>
                  <a:srgbClr val="0070C0"/>
                </a:solidFill>
              </a:rPr>
              <a:t>Amplifiyerler(Yükselteçler) </a:t>
            </a:r>
            <a:br>
              <a:rPr lang="tr-TR" sz="2400" dirty="0">
                <a:solidFill>
                  <a:srgbClr val="0070C0"/>
                </a:solidFill>
              </a:rPr>
            </a:br>
            <a:endParaRPr lang="tr-TR" sz="2400" dirty="0">
              <a:solidFill>
                <a:srgbClr val="0070C0"/>
              </a:solidFill>
            </a:endParaRPr>
          </a:p>
        </p:txBody>
      </p:sp>
      <p:sp>
        <p:nvSpPr>
          <p:cNvPr id="3" name="İçerik Yer Tutucusu 2"/>
          <p:cNvSpPr>
            <a:spLocks noGrp="1"/>
          </p:cNvSpPr>
          <p:nvPr>
            <p:ph idx="1"/>
          </p:nvPr>
        </p:nvSpPr>
        <p:spPr>
          <a:xfrm>
            <a:off x="1020870" y="782877"/>
            <a:ext cx="10728543" cy="4139852"/>
          </a:xfrm>
        </p:spPr>
        <p:txBody>
          <a:bodyPr>
            <a:normAutofit/>
          </a:bodyPr>
          <a:lstStyle/>
          <a:p>
            <a:pPr marL="0" indent="0" algn="just">
              <a:buNone/>
            </a:pPr>
            <a:r>
              <a:rPr lang="tr-TR" sz="1600" dirty="0" smtClean="0"/>
              <a:t>Amplifiyerin </a:t>
            </a:r>
            <a:r>
              <a:rPr lang="tr-TR" sz="1600" dirty="0"/>
              <a:t>en önemli görevi preamplifiyerden gelen milivolt seviyesindeki elektrik pulslarını volt seviyesine yükseltmektir; ayrıca elektrik sinyalini yeniden </a:t>
            </a:r>
            <a:r>
              <a:rPr lang="tr-TR" sz="1600" dirty="0" smtClean="0"/>
              <a:t>şekillendirerek </a:t>
            </a:r>
            <a:r>
              <a:rPr lang="tr-TR" sz="1600" dirty="0"/>
              <a:t>bu sinyallerin </a:t>
            </a:r>
            <a:r>
              <a:rPr lang="tr-TR" sz="1600" dirty="0" smtClean="0"/>
              <a:t>çakışmalarını </a:t>
            </a:r>
            <a:r>
              <a:rPr lang="tr-TR" sz="1600" dirty="0"/>
              <a:t>önleyip gürültüyü azaltır.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87" y="1752666"/>
            <a:ext cx="4371975" cy="289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086807" y="5119672"/>
            <a:ext cx="10895751" cy="1231106"/>
          </a:xfrm>
          <a:prstGeom prst="rect">
            <a:avLst/>
          </a:prstGeom>
        </p:spPr>
        <p:txBody>
          <a:bodyPr wrap="square">
            <a:spAutoFit/>
          </a:bodyPr>
          <a:lstStyle/>
          <a:p>
            <a:r>
              <a:rPr lang="tr-TR" sz="2400" dirty="0">
                <a:solidFill>
                  <a:srgbClr val="0070C0"/>
                </a:solidFill>
              </a:rPr>
              <a:t>Sinyal Yükseklik Analizörü (PHA) </a:t>
            </a:r>
          </a:p>
          <a:p>
            <a:r>
              <a:rPr lang="tr-TR" dirty="0"/>
              <a:t> </a:t>
            </a:r>
          </a:p>
          <a:p>
            <a:r>
              <a:rPr lang="tr-TR" sz="1600" dirty="0"/>
              <a:t>Sinyal Yükseklik Analizörü (PHA) organdan yayılan ve orijinal pozisyon ve enerji bilgisi taşıyan gamma fotonlarının fotoelektrik etkileşme ile durdurulmasıyla elde edilen pikleri geçirir.</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249" y="1752667"/>
            <a:ext cx="3335338" cy="289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64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6131" y="635695"/>
            <a:ext cx="9601200" cy="1485900"/>
          </a:xfrm>
        </p:spPr>
        <p:txBody>
          <a:bodyPr>
            <a:normAutofit/>
          </a:bodyPr>
          <a:lstStyle/>
          <a:p>
            <a:r>
              <a:rPr lang="tr-TR" sz="2400" dirty="0" smtClean="0">
                <a:solidFill>
                  <a:srgbClr val="0070C0"/>
                </a:solidFill>
              </a:rPr>
              <a:t> Elektronik </a:t>
            </a:r>
            <a:r>
              <a:rPr lang="tr-TR" sz="2400" dirty="0">
                <a:solidFill>
                  <a:srgbClr val="0070C0"/>
                </a:solidFill>
              </a:rPr>
              <a:t>Devreler</a:t>
            </a:r>
          </a:p>
        </p:txBody>
      </p:sp>
      <p:sp>
        <p:nvSpPr>
          <p:cNvPr id="3" name="İçerik Yer Tutucusu 2"/>
          <p:cNvSpPr>
            <a:spLocks noGrp="1"/>
          </p:cNvSpPr>
          <p:nvPr>
            <p:ph idx="1"/>
          </p:nvPr>
        </p:nvSpPr>
        <p:spPr>
          <a:xfrm>
            <a:off x="1221287" y="1196235"/>
            <a:ext cx="10027085" cy="3581400"/>
          </a:xfrm>
        </p:spPr>
        <p:txBody>
          <a:bodyPr>
            <a:normAutofit/>
          </a:bodyPr>
          <a:lstStyle/>
          <a:p>
            <a:pPr marL="0" indent="0" algn="just">
              <a:buNone/>
            </a:pPr>
            <a:r>
              <a:rPr lang="tr-TR" sz="1600" dirty="0"/>
              <a:t>Pozisyonlamanın tüm dedektör düzeyinde yapılabilmesi için, kiristal </a:t>
            </a:r>
            <a:r>
              <a:rPr lang="tr-TR" sz="1600" dirty="0" smtClean="0"/>
              <a:t>merkezinin koordinat </a:t>
            </a:r>
            <a:r>
              <a:rPr lang="tr-TR" sz="1600" dirty="0"/>
              <a:t>merkezi olarak alınıp X ve Y eksenleri belirlenir. X ve Y pozisyonlama </a:t>
            </a:r>
            <a:r>
              <a:rPr lang="tr-TR" sz="1600" dirty="0" smtClean="0"/>
              <a:t>sinyalleri ile </a:t>
            </a:r>
            <a:r>
              <a:rPr lang="tr-TR" sz="1600" dirty="0"/>
              <a:t>sintilasyon merkezinin pozisyon bilgileri elde edilir. Z ise toplam sinyali ifade eder</a:t>
            </a:r>
            <a:r>
              <a:rPr lang="tr-TR" sz="1600" dirty="0" smtClean="0"/>
              <a:t>.</a:t>
            </a:r>
          </a:p>
          <a:p>
            <a:pPr marL="0" indent="0">
              <a:buNone/>
            </a:pPr>
            <a:r>
              <a:rPr lang="tr-TR" sz="2400" dirty="0">
                <a:solidFill>
                  <a:srgbClr val="0070C0"/>
                </a:solidFill>
              </a:rPr>
              <a:t>RADYOAKTİF PARÇALANMA</a:t>
            </a:r>
          </a:p>
          <a:p>
            <a:pPr marL="0" indent="0" algn="just">
              <a:buNone/>
            </a:pPr>
            <a:r>
              <a:rPr lang="tr-TR" sz="1600" dirty="0">
                <a:cs typeface="Times New Roman" panose="02020603050405020304" pitchFamily="18" charset="0"/>
              </a:rPr>
              <a:t>Atom çekirdeklerinin temel tanecikleri olan protonlar ve nötronlar stabil atomlarda en düşük enerji düzeyinde bulunurlar. Radyoaktif atomların çekirdeklerindeki proton ve nötron sayılarındaki dengesizlik nedeniyle çekirdek uyarılmış enerji düzeylerinden temel enerji düzeyine dönme eğilimindedir. </a:t>
            </a:r>
            <a:endParaRPr lang="tr-TR" sz="1600" dirty="0" smtClean="0">
              <a:cs typeface="Times New Roman" panose="02020603050405020304" pitchFamily="18" charset="0"/>
            </a:endParaRPr>
          </a:p>
          <a:p>
            <a:pPr marL="0" indent="0" algn="just">
              <a:buNone/>
            </a:pPr>
            <a:r>
              <a:rPr lang="tr-TR" sz="1600" dirty="0" smtClean="0">
                <a:cs typeface="Times New Roman" panose="02020603050405020304" pitchFamily="18" charset="0"/>
              </a:rPr>
              <a:t>Dışarıya </a:t>
            </a:r>
            <a:r>
              <a:rPr lang="tr-TR" sz="1600" dirty="0">
                <a:cs typeface="Times New Roman" panose="02020603050405020304" pitchFamily="18" charset="0"/>
              </a:rPr>
              <a:t>alfa (</a:t>
            </a:r>
            <a:r>
              <a:rPr lang="el-GR" sz="1600" dirty="0">
                <a:cs typeface="Times New Roman" panose="02020603050405020304" pitchFamily="18" charset="0"/>
              </a:rPr>
              <a:t>α) </a:t>
            </a:r>
            <a:r>
              <a:rPr lang="tr-TR" sz="1600" dirty="0">
                <a:cs typeface="Times New Roman" panose="02020603050405020304" pitchFamily="18" charset="0"/>
              </a:rPr>
              <a:t>veya beta (</a:t>
            </a:r>
            <a:r>
              <a:rPr lang="el-GR" sz="1600" dirty="0">
                <a:cs typeface="Times New Roman" panose="02020603050405020304" pitchFamily="18" charset="0"/>
              </a:rPr>
              <a:t>β) </a:t>
            </a:r>
            <a:r>
              <a:rPr lang="tr-TR" sz="1600" dirty="0">
                <a:cs typeface="Times New Roman" panose="02020603050405020304" pitchFamily="18" charset="0"/>
              </a:rPr>
              <a:t>partikülleri salınımı olur. Radyoaktif bir numune içindeki atomların 1 saniyede bozunan sayısına o numunenin aktivite miktarı diyoruz. </a:t>
            </a:r>
            <a:endParaRPr lang="tr-TR" sz="16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551" y="3908207"/>
            <a:ext cx="7558588"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660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196236" y="457200"/>
            <a:ext cx="9601200" cy="6106438"/>
          </a:xfrm>
        </p:spPr>
        <p:txBody>
          <a:bodyPr>
            <a:normAutofit/>
          </a:bodyPr>
          <a:lstStyle/>
          <a:p>
            <a:pPr marL="0" indent="0">
              <a:buNone/>
            </a:pPr>
            <a:r>
              <a:rPr lang="tr-TR" sz="2400" dirty="0">
                <a:solidFill>
                  <a:srgbClr val="0070C0"/>
                </a:solidFill>
              </a:rPr>
              <a:t>Bilgisayar Ünitesi </a:t>
            </a:r>
          </a:p>
          <a:p>
            <a:pPr marL="0" indent="0">
              <a:buNone/>
            </a:pPr>
            <a:r>
              <a:rPr lang="tr-TR" sz="1600" dirty="0" smtClean="0"/>
              <a:t>Tüm </a:t>
            </a:r>
            <a:r>
              <a:rPr lang="tr-TR" sz="1600" dirty="0"/>
              <a:t>dijital görüntüleme sistemlerinde olduğu gibi, bilgisayara girilen tüm ham verilere göre yapılan tarama işlemi neticesinde bilgisayarda anolog sinyaller meydana gelmesi sonucu, bu anolog sinyaller merkezi işlemcide sayısal hale getirilerek görüntü oluşturulduğu ünitedir. </a:t>
            </a:r>
          </a:p>
          <a:p>
            <a:endParaRPr lang="tr-TR" sz="1600" dirty="0"/>
          </a:p>
          <a:p>
            <a:pPr marL="0" indent="0">
              <a:buNone/>
            </a:pPr>
            <a:r>
              <a:rPr lang="tr-TR" sz="2400" dirty="0">
                <a:solidFill>
                  <a:srgbClr val="0070C0"/>
                </a:solidFill>
              </a:rPr>
              <a:t>Görüntüleme Ünitesi </a:t>
            </a:r>
          </a:p>
          <a:p>
            <a:pPr marL="0" indent="0">
              <a:buNone/>
            </a:pPr>
            <a:r>
              <a:rPr lang="tr-TR" sz="1600" dirty="0"/>
              <a:t>PET cihazlarında görüntüleme ünitesi, uygun yazılımla bilgisayar ünitesine bağlı en az 17 inç ve 1280x1024 rezolüsyona sahip renkli LCD monitördür. Bu görüntüleme üniteleri, teknolojik gelişmeyle hızla yenilenmektedir</a:t>
            </a:r>
            <a:r>
              <a:rPr lang="tr-TR" sz="1600" dirty="0" smtClean="0"/>
              <a:t>.</a:t>
            </a:r>
          </a:p>
          <a:p>
            <a:pPr marL="0" indent="0">
              <a:buNone/>
            </a:pPr>
            <a:endParaRPr lang="tr-TR" sz="1600" dirty="0" smtClean="0"/>
          </a:p>
          <a:p>
            <a:pPr marL="0" indent="0">
              <a:buNone/>
            </a:pPr>
            <a:r>
              <a:rPr lang="tr-TR" sz="2400" dirty="0">
                <a:solidFill>
                  <a:srgbClr val="0070C0"/>
                </a:solidFill>
              </a:rPr>
              <a:t>Pozitron Emisyon Tomografisi PET kamerası</a:t>
            </a:r>
          </a:p>
          <a:p>
            <a:pPr marL="0" indent="0">
              <a:buNone/>
            </a:pPr>
            <a:endParaRPr lang="tr-TR" sz="1600" dirty="0" smtClean="0"/>
          </a:p>
          <a:p>
            <a:r>
              <a:rPr lang="tr-TR" sz="1600" dirty="0">
                <a:cs typeface="Times New Roman" panose="02020603050405020304" pitchFamily="18" charset="0"/>
              </a:rPr>
              <a:t>Coincidens PET kamera </a:t>
            </a:r>
          </a:p>
          <a:p>
            <a:r>
              <a:rPr lang="tr-TR" sz="1600" dirty="0">
                <a:cs typeface="Times New Roman" panose="02020603050405020304" pitchFamily="18" charset="0"/>
              </a:rPr>
              <a:t>Tam dedektörlü olmayan PET kamera</a:t>
            </a:r>
          </a:p>
          <a:p>
            <a:r>
              <a:rPr lang="tr-TR" sz="1600" dirty="0">
                <a:cs typeface="Times New Roman" panose="02020603050405020304" pitchFamily="18" charset="0"/>
              </a:rPr>
              <a:t>Tam dedektörlü kamera PET  kamera</a:t>
            </a:r>
          </a:p>
          <a:p>
            <a:r>
              <a:rPr lang="tr-TR" sz="1600" dirty="0">
                <a:cs typeface="Times New Roman" panose="02020603050405020304" pitchFamily="18" charset="0"/>
              </a:rPr>
              <a:t>PET ve CT kamera</a:t>
            </a:r>
          </a:p>
          <a:p>
            <a:pPr marL="0" indent="0">
              <a:buNone/>
            </a:pPr>
            <a:endParaRPr lang="tr-TR" dirty="0"/>
          </a:p>
          <a:p>
            <a:endParaRPr lang="tr-TR" dirty="0" smtClean="0"/>
          </a:p>
          <a:p>
            <a:endParaRPr lang="tr-TR" dirty="0"/>
          </a:p>
        </p:txBody>
      </p:sp>
    </p:spTree>
    <p:extLst>
      <p:ext uri="{BB962C8B-B14F-4D97-AF65-F5344CB8AC3E}">
        <p14:creationId xmlns:p14="http://schemas.microsoft.com/office/powerpoint/2010/main" val="351514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650" y="821316"/>
            <a:ext cx="9933139" cy="548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519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4149" y="2240772"/>
            <a:ext cx="5407851" cy="429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52"/>
          <a:stretch/>
        </p:blipFill>
        <p:spPr bwMode="auto">
          <a:xfrm>
            <a:off x="876823" y="2228247"/>
            <a:ext cx="5794592" cy="433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4776201" y="726510"/>
            <a:ext cx="3047886" cy="461665"/>
          </a:xfrm>
          <a:prstGeom prst="rect">
            <a:avLst/>
          </a:prstGeom>
          <a:noFill/>
        </p:spPr>
        <p:txBody>
          <a:bodyPr wrap="none" rtlCol="0">
            <a:spAutoFit/>
          </a:bodyPr>
          <a:lstStyle/>
          <a:p>
            <a:r>
              <a:rPr lang="tr-TR" sz="2400" dirty="0" smtClean="0">
                <a:solidFill>
                  <a:srgbClr val="0070C0"/>
                </a:solidFill>
              </a:rPr>
              <a:t>Pet Görüntü Oluşumu </a:t>
            </a:r>
            <a:endParaRPr lang="tr-TR" sz="2400" dirty="0">
              <a:solidFill>
                <a:srgbClr val="0070C0"/>
              </a:solidFill>
            </a:endParaRPr>
          </a:p>
        </p:txBody>
      </p:sp>
    </p:spTree>
    <p:extLst>
      <p:ext uri="{BB962C8B-B14F-4D97-AF65-F5344CB8AC3E}">
        <p14:creationId xmlns:p14="http://schemas.microsoft.com/office/powerpoint/2010/main" val="614826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648" y="3650903"/>
            <a:ext cx="9734162" cy="310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770876" y="944325"/>
            <a:ext cx="11113705" cy="1231106"/>
          </a:xfrm>
          <a:prstGeom prst="rect">
            <a:avLst/>
          </a:prstGeom>
        </p:spPr>
        <p:txBody>
          <a:bodyPr wrap="square">
            <a:spAutoFit/>
          </a:bodyPr>
          <a:lstStyle/>
          <a:p>
            <a:pPr algn="just"/>
            <a:r>
              <a:rPr lang="tr-TR" sz="2000" dirty="0">
                <a:solidFill>
                  <a:srgbClr val="0070C0"/>
                </a:solidFill>
              </a:rPr>
              <a:t>Pozitron Emisyon Tomografi Tarayıcısını Kalibre Etme</a:t>
            </a:r>
          </a:p>
          <a:p>
            <a:pPr algn="just"/>
            <a:r>
              <a:rPr lang="tr-TR" dirty="0" smtClean="0"/>
              <a:t>En </a:t>
            </a:r>
            <a:r>
              <a:rPr lang="tr-TR" dirty="0"/>
              <a:t>az bir tanımlı radyasyon dozunun uygulanmasını; pozitron emisyon tomografi tarayıcısı kullanılarak radyasyon dozunun ürettiği aktivitenin ölçülmesi; ve pozitron emisyon tomografi tarayıcısının ölçülen aktiviteye göre kalibre edilmesi mümkündür.</a:t>
            </a:r>
          </a:p>
        </p:txBody>
      </p:sp>
      <p:sp>
        <p:nvSpPr>
          <p:cNvPr id="3" name="Dikdörtgen 2"/>
          <p:cNvSpPr/>
          <p:nvPr/>
        </p:nvSpPr>
        <p:spPr>
          <a:xfrm>
            <a:off x="3617468" y="337361"/>
            <a:ext cx="5420523" cy="461665"/>
          </a:xfrm>
          <a:prstGeom prst="rect">
            <a:avLst/>
          </a:prstGeom>
        </p:spPr>
        <p:txBody>
          <a:bodyPr wrap="none">
            <a:spAutoFit/>
          </a:bodyPr>
          <a:lstStyle/>
          <a:p>
            <a:r>
              <a:rPr lang="tr-TR" sz="2400" dirty="0">
                <a:solidFill>
                  <a:srgbClr val="0070C0"/>
                </a:solidFill>
              </a:rPr>
              <a:t>Pozitron Emisyon </a:t>
            </a:r>
            <a:r>
              <a:rPr lang="tr-TR" sz="2400" dirty="0" smtClean="0">
                <a:solidFill>
                  <a:srgbClr val="0070C0"/>
                </a:solidFill>
              </a:rPr>
              <a:t>Tomografi Kalibrasyon </a:t>
            </a:r>
            <a:endParaRPr lang="tr-TR" sz="2400" dirty="0">
              <a:solidFill>
                <a:srgbClr val="0070C0"/>
              </a:solidFill>
            </a:endParaRPr>
          </a:p>
        </p:txBody>
      </p:sp>
      <p:sp>
        <p:nvSpPr>
          <p:cNvPr id="5" name="Dikdörtgen 4"/>
          <p:cNvSpPr/>
          <p:nvPr/>
        </p:nvSpPr>
        <p:spPr>
          <a:xfrm>
            <a:off x="770876" y="2333473"/>
            <a:ext cx="11113705" cy="1200329"/>
          </a:xfrm>
          <a:prstGeom prst="rect">
            <a:avLst/>
          </a:prstGeom>
        </p:spPr>
        <p:txBody>
          <a:bodyPr wrap="square">
            <a:spAutoFit/>
          </a:bodyPr>
          <a:lstStyle/>
          <a:p>
            <a:r>
              <a:rPr lang="tr-TR" dirty="0">
                <a:solidFill>
                  <a:srgbClr val="0070C0"/>
                </a:solidFill>
              </a:rPr>
              <a:t>Haftalık Kalite Kontrol Testleri</a:t>
            </a:r>
          </a:p>
          <a:p>
            <a:pPr algn="just"/>
            <a:r>
              <a:rPr lang="tr-TR" dirty="0"/>
              <a:t>Haftalık periyotlarla üniformite (homojenite) ve sensitivite testleri uygulanmalıdır. Bu bölümde anlatılan üniformite ve sensitivite testi, PET performans testleri National Electrical Manufacturers Association (NEMA) NU </a:t>
            </a:r>
            <a:r>
              <a:rPr lang="tr-TR" dirty="0" smtClean="0"/>
              <a:t>2 standartlarından </a:t>
            </a:r>
            <a:r>
              <a:rPr lang="tr-TR" dirty="0"/>
              <a:t>alınmıştır </a:t>
            </a:r>
          </a:p>
        </p:txBody>
      </p:sp>
    </p:spTree>
    <p:extLst>
      <p:ext uri="{BB962C8B-B14F-4D97-AF65-F5344CB8AC3E}">
        <p14:creationId xmlns:p14="http://schemas.microsoft.com/office/powerpoint/2010/main" val="76974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6632" y="3508612"/>
            <a:ext cx="11034216" cy="3581400"/>
          </a:xfrm>
        </p:spPr>
        <p:txBody>
          <a:bodyPr>
            <a:normAutofit/>
          </a:bodyPr>
          <a:lstStyle/>
          <a:p>
            <a:pPr marL="0" indent="0" algn="just">
              <a:buNone/>
            </a:pPr>
            <a:r>
              <a:rPr lang="tr-TR" dirty="0">
                <a:solidFill>
                  <a:srgbClr val="0070C0"/>
                </a:solidFill>
              </a:rPr>
              <a:t>Detektör Kontrolü</a:t>
            </a:r>
          </a:p>
          <a:p>
            <a:pPr marL="0" indent="0" algn="just">
              <a:buNone/>
            </a:pPr>
            <a:r>
              <a:rPr lang="tr-TR" dirty="0" smtClean="0"/>
              <a:t>Detektör </a:t>
            </a:r>
            <a:r>
              <a:rPr lang="tr-TR" dirty="0"/>
              <a:t>blokları arasındaki sayım farklılıkları olup olmadığının anlaşılması için uygulanır. Detektör stabilitesini en iyi gösteren yöntemdir. Detektör modüllerinin çalışmaması gibi anlık değişikliklerin erkenden tespit edilmesini sağlar. Boş tarama ve günlük detektör kontrolü aynı anda </a:t>
            </a:r>
            <a:r>
              <a:rPr lang="tr-TR" dirty="0" smtClean="0"/>
              <a:t>uygulanır.</a:t>
            </a:r>
          </a:p>
          <a:p>
            <a:pPr marL="0" indent="0" algn="just">
              <a:buNone/>
            </a:pPr>
            <a:r>
              <a:rPr lang="tr-TR" dirty="0" smtClean="0">
                <a:solidFill>
                  <a:srgbClr val="0070C0"/>
                </a:solidFill>
              </a:rPr>
              <a:t>Blank </a:t>
            </a:r>
            <a:r>
              <a:rPr lang="tr-TR" dirty="0">
                <a:solidFill>
                  <a:srgbClr val="0070C0"/>
                </a:solidFill>
              </a:rPr>
              <a:t>(Boş) Tarama</a:t>
            </a:r>
          </a:p>
          <a:p>
            <a:pPr marL="0" indent="0" algn="just">
              <a:buNone/>
            </a:pPr>
            <a:r>
              <a:rPr lang="tr-TR" dirty="0"/>
              <a:t>Pozitron yayarak annihilasyon radyasyonuna neden olan kaynaklar kullanarak atenüasyon düzeltmesi yapan sistemlerde uygulanır. </a:t>
            </a:r>
            <a:endParaRPr lang="tr-TR" dirty="0" smtClean="0"/>
          </a:p>
          <a:p>
            <a:pPr marL="0" indent="0" algn="just">
              <a:buNone/>
            </a:pPr>
            <a:r>
              <a:rPr lang="tr-TR" dirty="0" smtClean="0"/>
              <a:t>Çalışma </a:t>
            </a:r>
            <a:r>
              <a:rPr lang="tr-TR" dirty="0"/>
              <a:t>sırasında cihazın görüş alanının (field of view-FOV) içinde herhangi bir cisim </a:t>
            </a:r>
            <a:r>
              <a:rPr lang="tr-TR" dirty="0" smtClean="0"/>
              <a:t>bulunmamalıdır.</a:t>
            </a:r>
            <a:r>
              <a:rPr lang="tr-TR" dirty="0"/>
              <a:t/>
            </a:r>
            <a:br>
              <a:rPr lang="tr-TR" dirty="0"/>
            </a:br>
            <a:endParaRPr lang="tr-TR" dirty="0"/>
          </a:p>
        </p:txBody>
      </p:sp>
      <p:sp>
        <p:nvSpPr>
          <p:cNvPr id="4" name="Dikdörtgen 3"/>
          <p:cNvSpPr/>
          <p:nvPr/>
        </p:nvSpPr>
        <p:spPr>
          <a:xfrm>
            <a:off x="946244" y="634117"/>
            <a:ext cx="10654353" cy="2862322"/>
          </a:xfrm>
          <a:prstGeom prst="rect">
            <a:avLst/>
          </a:prstGeom>
        </p:spPr>
        <p:txBody>
          <a:bodyPr wrap="square">
            <a:spAutoFit/>
          </a:bodyPr>
          <a:lstStyle/>
          <a:p>
            <a:r>
              <a:rPr lang="tr-TR" dirty="0">
                <a:solidFill>
                  <a:srgbClr val="0070C0"/>
                </a:solidFill>
              </a:rPr>
              <a:t>PET Sistemlerinde Günlük Koinsidans (Rastlantı) Zamanlama Rezolüsyonu </a:t>
            </a:r>
            <a:r>
              <a:rPr lang="tr-TR" dirty="0" smtClean="0">
                <a:solidFill>
                  <a:srgbClr val="0070C0"/>
                </a:solidFill>
              </a:rPr>
              <a:t>Testi</a:t>
            </a:r>
          </a:p>
          <a:p>
            <a:endParaRPr lang="tr-TR" dirty="0">
              <a:solidFill>
                <a:srgbClr val="0070C0"/>
              </a:solidFill>
            </a:endParaRPr>
          </a:p>
          <a:p>
            <a:pPr algn="just"/>
            <a:r>
              <a:rPr lang="tr-TR" dirty="0" smtClean="0"/>
              <a:t>Zamanlama </a:t>
            </a:r>
            <a:r>
              <a:rPr lang="tr-TR" dirty="0"/>
              <a:t>rezolüsyonun (RES) karakterize edilmesi önemlidir. </a:t>
            </a:r>
            <a:endParaRPr lang="tr-TR" dirty="0" smtClean="0"/>
          </a:p>
          <a:p>
            <a:pPr algn="just"/>
            <a:endParaRPr lang="tr-TR" dirty="0" smtClean="0"/>
          </a:p>
          <a:p>
            <a:pPr algn="just"/>
            <a:r>
              <a:rPr lang="tr-TR" dirty="0" smtClean="0"/>
              <a:t>Bu </a:t>
            </a:r>
            <a:r>
              <a:rPr lang="tr-TR" dirty="0"/>
              <a:t>parametre, sistemin iki koinsidans gama fotonunun detektörlere ulaşma zamanları arasındaki farklılığı ayırt etme yeteneğini ortaya koyar ve dolayısıyla pozitron annihilasyonu olayının line of response cevap hattı (line of response, LOR) boyunca olası pozisyonunu belirler. </a:t>
            </a:r>
            <a:endParaRPr lang="tr-TR" dirty="0" smtClean="0"/>
          </a:p>
          <a:p>
            <a:pPr algn="just"/>
            <a:endParaRPr lang="tr-TR" dirty="0"/>
          </a:p>
          <a:p>
            <a:pPr algn="just"/>
            <a:r>
              <a:rPr lang="tr-TR" dirty="0" smtClean="0"/>
              <a:t>Bu </a:t>
            </a:r>
            <a:r>
              <a:rPr lang="tr-TR" dirty="0"/>
              <a:t>test sadece time-of-flight (TOF) modunda çalışan PET tarayıcıları içindir. Teknisyen/teknikerler tarafından hasta görüntüleme işlemine başlamadan önce günlük olarak yapılır.</a:t>
            </a:r>
          </a:p>
        </p:txBody>
      </p:sp>
    </p:spTree>
    <p:extLst>
      <p:ext uri="{BB962C8B-B14F-4D97-AF65-F5344CB8AC3E}">
        <p14:creationId xmlns:p14="http://schemas.microsoft.com/office/powerpoint/2010/main" val="107711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86602" y="246606"/>
            <a:ext cx="9601200" cy="1485900"/>
          </a:xfrm>
        </p:spPr>
        <p:txBody>
          <a:bodyPr>
            <a:normAutofit/>
          </a:bodyPr>
          <a:lstStyle/>
          <a:p>
            <a:r>
              <a:rPr lang="tr-TR" sz="2700" dirty="0" smtClean="0">
                <a:solidFill>
                  <a:srgbClr val="0070C0"/>
                </a:solidFill>
              </a:rPr>
              <a:t>(PET)POZİTRON </a:t>
            </a:r>
            <a:r>
              <a:rPr lang="tr-TR" sz="2700" dirty="0">
                <a:solidFill>
                  <a:srgbClr val="0070C0"/>
                </a:solidFill>
              </a:rPr>
              <a:t>EMİSYON TOMOGRAFİSİ </a:t>
            </a:r>
            <a:r>
              <a:rPr lang="tr-TR" sz="2700" dirty="0" smtClean="0">
                <a:solidFill>
                  <a:srgbClr val="0070C0"/>
                </a:solidFill>
              </a:rPr>
              <a:t>ÜNİTE AKSAMLARI </a:t>
            </a:r>
            <a:r>
              <a:rPr lang="tr-TR" dirty="0"/>
              <a:t/>
            </a:r>
            <a:br>
              <a:rPr lang="tr-TR" dirty="0"/>
            </a:br>
            <a:endParaRPr lang="tr-TR" dirty="0"/>
          </a:p>
        </p:txBody>
      </p:sp>
      <p:sp>
        <p:nvSpPr>
          <p:cNvPr id="3" name="İçerik Yer Tutucusu 2"/>
          <p:cNvSpPr>
            <a:spLocks noGrp="1"/>
          </p:cNvSpPr>
          <p:nvPr>
            <p:ph idx="1"/>
          </p:nvPr>
        </p:nvSpPr>
        <p:spPr>
          <a:xfrm>
            <a:off x="890264" y="910755"/>
            <a:ext cx="5851730" cy="5947245"/>
          </a:xfrm>
        </p:spPr>
        <p:txBody>
          <a:bodyPr>
            <a:normAutofit fontScale="92500" lnSpcReduction="20000"/>
          </a:bodyPr>
          <a:lstStyle/>
          <a:p>
            <a:r>
              <a:rPr lang="tr-TR" sz="1600" dirty="0">
                <a:solidFill>
                  <a:schemeClr val="tx1"/>
                </a:solidFill>
              </a:rPr>
              <a:t>PET NEDİR </a:t>
            </a:r>
            <a:r>
              <a:rPr lang="tr-TR" sz="1600" dirty="0" smtClean="0">
                <a:solidFill>
                  <a:schemeClr val="tx1"/>
                </a:solidFill>
              </a:rPr>
              <a:t>/</a:t>
            </a:r>
            <a:r>
              <a:rPr lang="tr-TR" sz="1600" dirty="0">
                <a:solidFill>
                  <a:schemeClr val="tx1"/>
                </a:solidFill>
              </a:rPr>
              <a:t>Görüntüleme </a:t>
            </a:r>
            <a:r>
              <a:rPr lang="tr-TR" sz="1600" dirty="0" smtClean="0">
                <a:solidFill>
                  <a:schemeClr val="tx1"/>
                </a:solidFill>
              </a:rPr>
              <a:t>Prensibi</a:t>
            </a:r>
          </a:p>
          <a:p>
            <a:r>
              <a:rPr lang="tr-TR" sz="1600" dirty="0" smtClean="0">
                <a:solidFill>
                  <a:schemeClr val="tx1"/>
                </a:solidFill>
              </a:rPr>
              <a:t>İnceleme </a:t>
            </a:r>
            <a:r>
              <a:rPr lang="tr-TR" sz="1600" dirty="0">
                <a:solidFill>
                  <a:schemeClr val="tx1"/>
                </a:solidFill>
              </a:rPr>
              <a:t>Masası </a:t>
            </a:r>
            <a:endParaRPr lang="tr-TR" sz="1600" dirty="0" smtClean="0">
              <a:solidFill>
                <a:schemeClr val="tx1"/>
              </a:solidFill>
            </a:endParaRPr>
          </a:p>
          <a:p>
            <a:r>
              <a:rPr lang="tr-TR" sz="1600" dirty="0" smtClean="0">
                <a:solidFill>
                  <a:schemeClr val="tx1"/>
                </a:solidFill>
              </a:rPr>
              <a:t>Deteksiyon </a:t>
            </a:r>
            <a:r>
              <a:rPr lang="tr-TR" sz="1600" dirty="0">
                <a:solidFill>
                  <a:schemeClr val="tx1"/>
                </a:solidFill>
              </a:rPr>
              <a:t>Ünitesi</a:t>
            </a:r>
          </a:p>
          <a:p>
            <a:r>
              <a:rPr lang="tr-TR" sz="1600" dirty="0">
                <a:solidFill>
                  <a:schemeClr val="tx1"/>
                </a:solidFill>
              </a:rPr>
              <a:t>Gantry </a:t>
            </a:r>
            <a:r>
              <a:rPr lang="tr-TR" sz="1600" dirty="0" smtClean="0">
                <a:solidFill>
                  <a:schemeClr val="tx1"/>
                </a:solidFill>
              </a:rPr>
              <a:t>(</a:t>
            </a:r>
            <a:r>
              <a:rPr lang="tr-TR" sz="1600" dirty="0">
                <a:solidFill>
                  <a:schemeClr val="tx1"/>
                </a:solidFill>
              </a:rPr>
              <a:t>K</a:t>
            </a:r>
            <a:r>
              <a:rPr lang="tr-TR" sz="1600" dirty="0" smtClean="0">
                <a:solidFill>
                  <a:schemeClr val="tx1"/>
                </a:solidFill>
              </a:rPr>
              <a:t>asnak</a:t>
            </a:r>
            <a:r>
              <a:rPr lang="tr-TR" sz="1600" dirty="0">
                <a:solidFill>
                  <a:schemeClr val="tx1"/>
                </a:solidFill>
              </a:rPr>
              <a:t>)  </a:t>
            </a:r>
          </a:p>
          <a:p>
            <a:r>
              <a:rPr lang="tr-TR" sz="1600" dirty="0" smtClean="0">
                <a:solidFill>
                  <a:schemeClr val="tx1"/>
                </a:solidFill>
              </a:rPr>
              <a:t>Sintilasyon Dedektörleri</a:t>
            </a:r>
          </a:p>
          <a:p>
            <a:r>
              <a:rPr lang="tr-TR" sz="1600" dirty="0">
                <a:solidFill>
                  <a:schemeClr val="tx1"/>
                </a:solidFill>
              </a:rPr>
              <a:t>Polonya Jagiellonian Üniversitesi  (J-PET) / GÜNCEL </a:t>
            </a:r>
            <a:r>
              <a:rPr lang="tr-TR" sz="1600" dirty="0" smtClean="0">
                <a:solidFill>
                  <a:schemeClr val="tx1"/>
                </a:solidFill>
              </a:rPr>
              <a:t>BİLGİ</a:t>
            </a:r>
          </a:p>
          <a:p>
            <a:r>
              <a:rPr lang="tr-TR" sz="1600" dirty="0" smtClean="0">
                <a:solidFill>
                  <a:schemeClr val="tx1"/>
                </a:solidFill>
              </a:rPr>
              <a:t>(SiPM)</a:t>
            </a:r>
          </a:p>
          <a:p>
            <a:r>
              <a:rPr lang="tr-TR" sz="1600" dirty="0">
                <a:solidFill>
                  <a:schemeClr val="tx1"/>
                </a:solidFill>
                <a:cs typeface="Times New Roman" panose="02020603050405020304" pitchFamily="18" charset="0"/>
              </a:rPr>
              <a:t>Foto Multipliyer Tüpler (PMT</a:t>
            </a:r>
            <a:r>
              <a:rPr lang="tr-TR" sz="1600" dirty="0" smtClean="0">
                <a:solidFill>
                  <a:schemeClr val="tx1"/>
                </a:solidFill>
                <a:cs typeface="Times New Roman" panose="02020603050405020304" pitchFamily="18" charset="0"/>
              </a:rPr>
              <a:t>)</a:t>
            </a:r>
          </a:p>
          <a:p>
            <a:r>
              <a:rPr lang="tr-TR" sz="1600" dirty="0">
                <a:solidFill>
                  <a:schemeClr val="tx1"/>
                </a:solidFill>
              </a:rPr>
              <a:t>Fotoçoğaltıcı Tüpler (</a:t>
            </a:r>
            <a:r>
              <a:rPr lang="tr-TR" sz="1600" dirty="0" smtClean="0">
                <a:solidFill>
                  <a:schemeClr val="tx1"/>
                </a:solidFill>
              </a:rPr>
              <a:t>PMT'ler)</a:t>
            </a:r>
          </a:p>
          <a:p>
            <a:r>
              <a:rPr lang="tr-TR" sz="1600" dirty="0" smtClean="0">
                <a:solidFill>
                  <a:schemeClr val="tx1"/>
                </a:solidFill>
              </a:rPr>
              <a:t>Hibrit </a:t>
            </a:r>
            <a:r>
              <a:rPr lang="tr-TR" sz="1600" dirty="0">
                <a:solidFill>
                  <a:schemeClr val="tx1"/>
                </a:solidFill>
              </a:rPr>
              <a:t>fotodetektörler (</a:t>
            </a:r>
            <a:r>
              <a:rPr lang="tr-TR" sz="1600" dirty="0" smtClean="0">
                <a:solidFill>
                  <a:schemeClr val="tx1"/>
                </a:solidFill>
              </a:rPr>
              <a:t>HPD'ler)</a:t>
            </a:r>
          </a:p>
          <a:p>
            <a:r>
              <a:rPr lang="tr-TR" sz="1600" dirty="0" smtClean="0">
                <a:solidFill>
                  <a:schemeClr val="tx1"/>
                </a:solidFill>
              </a:rPr>
              <a:t>Amplifiyerler(Yükselteçler</a:t>
            </a:r>
            <a:r>
              <a:rPr lang="tr-TR" sz="1600" dirty="0">
                <a:solidFill>
                  <a:schemeClr val="tx1"/>
                </a:solidFill>
              </a:rPr>
              <a:t>) </a:t>
            </a:r>
          </a:p>
          <a:p>
            <a:r>
              <a:rPr lang="tr-TR" sz="1600" dirty="0" smtClean="0">
                <a:solidFill>
                  <a:schemeClr val="tx1"/>
                </a:solidFill>
              </a:rPr>
              <a:t>Sinyal </a:t>
            </a:r>
            <a:r>
              <a:rPr lang="tr-TR" sz="1600" dirty="0">
                <a:solidFill>
                  <a:schemeClr val="tx1"/>
                </a:solidFill>
              </a:rPr>
              <a:t>Yükseklik Analizörü (PHA) </a:t>
            </a:r>
            <a:endParaRPr lang="tr-TR" sz="1600" dirty="0" smtClean="0">
              <a:solidFill>
                <a:schemeClr val="tx1"/>
              </a:solidFill>
            </a:endParaRPr>
          </a:p>
          <a:p>
            <a:r>
              <a:rPr lang="tr-TR" sz="1600" dirty="0">
                <a:solidFill>
                  <a:schemeClr val="tx1"/>
                </a:solidFill>
              </a:rPr>
              <a:t>Elektronik </a:t>
            </a:r>
            <a:r>
              <a:rPr lang="tr-TR" sz="1600" dirty="0" smtClean="0">
                <a:solidFill>
                  <a:schemeClr val="tx1"/>
                </a:solidFill>
              </a:rPr>
              <a:t>Devreler</a:t>
            </a:r>
          </a:p>
          <a:p>
            <a:r>
              <a:rPr lang="tr-TR" sz="1600" dirty="0" smtClean="0">
                <a:solidFill>
                  <a:schemeClr val="tx1"/>
                </a:solidFill>
              </a:rPr>
              <a:t>Bilgisayar </a:t>
            </a:r>
            <a:r>
              <a:rPr lang="tr-TR" sz="1600" dirty="0">
                <a:solidFill>
                  <a:schemeClr val="tx1"/>
                </a:solidFill>
              </a:rPr>
              <a:t>Ünitesi </a:t>
            </a:r>
          </a:p>
          <a:p>
            <a:r>
              <a:rPr lang="tr-TR" sz="1600" dirty="0" smtClean="0">
                <a:solidFill>
                  <a:schemeClr val="tx1"/>
                </a:solidFill>
              </a:rPr>
              <a:t>Görüntüleme </a:t>
            </a:r>
            <a:r>
              <a:rPr lang="tr-TR" sz="1600" dirty="0">
                <a:solidFill>
                  <a:schemeClr val="tx1"/>
                </a:solidFill>
              </a:rPr>
              <a:t>Ünitesi </a:t>
            </a:r>
          </a:p>
          <a:p>
            <a:r>
              <a:rPr lang="tr-TR" sz="1600" dirty="0" smtClean="0">
                <a:solidFill>
                  <a:schemeClr val="tx1"/>
                </a:solidFill>
              </a:rPr>
              <a:t>Pozitron </a:t>
            </a:r>
            <a:r>
              <a:rPr lang="tr-TR" sz="1600" dirty="0">
                <a:solidFill>
                  <a:schemeClr val="tx1"/>
                </a:solidFill>
              </a:rPr>
              <a:t>Emisyon Tomografisi PET </a:t>
            </a:r>
            <a:r>
              <a:rPr lang="tr-TR" sz="1600" dirty="0" smtClean="0">
                <a:solidFill>
                  <a:schemeClr val="tx1"/>
                </a:solidFill>
              </a:rPr>
              <a:t>kamerası</a:t>
            </a:r>
          </a:p>
          <a:p>
            <a:r>
              <a:rPr lang="tr-TR" sz="1600" dirty="0">
                <a:solidFill>
                  <a:schemeClr val="tx1"/>
                </a:solidFill>
              </a:rPr>
              <a:t>Pozitron Emisyon Tomografi Kalibrasyon </a:t>
            </a:r>
            <a:endParaRPr lang="tr-TR" sz="1600" dirty="0" smtClean="0">
              <a:solidFill>
                <a:schemeClr val="tx1"/>
              </a:solidFill>
            </a:endParaRPr>
          </a:p>
          <a:p>
            <a:r>
              <a:rPr lang="tr-TR" sz="1600" dirty="0">
                <a:solidFill>
                  <a:schemeClr val="tx1"/>
                </a:solidFill>
              </a:rPr>
              <a:t>Sayım Kayıpları Ve Random </a:t>
            </a:r>
          </a:p>
          <a:p>
            <a:endParaRPr lang="tr-TR" sz="1400" dirty="0">
              <a:solidFill>
                <a:srgbClr val="0070C0"/>
              </a:solidFill>
            </a:endParaRPr>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a:p>
          <a:p>
            <a:endParaRPr lang="tr-T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618" y="985209"/>
            <a:ext cx="5482974" cy="48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262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0270" y="1372817"/>
            <a:ext cx="9601200" cy="1485900"/>
          </a:xfrm>
        </p:spPr>
        <p:txBody>
          <a:bodyPr>
            <a:normAutofit fontScale="90000"/>
          </a:bodyPr>
          <a:lstStyle/>
          <a:p>
            <a:r>
              <a:rPr lang="tr-TR" sz="1900" dirty="0"/>
              <a:t>Sayım kayıpları ve random düzeltmelerinin </a:t>
            </a:r>
            <a:r>
              <a:rPr lang="tr-TR" sz="1900" dirty="0" smtClean="0"/>
              <a:t>doğruluğu</a:t>
            </a:r>
            <a:br>
              <a:rPr lang="tr-TR" sz="1900" dirty="0" smtClean="0"/>
            </a:br>
            <a:r>
              <a:rPr lang="tr-TR" sz="1900" dirty="0"/>
              <a:t/>
            </a:r>
            <a:br>
              <a:rPr lang="tr-TR" sz="1900" dirty="0"/>
            </a:br>
            <a:r>
              <a:rPr lang="tr-TR" sz="1900" dirty="0" smtClean="0"/>
              <a:t>Amaç: Görüntülerdeki </a:t>
            </a:r>
            <a:r>
              <a:rPr lang="tr-TR" sz="1900" dirty="0"/>
              <a:t>random olaylar ve ölü</a:t>
            </a:r>
            <a:br>
              <a:rPr lang="tr-TR" sz="1900" dirty="0"/>
            </a:br>
            <a:r>
              <a:rPr lang="tr-TR" sz="1900" dirty="0"/>
              <a:t>zaman kayıpları için yapılan düzeltmelerin</a:t>
            </a:r>
            <a:br>
              <a:rPr lang="tr-TR" sz="1900" dirty="0"/>
            </a:br>
            <a:r>
              <a:rPr lang="tr-TR" sz="1900" dirty="0"/>
              <a:t>doğruluğunu </a:t>
            </a:r>
            <a:r>
              <a:rPr lang="tr-TR" sz="1900" dirty="0" smtClean="0"/>
              <a:t>ölçmek</a:t>
            </a:r>
            <a:br>
              <a:rPr lang="tr-TR" sz="1900" dirty="0" smtClean="0"/>
            </a:br>
            <a:r>
              <a:rPr lang="tr-TR" sz="1900" dirty="0"/>
              <a:t/>
            </a:r>
            <a:br>
              <a:rPr lang="tr-TR" sz="1900" dirty="0"/>
            </a:br>
            <a:r>
              <a:rPr lang="tr-TR" sz="1900" dirty="0" smtClean="0"/>
              <a:t>Yöntem: 70 </a:t>
            </a:r>
            <a:r>
              <a:rPr lang="tr-TR" sz="1900" dirty="0"/>
              <a:t>cm uzunluğunda 20 cm çapında solid</a:t>
            </a:r>
            <a:br>
              <a:rPr lang="tr-TR" sz="1900" dirty="0"/>
            </a:br>
            <a:r>
              <a:rPr lang="tr-TR" sz="1900" dirty="0"/>
              <a:t>yapıda silindirik </a:t>
            </a:r>
            <a:r>
              <a:rPr lang="tr-TR" sz="1900" dirty="0" smtClean="0"/>
              <a:t>fantom</a:t>
            </a:r>
            <a:br>
              <a:rPr lang="tr-TR" sz="1900" dirty="0" smtClean="0"/>
            </a:br>
            <a:r>
              <a:rPr lang="tr-TR" sz="1900" dirty="0"/>
              <a:t/>
            </a:r>
            <a:br>
              <a:rPr lang="tr-TR" sz="1900" dirty="0"/>
            </a:br>
            <a:r>
              <a:rPr lang="tr-TR" sz="1900" dirty="0" smtClean="0"/>
              <a:t>Çizgisel </a:t>
            </a:r>
            <a:r>
              <a:rPr lang="tr-TR" sz="1900" dirty="0"/>
              <a:t>kaynak: 80 cm uzunluğunda 3.2 mm iç</a:t>
            </a:r>
            <a:br>
              <a:rPr lang="tr-TR" sz="1900" dirty="0"/>
            </a:br>
            <a:r>
              <a:rPr lang="tr-TR" sz="1900" dirty="0"/>
              <a:t>çapında F-18 ile doldurulmuş polietilen veya</a:t>
            </a:r>
            <a:br>
              <a:rPr lang="tr-TR" sz="1900" dirty="0"/>
            </a:br>
            <a:r>
              <a:rPr lang="tr-TR" sz="1900" dirty="0"/>
              <a:t>plastik </a:t>
            </a:r>
            <a:r>
              <a:rPr lang="tr-TR" sz="1900" dirty="0" smtClean="0"/>
              <a:t>tüp</a:t>
            </a:r>
            <a:br>
              <a:rPr lang="tr-TR" sz="1900" dirty="0" smtClean="0"/>
            </a:br>
            <a:r>
              <a:rPr lang="tr-TR" sz="1900" dirty="0"/>
              <a:t/>
            </a:r>
            <a:br>
              <a:rPr lang="tr-TR" sz="1900" dirty="0"/>
            </a:br>
            <a:r>
              <a:rPr lang="tr-TR" sz="1900" dirty="0" smtClean="0"/>
              <a:t>Acquisition</a:t>
            </a:r>
            <a:r>
              <a:rPr lang="tr-TR" sz="1900" dirty="0"/>
              <a:t>: Doğru olayların sayım kayıp hızı, toplam</a:t>
            </a:r>
            <a:br>
              <a:rPr lang="tr-TR" sz="1900" dirty="0"/>
            </a:br>
            <a:r>
              <a:rPr lang="tr-TR" sz="1900" dirty="0"/>
              <a:t>hızın %1’inden ve random hızların, doğru olay hızlarının</a:t>
            </a:r>
            <a:br>
              <a:rPr lang="tr-TR" sz="1900" dirty="0"/>
            </a:br>
            <a:r>
              <a:rPr lang="tr-TR" sz="1900" dirty="0"/>
              <a:t>%1’inden daha düşük seviyeye ulaşması için geçen</a:t>
            </a:r>
            <a:br>
              <a:rPr lang="tr-TR" sz="1900" dirty="0"/>
            </a:br>
            <a:r>
              <a:rPr lang="tr-TR" sz="1900" dirty="0"/>
              <a:t>sürede radyonüklidin yarı ömrünün bitmesi</a:t>
            </a:r>
            <a:r>
              <a:rPr lang="tr-TR" sz="1800" dirty="0"/>
              <a:t/>
            </a:r>
            <a:br>
              <a:rPr lang="tr-TR" sz="1800" dirty="0"/>
            </a:br>
            <a:endParaRPr lang="tr-TR" sz="1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4559" y="3645030"/>
            <a:ext cx="4160546" cy="31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8" y="237994"/>
            <a:ext cx="3757809" cy="323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2644102" y="405600"/>
            <a:ext cx="3779176" cy="461665"/>
          </a:xfrm>
          <a:prstGeom prst="rect">
            <a:avLst/>
          </a:prstGeom>
        </p:spPr>
        <p:txBody>
          <a:bodyPr wrap="none">
            <a:spAutoFit/>
          </a:bodyPr>
          <a:lstStyle/>
          <a:p>
            <a:r>
              <a:rPr lang="tr-TR" sz="2400" dirty="0">
                <a:solidFill>
                  <a:srgbClr val="0070C0"/>
                </a:solidFill>
              </a:rPr>
              <a:t>Sayım </a:t>
            </a:r>
            <a:r>
              <a:rPr lang="tr-TR" sz="2400" dirty="0" smtClean="0">
                <a:solidFill>
                  <a:srgbClr val="0070C0"/>
                </a:solidFill>
              </a:rPr>
              <a:t>Kayıpları Ve Random </a:t>
            </a:r>
            <a:endParaRPr lang="tr-TR" sz="2400" dirty="0">
              <a:solidFill>
                <a:srgbClr val="0070C0"/>
              </a:solidFill>
            </a:endParaRPr>
          </a:p>
        </p:txBody>
      </p:sp>
    </p:spTree>
    <p:extLst>
      <p:ext uri="{BB962C8B-B14F-4D97-AF65-F5344CB8AC3E}">
        <p14:creationId xmlns:p14="http://schemas.microsoft.com/office/powerpoint/2010/main" val="4017137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4997" y="416256"/>
            <a:ext cx="10747612" cy="3581400"/>
          </a:xfrm>
        </p:spPr>
        <p:txBody>
          <a:bodyPr/>
          <a:lstStyle/>
          <a:p>
            <a:pPr marL="0" indent="0">
              <a:buNone/>
            </a:pPr>
            <a:r>
              <a:rPr lang="tr-TR" dirty="0">
                <a:solidFill>
                  <a:srgbClr val="0070C0"/>
                </a:solidFill>
              </a:rPr>
              <a:t>Radyoaktivite Konsantrasyon Kalibrasyonu</a:t>
            </a:r>
          </a:p>
          <a:p>
            <a:pPr marL="0" indent="0" algn="just">
              <a:buNone/>
            </a:pPr>
            <a:r>
              <a:rPr lang="tr-TR" sz="1600" dirty="0" smtClean="0"/>
              <a:t>Bu </a:t>
            </a:r>
            <a:r>
              <a:rPr lang="tr-TR" sz="1600" dirty="0"/>
              <a:t>kalibrasyonun amacı, üniform olmayan detektör için elde edilen sinogramların düzeltilmesinde kullanım için tarayıcı verimlilik verilerini elde etmektir. Bu faktörler radyoaktivite konsantrasyonu ve standart uptake değerlerinin (SUV) hesaplanmasında kullanılır. Hatalı kalibrasyon faktörleri, görüntü tabanlı kantitatif değerlendirmede hataya neden olacaktır. </a:t>
            </a:r>
          </a:p>
          <a:p>
            <a:endParaRPr lang="tr-TR" dirty="0"/>
          </a:p>
        </p:txBody>
      </p:sp>
      <p:sp>
        <p:nvSpPr>
          <p:cNvPr id="4" name="Dikdörtgen 3"/>
          <p:cNvSpPr/>
          <p:nvPr/>
        </p:nvSpPr>
        <p:spPr>
          <a:xfrm>
            <a:off x="1273791" y="2345538"/>
            <a:ext cx="5768453" cy="3293209"/>
          </a:xfrm>
          <a:prstGeom prst="rect">
            <a:avLst/>
          </a:prstGeom>
        </p:spPr>
        <p:txBody>
          <a:bodyPr wrap="square">
            <a:spAutoFit/>
          </a:bodyPr>
          <a:lstStyle/>
          <a:p>
            <a:pPr algn="just"/>
            <a:r>
              <a:rPr lang="tr-TR" sz="1600" dirty="0">
                <a:solidFill>
                  <a:srgbClr val="0070C0"/>
                </a:solidFill>
              </a:rPr>
              <a:t>Silindir Homojenite </a:t>
            </a:r>
            <a:r>
              <a:rPr lang="tr-TR" sz="1600" dirty="0" smtClean="0">
                <a:solidFill>
                  <a:srgbClr val="0070C0"/>
                </a:solidFill>
              </a:rPr>
              <a:t>Fantomu: </a:t>
            </a:r>
            <a:r>
              <a:rPr lang="tr-TR" sz="1600" dirty="0" smtClean="0"/>
              <a:t>Yüksek </a:t>
            </a:r>
            <a:r>
              <a:rPr lang="tr-TR" sz="1600" dirty="0"/>
              <a:t>yoğunluklu polietilen dairesel silindirli dış </a:t>
            </a:r>
            <a:r>
              <a:rPr lang="tr-TR" sz="1600" dirty="0" smtClean="0"/>
              <a:t>muhafaza Homojenite </a:t>
            </a:r>
            <a:r>
              <a:rPr lang="tr-TR" sz="1600" dirty="0"/>
              <a:t>değişim katsayısı +/-5% (1cm³ aktif </a:t>
            </a:r>
            <a:r>
              <a:rPr lang="tr-TR" sz="1600" dirty="0" smtClean="0"/>
              <a:t>kaynak hacminde)</a:t>
            </a:r>
          </a:p>
          <a:p>
            <a:endParaRPr lang="tr-TR" sz="1600" dirty="0" smtClean="0"/>
          </a:p>
          <a:p>
            <a:r>
              <a:rPr lang="tr-TR" sz="1600" dirty="0">
                <a:solidFill>
                  <a:srgbClr val="0070C0"/>
                </a:solidFill>
              </a:rPr>
              <a:t>Çubuk Kaynakları:</a:t>
            </a:r>
            <a:r>
              <a:rPr lang="tr-TR" sz="1600" dirty="0"/>
              <a:t/>
            </a:r>
            <a:br>
              <a:rPr lang="tr-TR" sz="1600" dirty="0"/>
            </a:br>
            <a:r>
              <a:rPr lang="tr-TR" sz="1600" dirty="0"/>
              <a:t>• Paslanmaz çelik dış muhafaza</a:t>
            </a:r>
            <a:br>
              <a:rPr lang="tr-TR" sz="1600" dirty="0"/>
            </a:br>
            <a:r>
              <a:rPr lang="tr-TR" sz="1600" dirty="0"/>
              <a:t>• Homojenite değişim katsayısı: +/- % 5 (1cm uzunluğundaki kesitte)</a:t>
            </a:r>
            <a:br>
              <a:rPr lang="tr-TR" sz="1600" dirty="0"/>
            </a:br>
            <a:r>
              <a:rPr lang="tr-TR" sz="1600" dirty="0"/>
              <a:t>• CE </a:t>
            </a:r>
            <a:r>
              <a:rPr lang="tr-TR" sz="1600" dirty="0" smtClean="0"/>
              <a:t>belgeli</a:t>
            </a:r>
          </a:p>
          <a:p>
            <a:r>
              <a:rPr lang="tr-TR" sz="1600" dirty="0"/>
              <a:t>• Dış Uzunluk: 192 mm</a:t>
            </a:r>
            <a:br>
              <a:rPr lang="tr-TR" sz="1600" dirty="0"/>
            </a:br>
            <a:r>
              <a:rPr lang="tr-TR" sz="1600" dirty="0"/>
              <a:t>• Radyoaktif Alan Uzunluğu: 183 mm</a:t>
            </a:r>
            <a:br>
              <a:rPr lang="tr-TR" sz="1600" dirty="0"/>
            </a:br>
            <a:r>
              <a:rPr lang="tr-TR" sz="1600" dirty="0"/>
              <a:t>• Dış Çap: 3,18 mm</a:t>
            </a:r>
            <a:br>
              <a:rPr lang="tr-TR" sz="1600" dirty="0"/>
            </a:br>
            <a:r>
              <a:rPr lang="tr-TR" sz="1600" dirty="0"/>
              <a:t>• Radyoaktif Alan Çapı: 2,36 mm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075" y="2324383"/>
            <a:ext cx="4470068" cy="399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223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59916" y="2919173"/>
            <a:ext cx="9601200" cy="1485900"/>
          </a:xfrm>
        </p:spPr>
        <p:txBody>
          <a:bodyPr>
            <a:normAutofit/>
          </a:bodyPr>
          <a:lstStyle/>
          <a:p>
            <a:r>
              <a:rPr lang="tr-TR" sz="2400" dirty="0" smtClean="0"/>
              <a:t>DİNLEDİĞİNİZ İÇİN TEŞEKKÜRLER…</a:t>
            </a:r>
            <a:endParaRPr lang="tr-TR" sz="2400" dirty="0"/>
          </a:p>
        </p:txBody>
      </p:sp>
    </p:spTree>
    <p:extLst>
      <p:ext uri="{BB962C8B-B14F-4D97-AF65-F5344CB8AC3E}">
        <p14:creationId xmlns:p14="http://schemas.microsoft.com/office/powerpoint/2010/main" val="1547976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01649" y="234863"/>
            <a:ext cx="9601200" cy="1485900"/>
          </a:xfrm>
        </p:spPr>
        <p:txBody>
          <a:bodyPr>
            <a:normAutofit/>
          </a:bodyPr>
          <a:lstStyle/>
          <a:p>
            <a:r>
              <a:rPr lang="tr-TR" sz="2400" dirty="0">
                <a:solidFill>
                  <a:srgbClr val="0070C0"/>
                </a:solidFill>
              </a:rPr>
              <a:t>Pozitron Emisyon Tomografi (PET)</a:t>
            </a:r>
          </a:p>
        </p:txBody>
      </p:sp>
      <p:sp>
        <p:nvSpPr>
          <p:cNvPr id="3" name="İçerik Yer Tutucusu 2"/>
          <p:cNvSpPr>
            <a:spLocks noGrp="1"/>
          </p:cNvSpPr>
          <p:nvPr>
            <p:ph idx="1"/>
          </p:nvPr>
        </p:nvSpPr>
        <p:spPr>
          <a:xfrm>
            <a:off x="1008344" y="958240"/>
            <a:ext cx="10678440" cy="2436313"/>
          </a:xfrm>
        </p:spPr>
        <p:txBody>
          <a:bodyPr>
            <a:normAutofit/>
          </a:bodyPr>
          <a:lstStyle/>
          <a:p>
            <a:pPr algn="just"/>
            <a:r>
              <a:rPr lang="tr-TR" sz="1600" dirty="0" smtClean="0">
                <a:solidFill>
                  <a:srgbClr val="0070C0"/>
                </a:solidFill>
              </a:rPr>
              <a:t>PET NEDİR : </a:t>
            </a:r>
            <a:r>
              <a:rPr lang="tr-TR" sz="1600" dirty="0"/>
              <a:t>Pozitron emisyon tomografisi (PET) bir canlının fizyolojik işlevlerini girişimsel olmayacak şekilde görüntülemek için kullanılır. Bu amaçla, görüntülenmek istenilen fizyolojiye uygun bir radyo izleyici canlıya enjekte edilir. Bu radyo izleyici canlının vücudu içerisinde dağıldıktan sonra radyoaktif bozulumlar yapmaya başlar. Bu bozulumlar sonucunda ortaya çıkan enerji tespit edilerek matematiksel yöntemler kullanılarak radyo izleyicinin canlı içerisindeki dağılımı görüntü haline getirilebilir. </a:t>
            </a:r>
            <a:endParaRPr lang="tr-TR" sz="1600" dirty="0" smtClean="0"/>
          </a:p>
          <a:p>
            <a:pPr algn="just"/>
            <a:r>
              <a:rPr lang="tr-TR" sz="1600" dirty="0">
                <a:cs typeface="Times New Roman" panose="02020603050405020304" pitchFamily="18" charset="0"/>
              </a:rPr>
              <a:t>Sıklıkla </a:t>
            </a:r>
            <a:r>
              <a:rPr lang="tr-TR" sz="1600" dirty="0" smtClean="0">
                <a:cs typeface="Times New Roman" panose="02020603050405020304" pitchFamily="18" charset="0"/>
              </a:rPr>
              <a:t>radyonüklid </a:t>
            </a:r>
            <a:r>
              <a:rPr lang="tr-TR" sz="1600" dirty="0">
                <a:cs typeface="Times New Roman" panose="02020603050405020304" pitchFamily="18" charset="0"/>
              </a:rPr>
              <a:t>olarak ulaşılabilir olması, 110 dk yarı-ömrü olması, birçok kanser türünde tutulumunun yüksek olması gibi sebeplerden dolayı FDG (Fludeoksiglukoz) 18 </a:t>
            </a:r>
            <a:r>
              <a:rPr lang="tr-TR" sz="1600" dirty="0" smtClean="0">
                <a:cs typeface="Times New Roman" panose="02020603050405020304" pitchFamily="18" charset="0"/>
              </a:rPr>
              <a:t>kullanılır.</a:t>
            </a:r>
          </a:p>
          <a:p>
            <a:pPr marL="0" indent="0" algn="just">
              <a:buNone/>
            </a:pPr>
            <a:r>
              <a:rPr lang="tr-TR" sz="2400" dirty="0">
                <a:solidFill>
                  <a:srgbClr val="0070C0"/>
                </a:solidFill>
                <a:cs typeface="Times New Roman" panose="02020603050405020304" pitchFamily="18" charset="0"/>
              </a:rPr>
              <a:t> </a:t>
            </a:r>
            <a:r>
              <a:rPr lang="tr-TR" sz="2400" dirty="0" smtClean="0">
                <a:solidFill>
                  <a:srgbClr val="0070C0"/>
                </a:solidFill>
                <a:cs typeface="Times New Roman" panose="02020603050405020304" pitchFamily="18" charset="0"/>
              </a:rPr>
              <a:t>                                            </a:t>
            </a:r>
            <a:r>
              <a:rPr lang="tr-TR" sz="2400" dirty="0" smtClean="0">
                <a:solidFill>
                  <a:srgbClr val="0070C0"/>
                </a:solidFill>
              </a:rPr>
              <a:t>Görüntüleme Prensibi</a:t>
            </a:r>
          </a:p>
          <a:p>
            <a:pPr marL="0" indent="0" algn="just">
              <a:buNone/>
            </a:pPr>
            <a:endParaRPr lang="tr-TR" sz="2400" dirty="0" smtClean="0">
              <a:solidFill>
                <a:srgbClr val="0070C0"/>
              </a:solidFill>
            </a:endParaRPr>
          </a:p>
          <a:p>
            <a:pPr marL="0" indent="0" algn="just">
              <a:buNone/>
            </a:pPr>
            <a:endParaRPr lang="tr-TR" sz="2400" dirty="0" smtClean="0">
              <a:solidFill>
                <a:srgbClr val="0070C0"/>
              </a:solidFill>
            </a:endParaRPr>
          </a:p>
          <a:p>
            <a:pPr marL="0" indent="0" algn="just">
              <a:buNone/>
            </a:pPr>
            <a:endParaRPr lang="tr-TR" sz="2400"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758" y="3206664"/>
            <a:ext cx="5759455" cy="311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695624" y="3294341"/>
            <a:ext cx="5774498" cy="3600986"/>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t>V</a:t>
            </a:r>
            <a:r>
              <a:rPr lang="tr-TR" sz="1600" dirty="0" smtClean="0"/>
              <a:t>ücut </a:t>
            </a:r>
            <a:r>
              <a:rPr lang="tr-TR" sz="1600" dirty="0"/>
              <a:t>içerisinde bir noktada bulunan radyo izleyici içerisindeki radyo izotop kararsız yapısı sebebiyle </a:t>
            </a:r>
            <a:r>
              <a:rPr lang="tr-TR" sz="1600" dirty="0" smtClean="0"/>
              <a:t>pozitron </a:t>
            </a:r>
            <a:r>
              <a:rPr lang="tr-TR" sz="1600" dirty="0"/>
              <a:t>bozulumu yaparak daha düşük enerjiye sahip kararlı bir yapıya geçmeye çalışmaktadır. </a:t>
            </a:r>
            <a:endParaRPr lang="tr-TR" sz="1600" dirty="0" smtClean="0"/>
          </a:p>
          <a:p>
            <a:pPr marL="285750" indent="-285750" algn="just">
              <a:buFont typeface="Arial" panose="020B0604020202020204" pitchFamily="34" charset="0"/>
              <a:buChar char="•"/>
            </a:pPr>
            <a:endParaRPr lang="tr-TR" sz="1600" dirty="0" smtClean="0"/>
          </a:p>
          <a:p>
            <a:pPr marL="285750" indent="-285750" algn="just">
              <a:buFont typeface="Arial" panose="020B0604020202020204" pitchFamily="34" charset="0"/>
              <a:buChar char="•"/>
            </a:pPr>
            <a:r>
              <a:rPr lang="tr-TR" sz="1600" dirty="0" smtClean="0"/>
              <a:t>Vücut </a:t>
            </a:r>
            <a:r>
              <a:rPr lang="tr-TR" sz="1600" dirty="0"/>
              <a:t>içerisinde ortaya çıkan bir pozitron parçacığı herhangi bir yönde yol alırken çevredeki diğer atomlara ait elektronlardan birisi ile çarpışarak yok olurlar. </a:t>
            </a:r>
            <a:endParaRPr lang="tr-TR" sz="1600" dirty="0" smtClean="0"/>
          </a:p>
          <a:p>
            <a:pPr marL="285750" indent="-285750" algn="just">
              <a:buFont typeface="Arial" panose="020B0604020202020204" pitchFamily="34" charset="0"/>
              <a:buChar char="•"/>
            </a:pPr>
            <a:endParaRPr lang="tr-TR" sz="1600" dirty="0" smtClean="0"/>
          </a:p>
          <a:p>
            <a:pPr marL="285750" indent="-285750" algn="just">
              <a:buFont typeface="Arial" panose="020B0604020202020204" pitchFamily="34" charset="0"/>
              <a:buChar char="•"/>
            </a:pPr>
            <a:r>
              <a:rPr lang="tr-TR" sz="1600" dirty="0" smtClean="0"/>
              <a:t>Bu </a:t>
            </a:r>
            <a:r>
              <a:rPr lang="tr-TR" sz="1600" dirty="0"/>
              <a:t>olaya yok olum (annihilation) adı </a:t>
            </a:r>
            <a:r>
              <a:rPr lang="tr-TR" sz="1600" dirty="0" smtClean="0"/>
              <a:t>verilir. Yok </a:t>
            </a:r>
            <a:r>
              <a:rPr lang="tr-TR" sz="1600" dirty="0"/>
              <a:t>oluma sebep olan pozitron ve elektron yok olurken, ortaya birbirlerine zıt yönde giden iki adet gama ışını onaya çıkar. Bu gama ışınlarının enerjisi 511 kev seviyesindedir. </a:t>
            </a:r>
            <a:endParaRPr lang="tr-TR" sz="1600" dirty="0">
              <a:solidFill>
                <a:srgbClr val="0070C0"/>
              </a:solidFill>
            </a:endParaRPr>
          </a:p>
          <a:p>
            <a:endParaRPr lang="tr-TR" dirty="0"/>
          </a:p>
        </p:txBody>
      </p:sp>
    </p:spTree>
    <p:extLst>
      <p:ext uri="{BB962C8B-B14F-4D97-AF65-F5344CB8AC3E}">
        <p14:creationId xmlns:p14="http://schemas.microsoft.com/office/powerpoint/2010/main" val="704357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0974" y="0"/>
            <a:ext cx="10678440" cy="2755726"/>
          </a:xfrm>
        </p:spPr>
        <p:txBody>
          <a:bodyPr>
            <a:normAutofit/>
          </a:bodyPr>
          <a:lstStyle/>
          <a:p>
            <a:r>
              <a:rPr lang="tr-TR" sz="2000" dirty="0" smtClean="0">
                <a:solidFill>
                  <a:srgbClr val="0070C0"/>
                </a:solidFill>
                <a:latin typeface="Times New Roman" panose="02020603050405020304" pitchFamily="18" charset="0"/>
                <a:cs typeface="Times New Roman" panose="02020603050405020304" pitchFamily="18" charset="0"/>
              </a:rPr>
              <a:t/>
            </a:r>
            <a:br>
              <a:rPr lang="tr-TR" sz="2000" dirty="0" smtClean="0">
                <a:solidFill>
                  <a:srgbClr val="0070C0"/>
                </a:solidFill>
                <a:latin typeface="Times New Roman" panose="02020603050405020304" pitchFamily="18" charset="0"/>
                <a:cs typeface="Times New Roman" panose="02020603050405020304" pitchFamily="18" charset="0"/>
              </a:rPr>
            </a:br>
            <a:r>
              <a:rPr lang="tr-TR" sz="2000" dirty="0" smtClean="0">
                <a:solidFill>
                  <a:srgbClr val="0070C0"/>
                </a:solidFill>
                <a:latin typeface="Times New Roman" panose="02020603050405020304" pitchFamily="18" charset="0"/>
                <a:cs typeface="Times New Roman" panose="02020603050405020304" pitchFamily="18" charset="0"/>
              </a:rPr>
              <a:t>İnceleme Masası : </a:t>
            </a:r>
            <a:r>
              <a:rPr lang="tr-TR" sz="1600" dirty="0">
                <a:solidFill>
                  <a:schemeClr val="tx1"/>
                </a:solidFill>
                <a:cs typeface="Times New Roman" panose="02020603050405020304" pitchFamily="18" charset="0"/>
              </a:rPr>
              <a:t>H</a:t>
            </a:r>
            <a:r>
              <a:rPr lang="tr-TR" sz="1600" dirty="0" smtClean="0">
                <a:solidFill>
                  <a:schemeClr val="tx1"/>
                </a:solidFill>
                <a:cs typeface="Times New Roman" panose="02020603050405020304" pitchFamily="18" charset="0"/>
              </a:rPr>
              <a:t>astanın</a:t>
            </a:r>
            <a:r>
              <a:rPr lang="tr-TR" sz="1600" dirty="0">
                <a:solidFill>
                  <a:schemeClr val="tx1"/>
                </a:solidFill>
                <a:cs typeface="Times New Roman" panose="02020603050405020304" pitchFamily="18" charset="0"/>
              </a:rPr>
              <a:t>, üzerinde hareket ettirilmeden, vücudun tüm bölümlerinin dedektör ile incelemesinin yapıldığı masadır.</a:t>
            </a:r>
            <a:r>
              <a:rPr lang="tr-TR" sz="2000" dirty="0">
                <a:solidFill>
                  <a:srgbClr val="0070C0"/>
                </a:solidFill>
                <a:latin typeface="Times New Roman" panose="02020603050405020304" pitchFamily="18" charset="0"/>
                <a:cs typeface="Times New Roman" panose="02020603050405020304" pitchFamily="18" charset="0"/>
              </a:rPr>
              <a:t/>
            </a:r>
            <a:br>
              <a:rPr lang="tr-TR" sz="2000" dirty="0">
                <a:solidFill>
                  <a:srgbClr val="0070C0"/>
                </a:solidFill>
                <a:latin typeface="Times New Roman" panose="02020603050405020304" pitchFamily="18" charset="0"/>
                <a:cs typeface="Times New Roman" panose="02020603050405020304" pitchFamily="18" charset="0"/>
              </a:rPr>
            </a:br>
            <a:r>
              <a:rPr lang="tr-TR" sz="2000" dirty="0" smtClean="0">
                <a:solidFill>
                  <a:srgbClr val="0070C0"/>
                </a:solidFill>
                <a:latin typeface="Times New Roman" panose="02020603050405020304" pitchFamily="18" charset="0"/>
                <a:cs typeface="Times New Roman" panose="02020603050405020304" pitchFamily="18" charset="0"/>
              </a:rPr>
              <a:t>Deteksiyon Ünitesi : </a:t>
            </a:r>
            <a:r>
              <a:rPr lang="tr-TR" sz="1600" dirty="0" smtClean="0">
                <a:solidFill>
                  <a:schemeClr val="tx1"/>
                </a:solidFill>
              </a:rPr>
              <a:t>Dedeksiyon </a:t>
            </a:r>
            <a:r>
              <a:rPr lang="tr-TR" sz="1600" dirty="0">
                <a:solidFill>
                  <a:schemeClr val="tx1"/>
                </a:solidFill>
              </a:rPr>
              <a:t>ünitesi, hastanın vücudundan yayılan gamma fotonlarını algılayan ünitedir. Gantry ve sintilasyon dedektörlerinden </a:t>
            </a:r>
            <a:r>
              <a:rPr lang="tr-TR" sz="1600" dirty="0" smtClean="0">
                <a:solidFill>
                  <a:schemeClr val="tx1"/>
                </a:solidFill>
              </a:rPr>
              <a:t>oluşur.</a:t>
            </a:r>
            <a:br>
              <a:rPr lang="tr-TR" sz="1600" dirty="0" smtClean="0">
                <a:solidFill>
                  <a:schemeClr val="tx1"/>
                </a:solidFill>
              </a:rPr>
            </a:br>
            <a:r>
              <a:rPr lang="tr-TR" sz="2000" dirty="0" smtClean="0">
                <a:solidFill>
                  <a:srgbClr val="0070C0"/>
                </a:solidFill>
                <a:latin typeface="Times New Roman" panose="02020603050405020304" pitchFamily="18" charset="0"/>
                <a:cs typeface="Times New Roman" panose="02020603050405020304" pitchFamily="18" charset="0"/>
              </a:rPr>
              <a:t>Gantry </a:t>
            </a:r>
            <a:r>
              <a:rPr lang="tr-TR" sz="2000" dirty="0">
                <a:solidFill>
                  <a:srgbClr val="0070C0"/>
                </a:solidFill>
                <a:latin typeface="Times New Roman" panose="02020603050405020304" pitchFamily="18" charset="0"/>
                <a:cs typeface="Times New Roman" panose="02020603050405020304" pitchFamily="18" charset="0"/>
              </a:rPr>
              <a:t>(Kasnak</a:t>
            </a:r>
            <a:r>
              <a:rPr lang="tr-TR" sz="2000" dirty="0" smtClean="0">
                <a:solidFill>
                  <a:srgbClr val="0070C0"/>
                </a:solidFill>
                <a:latin typeface="Times New Roman" panose="02020603050405020304" pitchFamily="18" charset="0"/>
                <a:cs typeface="Times New Roman" panose="02020603050405020304" pitchFamily="18" charset="0"/>
              </a:rPr>
              <a:t>) : </a:t>
            </a:r>
            <a:r>
              <a:rPr lang="tr-TR" sz="1600" dirty="0">
                <a:solidFill>
                  <a:schemeClr val="tx1"/>
                </a:solidFill>
              </a:rPr>
              <a:t>Gantrye görüntüleme ve dedektör pozisyonlama kontrol birimi de denir. Tünel </a:t>
            </a:r>
            <a:r>
              <a:rPr lang="tr-TR" sz="1600" dirty="0" smtClean="0">
                <a:solidFill>
                  <a:schemeClr val="tx1"/>
                </a:solidFill>
              </a:rPr>
              <a:t>şeklinde </a:t>
            </a:r>
            <a:r>
              <a:rPr lang="tr-TR" sz="1600" dirty="0">
                <a:solidFill>
                  <a:schemeClr val="tx1"/>
                </a:solidFill>
              </a:rPr>
              <a:t>dairesel bir yapıya sahiptir, sintilasyon dedektörleri bu tünelin iç çevresinde </a:t>
            </a:r>
            <a:r>
              <a:rPr lang="tr-TR" sz="1600" dirty="0" smtClean="0">
                <a:solidFill>
                  <a:schemeClr val="tx1"/>
                </a:solidFill>
              </a:rPr>
              <a:t>sıralanmıştır </a:t>
            </a:r>
            <a:r>
              <a:rPr lang="tr-TR" sz="1600" dirty="0">
                <a:solidFill>
                  <a:schemeClr val="tx1"/>
                </a:solidFill>
              </a:rPr>
              <a:t>ve hasta çevresinde 180°-360° </a:t>
            </a:r>
            <a:r>
              <a:rPr lang="tr-TR" sz="1600" dirty="0" smtClean="0">
                <a:solidFill>
                  <a:schemeClr val="tx1"/>
                </a:solidFill>
              </a:rPr>
              <a:t>dönüş </a:t>
            </a:r>
            <a:r>
              <a:rPr lang="tr-TR" sz="1600" dirty="0">
                <a:solidFill>
                  <a:schemeClr val="tx1"/>
                </a:solidFill>
              </a:rPr>
              <a:t>hareketi sağlar.</a:t>
            </a:r>
            <a:r>
              <a:rPr lang="tr-TR" sz="1600" dirty="0" smtClean="0">
                <a:solidFill>
                  <a:schemeClr val="tx1"/>
                </a:solidFill>
              </a:rPr>
              <a:t> </a:t>
            </a:r>
            <a:endParaRPr lang="tr-TR" sz="1600"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2700" y="2654649"/>
            <a:ext cx="3846234" cy="32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72" y="2654648"/>
            <a:ext cx="4250928" cy="32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845" y="2654647"/>
            <a:ext cx="3017142" cy="32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65129" y="6112701"/>
            <a:ext cx="12220012" cy="369332"/>
          </a:xfrm>
          <a:prstGeom prst="rect">
            <a:avLst/>
          </a:prstGeom>
          <a:noFill/>
        </p:spPr>
        <p:txBody>
          <a:bodyPr wrap="none" rtlCol="0">
            <a:spAutoFit/>
          </a:bodyPr>
          <a:lstStyle/>
          <a:p>
            <a:r>
              <a:rPr lang="tr-TR" dirty="0">
                <a:solidFill>
                  <a:srgbClr val="0070C0"/>
                </a:solidFill>
                <a:latin typeface="Times New Roman" panose="02020603050405020304" pitchFamily="18" charset="0"/>
                <a:cs typeface="Times New Roman" panose="02020603050405020304" pitchFamily="18" charset="0"/>
              </a:rPr>
              <a:t>İnceleme </a:t>
            </a:r>
            <a:r>
              <a:rPr lang="tr-TR" dirty="0" smtClean="0">
                <a:solidFill>
                  <a:srgbClr val="0070C0"/>
                </a:solidFill>
                <a:latin typeface="Times New Roman" panose="02020603050405020304" pitchFamily="18" charset="0"/>
                <a:cs typeface="Times New Roman" panose="02020603050405020304" pitchFamily="18" charset="0"/>
              </a:rPr>
              <a:t>Masası                                                          </a:t>
            </a:r>
            <a:r>
              <a:rPr lang="tr-TR" dirty="0">
                <a:solidFill>
                  <a:srgbClr val="0070C0"/>
                </a:solidFill>
                <a:latin typeface="Times New Roman" panose="02020603050405020304" pitchFamily="18" charset="0"/>
                <a:cs typeface="Times New Roman" panose="02020603050405020304" pitchFamily="18" charset="0"/>
              </a:rPr>
              <a:t>Deteksiyon </a:t>
            </a:r>
            <a:r>
              <a:rPr lang="tr-TR" dirty="0" smtClean="0">
                <a:solidFill>
                  <a:srgbClr val="0070C0"/>
                </a:solidFill>
                <a:latin typeface="Times New Roman" panose="02020603050405020304" pitchFamily="18" charset="0"/>
                <a:cs typeface="Times New Roman" panose="02020603050405020304" pitchFamily="18" charset="0"/>
              </a:rPr>
              <a:t>Ünitesi                          </a:t>
            </a:r>
            <a:r>
              <a:rPr lang="tr-TR" dirty="0">
                <a:solidFill>
                  <a:srgbClr val="0070C0"/>
                </a:solidFill>
                <a:latin typeface="Times New Roman" panose="02020603050405020304" pitchFamily="18" charset="0"/>
                <a:cs typeface="Times New Roman" panose="02020603050405020304" pitchFamily="18" charset="0"/>
              </a:rPr>
              <a:t>Gantry (Kasnak)</a:t>
            </a:r>
            <a:r>
              <a:rPr lang="tr-TR" dirty="0" smtClean="0">
                <a:solidFill>
                  <a:srgbClr val="0070C0"/>
                </a:solidFill>
                <a:latin typeface="Times New Roman" panose="02020603050405020304" pitchFamily="18" charset="0"/>
                <a:cs typeface="Times New Roman" panose="02020603050405020304" pitchFamily="18" charset="0"/>
              </a:rPr>
              <a:t>                                          </a:t>
            </a:r>
            <a:endParaRPr lang="tr-TR" dirty="0"/>
          </a:p>
        </p:txBody>
      </p:sp>
    </p:spTree>
    <p:extLst>
      <p:ext uri="{BB962C8B-B14F-4D97-AF65-F5344CB8AC3E}">
        <p14:creationId xmlns:p14="http://schemas.microsoft.com/office/powerpoint/2010/main" val="593631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165" y="1340285"/>
            <a:ext cx="8689290" cy="472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53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8866" y="197285"/>
            <a:ext cx="9601200" cy="1485900"/>
          </a:xfrm>
        </p:spPr>
        <p:txBody>
          <a:bodyPr>
            <a:normAutofit/>
          </a:bodyPr>
          <a:lstStyle/>
          <a:p>
            <a:r>
              <a:rPr lang="tr-TR" sz="2400" dirty="0" smtClean="0">
                <a:solidFill>
                  <a:srgbClr val="0070C0"/>
                </a:solidFill>
              </a:rPr>
              <a:t>                                        Sintilasyon </a:t>
            </a:r>
            <a:r>
              <a:rPr lang="tr-TR" sz="2400" dirty="0">
                <a:solidFill>
                  <a:srgbClr val="0070C0"/>
                </a:solidFill>
              </a:rPr>
              <a:t>Dedektörleri</a:t>
            </a:r>
            <a:br>
              <a:rPr lang="tr-TR" sz="2400" dirty="0">
                <a:solidFill>
                  <a:srgbClr val="0070C0"/>
                </a:solidFill>
              </a:rPr>
            </a:br>
            <a:endParaRPr lang="tr-TR" sz="2400" dirty="0">
              <a:solidFill>
                <a:srgbClr val="0070C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611" y="3806360"/>
            <a:ext cx="2990145" cy="283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962" y="3817316"/>
            <a:ext cx="4070961" cy="284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762" y="3806360"/>
            <a:ext cx="4033381" cy="282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864296" y="628099"/>
            <a:ext cx="11135639" cy="3323987"/>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cs typeface="Times New Roman" panose="02020603050405020304" pitchFamily="18" charset="0"/>
              </a:rPr>
              <a:t>PET cihazlarının farklı versiyonları olmasına karşın, genelde bir dizi dedektörün dairesel bir ringe yerleştirilmesiyle oluşturulmuş kombinasyonlar kullanılmaktadır</a:t>
            </a:r>
            <a:r>
              <a:rPr lang="tr-TR" sz="1600" dirty="0" smtClean="0">
                <a:cs typeface="Times New Roman" panose="02020603050405020304" pitchFamily="18" charset="0"/>
              </a:rPr>
              <a:t>.</a:t>
            </a:r>
          </a:p>
          <a:p>
            <a:pPr marL="285750" indent="-285750" algn="just">
              <a:buFont typeface="Arial" panose="020B0604020202020204" pitchFamily="34" charset="0"/>
              <a:buChar char="•"/>
            </a:pPr>
            <a:r>
              <a:rPr lang="tr-TR" sz="1600" dirty="0">
                <a:cs typeface="Times New Roman" panose="02020603050405020304" pitchFamily="18" charset="0"/>
              </a:rPr>
              <a:t>Hasta vücudundan 511 KeV enerjili anhilasyon fotonu birbiriyle 180° açı ile zıt yönlerde salınan iki gamma fotonu, aynı anda iki ayrı dedektör tarafından tek gamma fotonu gibi algılanır. Bu olaya, elektronik deteksiyon denir. </a:t>
            </a:r>
          </a:p>
          <a:p>
            <a:pPr marL="285750" indent="-285750" algn="just">
              <a:buFont typeface="Arial" panose="020B0604020202020204" pitchFamily="34" charset="0"/>
              <a:buChar char="•"/>
            </a:pPr>
            <a:r>
              <a:rPr lang="tr-TR" sz="1600" dirty="0"/>
              <a:t>Dedektör bloklarındaki sintilasyon kristallerini birbirinden ayırmak ve fotonlara kolimasyon sağlamak üzere, </a:t>
            </a:r>
            <a:r>
              <a:rPr lang="tr-TR" sz="1600" dirty="0" smtClean="0"/>
              <a:t>kurşun </a:t>
            </a:r>
            <a:r>
              <a:rPr lang="tr-TR" sz="1600" dirty="0"/>
              <a:t>plakaların kullanıldığı PET cihazları 2D olarak adlandırılır. </a:t>
            </a:r>
            <a:endParaRPr lang="tr-TR" sz="1600" dirty="0" smtClean="0"/>
          </a:p>
          <a:p>
            <a:pPr marL="285750" indent="-285750" algn="just">
              <a:buFont typeface="Arial" panose="020B0604020202020204" pitchFamily="34" charset="0"/>
              <a:buChar char="•"/>
            </a:pPr>
            <a:r>
              <a:rPr lang="tr-TR" sz="1600" dirty="0"/>
              <a:t>Dedektörler arasında </a:t>
            </a:r>
            <a:r>
              <a:rPr lang="tr-TR" sz="1600" dirty="0" smtClean="0"/>
              <a:t>kurşun </a:t>
            </a:r>
            <a:r>
              <a:rPr lang="tr-TR" sz="1600" dirty="0"/>
              <a:t>plakaların bulunmadığı dizilim </a:t>
            </a:r>
            <a:r>
              <a:rPr lang="tr-TR" sz="1600" dirty="0" smtClean="0"/>
              <a:t>şekliyle oluşturulmuş </a:t>
            </a:r>
            <a:r>
              <a:rPr lang="tr-TR" sz="1600" dirty="0"/>
              <a:t>olan versiyonuna da 3D adı verilir</a:t>
            </a:r>
            <a:r>
              <a:rPr lang="tr-TR" sz="1600" dirty="0" smtClean="0"/>
              <a:t>.</a:t>
            </a:r>
          </a:p>
          <a:p>
            <a:pPr marL="285750" indent="-285750" algn="just">
              <a:buFont typeface="Arial" panose="020B0604020202020204" pitchFamily="34" charset="0"/>
              <a:buChar char="•"/>
            </a:pPr>
            <a:r>
              <a:rPr lang="tr-TR" sz="1600" dirty="0"/>
              <a:t>Bilgisayar yazılım teknolojisinin </a:t>
            </a:r>
            <a:r>
              <a:rPr lang="tr-TR" sz="1600" dirty="0" smtClean="0"/>
              <a:t>gelişimi </a:t>
            </a:r>
            <a:r>
              <a:rPr lang="tr-TR" sz="1600" dirty="0"/>
              <a:t>neticesinde 3D ile alınan görüntüler gürültü, tesadüfi ve </a:t>
            </a:r>
            <a:r>
              <a:rPr lang="tr-TR" sz="1600" dirty="0" smtClean="0"/>
              <a:t>saçılmış </a:t>
            </a:r>
            <a:r>
              <a:rPr lang="tr-TR" sz="1600" dirty="0"/>
              <a:t>fotonlardan arındırılmakta böylece 4-5 mm’lik yapılar görülmekte ve sintigrafik ayrımlar </a:t>
            </a:r>
            <a:r>
              <a:rPr lang="tr-TR" sz="1600" dirty="0" smtClean="0"/>
              <a:t>yapılmaktadır.</a:t>
            </a:r>
            <a:endParaRPr lang="tr-TR" sz="1600" dirty="0" smtClean="0">
              <a:cs typeface="Times New Roman" panose="02020603050405020304" pitchFamily="18" charset="0"/>
            </a:endParaRPr>
          </a:p>
          <a:p>
            <a:pPr marL="285750" indent="-285750" algn="just">
              <a:buFont typeface="Arial" panose="020B0604020202020204" pitchFamily="34" charset="0"/>
              <a:buChar char="•"/>
            </a:pPr>
            <a:r>
              <a:rPr lang="tr-TR" sz="1600" dirty="0" smtClean="0">
                <a:cs typeface="Times New Roman" panose="02020603050405020304" pitchFamily="18" charset="0"/>
              </a:rPr>
              <a:t>Dedektörler </a:t>
            </a:r>
            <a:r>
              <a:rPr lang="tr-TR" sz="1600" dirty="0">
                <a:cs typeface="Times New Roman" panose="02020603050405020304" pitchFamily="18" charset="0"/>
              </a:rPr>
              <a:t>genellikle sintilatörler, foto mültiplier tüpler ve foto diyotlar ile kullanılır.  </a:t>
            </a:r>
            <a:endParaRPr lang="tr-TR" sz="1600" dirty="0" smtClean="0">
              <a:cs typeface="Times New Roman" panose="02020603050405020304" pitchFamily="18" charset="0"/>
            </a:endParaRPr>
          </a:p>
          <a:p>
            <a:pPr marL="285750" indent="-285750" algn="just">
              <a:buFont typeface="Arial" panose="020B0604020202020204" pitchFamily="34" charset="0"/>
              <a:buChar char="•"/>
            </a:pPr>
            <a:r>
              <a:rPr lang="tr-TR" sz="1600" dirty="0">
                <a:cs typeface="Times New Roman" panose="02020603050405020304" pitchFamily="18" charset="0"/>
              </a:rPr>
              <a:t>PET cihazlarında, çok sayıda dedektör yer alır. </a:t>
            </a:r>
          </a:p>
          <a:p>
            <a:pPr marL="285750" indent="-285750" algn="just">
              <a:buFont typeface="Arial" panose="020B0604020202020204" pitchFamily="34" charset="0"/>
              <a:buChar char="•"/>
            </a:pPr>
            <a:endParaRPr lang="tr-TR" sz="1600" dirty="0" smtClean="0">
              <a:cs typeface="Times New Roman" panose="02020603050405020304" pitchFamily="18" charset="0"/>
            </a:endParaRPr>
          </a:p>
          <a:p>
            <a:endParaRPr lang="tr-TR" dirty="0"/>
          </a:p>
        </p:txBody>
      </p:sp>
    </p:spTree>
    <p:extLst>
      <p:ext uri="{BB962C8B-B14F-4D97-AF65-F5344CB8AC3E}">
        <p14:creationId xmlns:p14="http://schemas.microsoft.com/office/powerpoint/2010/main" val="1707233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510" y="3635873"/>
            <a:ext cx="4526468" cy="300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062" y="3657601"/>
            <a:ext cx="5785670" cy="298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015960" y="0"/>
            <a:ext cx="10771029" cy="3785652"/>
          </a:xfrm>
          <a:prstGeom prst="rect">
            <a:avLst/>
          </a:prstGeom>
          <a:noFill/>
        </p:spPr>
        <p:txBody>
          <a:bodyPr wrap="square" rtlCol="0">
            <a:spAutoFit/>
          </a:bodyPr>
          <a:lstStyle/>
          <a:p>
            <a:pPr algn="just"/>
            <a:endParaRPr lang="tr-TR" sz="2400" dirty="0" smtClean="0"/>
          </a:p>
          <a:p>
            <a:pPr algn="just"/>
            <a:r>
              <a:rPr lang="tr-TR" sz="2400" dirty="0">
                <a:solidFill>
                  <a:srgbClr val="0070C0"/>
                </a:solidFill>
              </a:rPr>
              <a:t>Polonya Jagiellonian Üniversitesi  (J-PET</a:t>
            </a:r>
            <a:r>
              <a:rPr lang="tr-TR" sz="2400" dirty="0" smtClean="0">
                <a:solidFill>
                  <a:srgbClr val="0070C0"/>
                </a:solidFill>
              </a:rPr>
              <a:t>) / GÜNCEL BİLGİ</a:t>
            </a:r>
          </a:p>
          <a:p>
            <a:pPr algn="just"/>
            <a:endParaRPr lang="tr-TR" sz="1600" dirty="0">
              <a:solidFill>
                <a:srgbClr val="0070C0"/>
              </a:solidFill>
            </a:endParaRPr>
          </a:p>
          <a:p>
            <a:pPr algn="just"/>
            <a:r>
              <a:rPr lang="tr-TR" sz="1600" dirty="0"/>
              <a:t>J-PET ayrıca moleküller arası boşluklara hapsolmuş pozitronyumdan (elektron ve pozitronun bağlı bir durumu) görüntüler oluşturabilir. Vakaların yaklaşık% 40'ında, insan vücuduna enjekte edilen pozitronlar, belirli bir ömür ve diğer çevreye duyarlı özelliklere sahip pozitronyum oluşturur. Şu anda bu bilgi PET görüntüleme için ne kaydedilmekte ne de kullanılmakta, ancak normal ve kanser cilt hücrelerinde pozitronyum yaşam süresine ilişkin son J-PET ölçümleri, pozitronyum özelliklerinin kanser tedavisi için tanısal göstergeler olarak kullanılabileceğini göstermektedir.</a:t>
            </a:r>
          </a:p>
          <a:p>
            <a:pPr algn="just"/>
            <a:endParaRPr lang="tr-TR" sz="1600" i="1" dirty="0" smtClean="0"/>
          </a:p>
          <a:p>
            <a:pPr algn="just"/>
            <a:r>
              <a:rPr lang="tr-TR" sz="1600" dirty="0" smtClean="0"/>
              <a:t>J-PET </a:t>
            </a:r>
            <a:r>
              <a:rPr lang="tr-TR" sz="1600" dirty="0"/>
              <a:t>dedektörünün ilk tam ölçekli prototipi. J-PET detektörü, 7 × 19 × 500 mm3 boyutlarında EJ-230 plastik sintilatör şeritlerinin (siyah) ve Hamamatsu R9800 vakumlu tüp fotomultipinin (gri) üç silindirik katmanından oluşur. Fotoçoğaltıcılardan gelen sinyaller, gerilim alanında 30 ps'lik bir zamanlama doğruluğu ile dört eşikte problanır ve veri toplama, tetiksiz modda çalışır.</a:t>
            </a:r>
            <a:endParaRPr lang="tr-TR" sz="1600" dirty="0" smtClean="0"/>
          </a:p>
          <a:p>
            <a:pPr algn="just"/>
            <a:endParaRPr lang="tr-TR" sz="1600" i="1" dirty="0"/>
          </a:p>
        </p:txBody>
      </p:sp>
    </p:spTree>
    <p:extLst>
      <p:ext uri="{BB962C8B-B14F-4D97-AF65-F5344CB8AC3E}">
        <p14:creationId xmlns:p14="http://schemas.microsoft.com/office/powerpoint/2010/main" val="43569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0662" y="225468"/>
            <a:ext cx="10966537" cy="4013548"/>
          </a:xfrm>
        </p:spPr>
        <p:txBody>
          <a:bodyPr>
            <a:normAutofit/>
          </a:bodyPr>
          <a:lstStyle/>
          <a:p>
            <a:pPr algn="just"/>
            <a:r>
              <a:rPr lang="tr-TR" sz="1600" dirty="0"/>
              <a:t>Sağda: Mekanik montajdan sonra mobil J-PET prototipi. Dedektör, 24 algılama modülünden oluşur. Her modül, bakım için kolayca çıkarılabilir ve toplamda yaklaşık 2 kg ağırlığındadır ve her iki tarafta 1x4 SiPM dizileri tarafından okunan 13 sintilatörden oluşur. Analog sinyaller, J-PET grubu tarafından geliştirilen TDC kartları kullanılarak SiPM'lere olabildiğince yakın dijitalleştirilir. </a:t>
            </a:r>
            <a:endParaRPr lang="tr-TR" sz="1600" dirty="0" smtClean="0"/>
          </a:p>
          <a:p>
            <a:pPr algn="just"/>
            <a:r>
              <a:rPr lang="tr-TR" sz="1600" dirty="0" smtClean="0"/>
              <a:t>Sol</a:t>
            </a:r>
            <a:r>
              <a:rPr lang="tr-TR" sz="1600" dirty="0"/>
              <a:t>: Her SiPM'ye ayrı ayrı voltaj sağlayan güç kaynağı kartı (yeşil) ve analog sinyalleri dijital olanlara dönüştüren TDC kartı </a:t>
            </a:r>
            <a:r>
              <a:rPr lang="tr-TR" sz="1600" dirty="0" smtClean="0"/>
              <a:t>  (</a:t>
            </a:r>
            <a:r>
              <a:rPr lang="tr-TR" sz="1600" dirty="0"/>
              <a:t>mavi), seçilen iki sabit eşikte analog sinyal geçişi bilgilerini içerir. </a:t>
            </a:r>
          </a:p>
          <a:p>
            <a:pPr marL="0" indent="0" algn="just">
              <a:buNone/>
            </a:pPr>
            <a:r>
              <a:rPr lang="tr-TR" sz="1600" dirty="0" smtClean="0"/>
              <a:t>       J-PET </a:t>
            </a:r>
            <a:r>
              <a:rPr lang="tr-TR" sz="1600" dirty="0"/>
              <a:t>detektörü, her iki ucunda fotomultiplik tüpleri bulunan üç silindirik plastik sintilatör şerit katmanından (siyah) oluşur.</a:t>
            </a:r>
          </a:p>
          <a:p>
            <a:pPr algn="just"/>
            <a:r>
              <a:rPr lang="tr-TR" sz="1600" dirty="0"/>
              <a:t>J-PET dedektörünün 192 modülünün her birinde bir sintilatörün her iki ucuna monte edilmiş iki fotoçoğaltıcı vardır. Sinyaller, yeni geliştirilen, özel dijital çok eşikli elektroniklerle ön ve arka kenarlarda dört voltaj seviyesinde örneklenir</a:t>
            </a:r>
            <a:r>
              <a:rPr lang="tr-TR" sz="1600" dirty="0" smtClean="0"/>
              <a:t>. </a:t>
            </a:r>
          </a:p>
          <a:p>
            <a:pPr algn="just"/>
            <a:r>
              <a:rPr lang="tr-TR" sz="1600" b="1" dirty="0" smtClean="0">
                <a:solidFill>
                  <a:srgbClr val="0070C0"/>
                </a:solidFill>
              </a:rPr>
              <a:t>SiPM : </a:t>
            </a:r>
            <a:r>
              <a:rPr lang="tr-TR" sz="1600" dirty="0" smtClean="0"/>
              <a:t>Silikon </a:t>
            </a:r>
            <a:r>
              <a:rPr lang="tr-TR" sz="1600" dirty="0"/>
              <a:t>fotomultiplier (SiPM) olarak da bilinen Çoklu Piksel Foton Sayacımız (MPPC), aynı zamanda SPAD (tek foton çığ fotodiyotu) olarak da bilinen Geiger modunda çalışan çığ fotodiyotlarının yüksek yoğunluklu bir matrisinden oluşan katı halli bir </a:t>
            </a:r>
            <a:r>
              <a:rPr lang="tr-TR" sz="1600" dirty="0" smtClean="0"/>
              <a:t>foto çoğaltıcıdır</a:t>
            </a:r>
            <a:r>
              <a:rPr lang="tr-TR" sz="1600" dirty="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10" y="3933691"/>
            <a:ext cx="2857500" cy="273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591" y="3889686"/>
            <a:ext cx="4705611" cy="282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07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5611" y="194153"/>
            <a:ext cx="7559458" cy="3581400"/>
          </a:xfrm>
        </p:spPr>
        <p:txBody>
          <a:bodyPr/>
          <a:lstStyle/>
          <a:p>
            <a:pPr algn="just"/>
            <a:endParaRPr lang="tr-TR" dirty="0" smtClean="0"/>
          </a:p>
          <a:p>
            <a:pPr marL="0" indent="0" algn="just">
              <a:buNone/>
            </a:pPr>
            <a:r>
              <a:rPr lang="tr-TR" sz="2400" dirty="0" smtClean="0"/>
              <a:t>       </a:t>
            </a:r>
            <a:r>
              <a:rPr lang="tr-TR" sz="2400" dirty="0" smtClean="0">
                <a:solidFill>
                  <a:srgbClr val="0070C0"/>
                </a:solidFill>
              </a:rPr>
              <a:t>MPPC </a:t>
            </a:r>
            <a:r>
              <a:rPr lang="tr-TR" sz="2400" dirty="0">
                <a:solidFill>
                  <a:srgbClr val="0070C0"/>
                </a:solidFill>
              </a:rPr>
              <a:t>S14160 / S14161 serisi</a:t>
            </a:r>
          </a:p>
          <a:p>
            <a:pPr marL="0" indent="0" algn="just">
              <a:buNone/>
            </a:pPr>
            <a:r>
              <a:rPr lang="tr-TR" dirty="0" smtClean="0"/>
              <a:t>PET </a:t>
            </a:r>
            <a:r>
              <a:rPr lang="tr-TR" dirty="0"/>
              <a:t>tarayıcıları için yüksek algılama verimliliği ve düşük çalışma voltajı sunan MPPC'lerdir. Kanallar arasındaki ölü boşluk azaltıldı ve ışığa duyarlı alanın etrafındaki boşluk kenarlardan 0,2 mm'ye indirildi. Şekil, dört taraflı dip tablası döşeme için uygundur.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443" y="313150"/>
            <a:ext cx="3539647" cy="303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979090" y="4142642"/>
            <a:ext cx="6096000" cy="1754326"/>
          </a:xfrm>
          <a:prstGeom prst="rect">
            <a:avLst/>
          </a:prstGeom>
        </p:spPr>
        <p:txBody>
          <a:bodyPr>
            <a:spAutoFit/>
          </a:bodyPr>
          <a:lstStyle/>
          <a:p>
            <a:pPr algn="just"/>
            <a:r>
              <a:rPr lang="tr-TR" dirty="0"/>
              <a:t>Hamamatsu SiPM, düşük karanlık sayımı, yüksek foton algılama verimliliği, mükemmel zamanlama çözünürlüğü, düşük ön gerilim çalışması, sağlamlık, aşırı ışığa direnç ve manyetik alanlara karşı bağışıklık özelliklerine sahiptir. Tek foton sayımı ve diğer ultra düşük ışık uygulamaları için çok uygundurlar.</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60" y="3345492"/>
            <a:ext cx="4849595" cy="310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TM10001105[[fn=Kırpma]]</Template>
  <TotalTime>779</TotalTime>
  <Words>1399</Words>
  <Application>Microsoft Office PowerPoint</Application>
  <PresentationFormat>Geniş ekran</PresentationFormat>
  <Paragraphs>132</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Franklin Gothic Book</vt:lpstr>
      <vt:lpstr>Times New Roman</vt:lpstr>
      <vt:lpstr>Crop</vt:lpstr>
      <vt:lpstr>PowerPoint Sunusu</vt:lpstr>
      <vt:lpstr>(PET)POZİTRON EMİSYON TOMOGRAFİSİ ÜNİTE AKSAMLARI  </vt:lpstr>
      <vt:lpstr>Pozitron Emisyon Tomografi (PET)</vt:lpstr>
      <vt:lpstr> İnceleme Masası : Hastanın, üzerinde hareket ettirilmeden, vücudun tüm bölümlerinin dedektör ile incelemesinin yapıldığı masadır. Deteksiyon Ünitesi : Dedeksiyon ünitesi, hastanın vücudundan yayılan gamma fotonlarını algılayan ünitedir. Gantry ve sintilasyon dedektörlerinden oluşur. Gantry (Kasnak) : Gantrye görüntüleme ve dedektör pozisyonlama kontrol birimi de denir. Tünel şeklinde dairesel bir yapıya sahiptir, sintilasyon dedektörleri bu tünelin iç çevresinde sıralanmıştır ve hasta çevresinde 180°-360° dönüş hareketi sağlar. </vt:lpstr>
      <vt:lpstr>PowerPoint Sunusu</vt:lpstr>
      <vt:lpstr>                                        Sintilasyon Dedektörleri </vt:lpstr>
      <vt:lpstr>PowerPoint Sunusu</vt:lpstr>
      <vt:lpstr>PowerPoint Sunusu</vt:lpstr>
      <vt:lpstr>PowerPoint Sunusu</vt:lpstr>
      <vt:lpstr>PMT içerisindeki dynotlarda yüksek voltajın etkisiyle hızlandırılır. Dynotlar, hızlandırılmış olarak üzerine çarpan her bir serbest elektrona karşılık çok sayıda serbest elektron açığa çıkaran yapıya sahiptir. Bu serbest elektronlar, PMT çıkışındaki anotta toplanarak bir elektrik sinyali oluşturur. Buna, voltaj pulsu denir. PMT ve amplifiyer arasındaki direnci uyumlu hale getirmek ve gelen sinyali amplifiyer tarafından en uygun şekilde alınacak biçime sokmak amacıyla kullanılan devre elemanına, Preamplifiyer (ön yükseltici) denir.</vt:lpstr>
      <vt:lpstr>PowerPoint Sunusu</vt:lpstr>
      <vt:lpstr>PowerPoint Sunusu</vt:lpstr>
      <vt:lpstr>Amplifiyerler(Yükselteçler)  </vt:lpstr>
      <vt:lpstr> Elektronik Devreler</vt:lpstr>
      <vt:lpstr>PowerPoint Sunusu</vt:lpstr>
      <vt:lpstr>PowerPoint Sunusu</vt:lpstr>
      <vt:lpstr>PowerPoint Sunusu</vt:lpstr>
      <vt:lpstr>PowerPoint Sunusu</vt:lpstr>
      <vt:lpstr>PowerPoint Sunusu</vt:lpstr>
      <vt:lpstr>Sayım kayıpları ve random düzeltmelerinin doğruluğu  Amaç: Görüntülerdeki random olaylar ve ölü zaman kayıpları için yapılan düzeltmelerin doğruluğunu ölçmek  Yöntem: 70 cm uzunluğunda 20 cm çapında solid yapıda silindirik fantom  Çizgisel kaynak: 80 cm uzunluğunda 3.2 mm iç çapında F-18 ile doldurulmuş polietilen veya plastik tüp  Acquisition: Doğru olayların sayım kayıp hızı, toplam hızın %1’inden ve random hızların, doğru olay hızlarının %1’inden daha düşük seviyeye ulaşması için geçen sürede radyonüklidin yarı ömrünün bitmesi </vt:lpstr>
      <vt:lpstr>PowerPoint Sunusu</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Lenova</cp:lastModifiedBy>
  <cp:revision>64</cp:revision>
  <dcterms:created xsi:type="dcterms:W3CDTF">2020-04-10T14:52:12Z</dcterms:created>
  <dcterms:modified xsi:type="dcterms:W3CDTF">2022-10-10T15:52:55Z</dcterms:modified>
</cp:coreProperties>
</file>