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50" r:id="rId1"/>
  </p:sldMasterIdLst>
  <p:notesMasterIdLst>
    <p:notesMasterId r:id="rId13"/>
  </p:notesMasterIdLst>
  <p:sldIdLst>
    <p:sldId id="256" r:id="rId2"/>
    <p:sldId id="281" r:id="rId3"/>
    <p:sldId id="257" r:id="rId4"/>
    <p:sldId id="273" r:id="rId5"/>
    <p:sldId id="276" r:id="rId6"/>
    <p:sldId id="261" r:id="rId7"/>
    <p:sldId id="282" r:id="rId8"/>
    <p:sldId id="283" r:id="rId9"/>
    <p:sldId id="284" r:id="rId10"/>
    <p:sldId id="285"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TGM"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4364" autoAdjust="0"/>
  </p:normalViewPr>
  <p:slideViewPr>
    <p:cSldViewPr snapToGrid="0">
      <p:cViewPr varScale="1">
        <p:scale>
          <a:sx n="88" d="100"/>
          <a:sy n="88"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27850-9C2D-4B1D-B3A5-9EA55BB155CC}" type="datetimeFigureOut">
              <a:rPr lang="tr-TR" smtClean="0"/>
              <a:t>9.07.2024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C8BFD-2250-4454-9734-E647C0FF2859}"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 için tıklatın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FF15775-1E9D-4DA4-B6F8-253FE1CF9D2B}"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388580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2DD9979-9C40-4B8E-A67A-550D00B60F25}"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352553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9BC1DF2-B504-4806-8EA7-5970F34D283A}"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124584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C804505-7394-4A85-BFE1-080002A43CCD}"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84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B1A2773-02EC-44DB-9534-F2F81F38AC9C}"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414344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F95F0BE-A3E6-45B2-B8B5-FF9652C66797}" type="datetime1">
              <a:rPr lang="tr-TR" smtClean="0"/>
              <a:t>9.07.2024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343428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33429F6-7116-418E-80E6-72077BAF7C92}" type="datetime1">
              <a:rPr lang="tr-TR" smtClean="0"/>
              <a:t>9.07.2024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205948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AC4F51-16EA-45FC-B6CA-CCF191302993}"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14666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335C9FB-2EB8-4E72-9D04-B1E00B774D65}"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351169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73E00F-FD54-461E-9912-85406F985A8B}"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359535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796484C-7921-4682-9508-F7B07E7589FC}" type="datetime1">
              <a:rPr lang="tr-TR" smtClean="0"/>
              <a:t>9.07.2024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159792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679647F-CAE2-4E02-9233-DF2A3C924F90}"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49155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F719F1A-9689-4DD2-9B29-A4EC95AED8CC}" type="datetime1">
              <a:rPr lang="tr-TR" smtClean="0"/>
              <a:t>9.07.2024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248396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A12F824-7DF9-4D58-B991-6135D3D51AFE}" type="datetime1">
              <a:rPr lang="tr-TR" smtClean="0"/>
              <a:t>9.07.2024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92944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F2DAB-D2CF-4B54-A58F-71E03FC1E324}" type="datetime1">
              <a:rPr lang="tr-TR" smtClean="0"/>
              <a:t>9.07.2024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335263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1C9F5BD-9AAA-4492-B2AD-51A4422F9CFB}"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117806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AE8433C-3387-4D31-9BA7-AA8AC3052F27}" type="datetime1">
              <a:rPr lang="tr-TR" smtClean="0"/>
              <a:t>9.07.2024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C0A05F-AACA-48F9-9BFA-C5501CF7A7D9}" type="slidenum">
              <a:rPr lang="tr-TR" smtClean="0"/>
              <a:t>‹#›</a:t>
            </a:fld>
            <a:endParaRPr lang="tr-TR"/>
          </a:p>
        </p:txBody>
      </p:sp>
    </p:spTree>
    <p:extLst>
      <p:ext uri="{BB962C8B-B14F-4D97-AF65-F5344CB8AC3E}">
        <p14:creationId xmlns:p14="http://schemas.microsoft.com/office/powerpoint/2010/main" val="201163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566718E-3B69-4C96-A8AF-4068767A8BA3}" type="datetime1">
              <a:rPr lang="tr-TR" smtClean="0"/>
              <a:t>9.07.2024</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5C0A05F-AACA-48F9-9BFA-C5501CF7A7D9}" type="slidenum">
              <a:rPr lang="tr-TR" smtClean="0"/>
              <a:t>‹#›</a:t>
            </a:fld>
            <a:endParaRPr lang="tr-TR"/>
          </a:p>
        </p:txBody>
      </p:sp>
    </p:spTree>
    <p:extLst>
      <p:ext uri="{BB962C8B-B14F-4D97-AF65-F5344CB8AC3E}">
        <p14:creationId xmlns:p14="http://schemas.microsoft.com/office/powerpoint/2010/main" val="3324808689"/>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609601"/>
            <a:ext cx="8676222" cy="1810870"/>
          </a:xfrm>
        </p:spPr>
        <p:txBody>
          <a:bodyPr>
            <a:normAutofit fontScale="90000"/>
          </a:bodyPr>
          <a:lstStyle/>
          <a:p>
            <a:r>
              <a:rPr lang="tr-TR" sz="4000" b="1" dirty="0">
                <a:solidFill>
                  <a:schemeClr val="tx1"/>
                </a:solidFill>
              </a:rPr>
              <a:t>ATATÜRK ÜNİVEERSTESİ</a:t>
            </a:r>
            <a:br>
              <a:rPr lang="tr-TR" sz="4000" b="1" dirty="0">
                <a:solidFill>
                  <a:schemeClr val="tx1"/>
                </a:solidFill>
              </a:rPr>
            </a:br>
            <a:r>
              <a:rPr lang="tr-TR" sz="4000" b="1" dirty="0">
                <a:solidFill>
                  <a:schemeClr val="tx1"/>
                </a:solidFill>
              </a:rPr>
              <a:t>İSPİR HAMZA POLAT M.Y.O</a:t>
            </a:r>
            <a:br>
              <a:rPr lang="tr-TR" sz="4000" b="1" dirty="0">
                <a:solidFill>
                  <a:schemeClr val="tx1"/>
                </a:solidFill>
              </a:rPr>
            </a:br>
            <a:r>
              <a:rPr lang="tr-TR" sz="4000" b="1" dirty="0">
                <a:solidFill>
                  <a:schemeClr val="tx1"/>
                </a:solidFill>
              </a:rPr>
              <a:t>ANJİYOGRAFİ CİHAZ TANITIMI VE ARIZALARI</a:t>
            </a:r>
          </a:p>
        </p:txBody>
      </p:sp>
      <p:sp>
        <p:nvSpPr>
          <p:cNvPr id="3" name="Alt Başlık 2"/>
          <p:cNvSpPr>
            <a:spLocks noGrp="1"/>
          </p:cNvSpPr>
          <p:nvPr>
            <p:ph type="subTitle" idx="1"/>
          </p:nvPr>
        </p:nvSpPr>
        <p:spPr>
          <a:xfrm>
            <a:off x="1157254" y="5091952"/>
            <a:ext cx="8676222" cy="995083"/>
          </a:xfrm>
        </p:spPr>
        <p:txBody>
          <a:bodyPr/>
          <a:lstStyle/>
          <a:p>
            <a:pPr algn="l"/>
            <a:r>
              <a:rPr lang="tr-TR" b="1" dirty="0">
                <a:solidFill>
                  <a:schemeClr val="tx1"/>
                </a:solidFill>
              </a:rPr>
              <a:t>HAZIRLAYAN:TURAN TEYMUR</a:t>
            </a:r>
          </a:p>
          <a:p>
            <a:pPr algn="l"/>
            <a:r>
              <a:rPr lang="tr-TR" b="1" dirty="0">
                <a:solidFill>
                  <a:schemeClr val="tx1"/>
                </a:solidFill>
              </a:rPr>
              <a:t>ÖĞRETİM ÜYESİ: DOÇ.DR. SEVDA SARITAŞ</a:t>
            </a:r>
          </a:p>
        </p:txBody>
      </p:sp>
      <p:sp>
        <p:nvSpPr>
          <p:cNvPr id="4" name="Slayt Numarası Yer Tutucusu 3"/>
          <p:cNvSpPr>
            <a:spLocks noGrp="1"/>
          </p:cNvSpPr>
          <p:nvPr>
            <p:ph type="sldNum" sz="quarter" idx="12"/>
          </p:nvPr>
        </p:nvSpPr>
        <p:spPr/>
        <p:txBody>
          <a:bodyPr/>
          <a:lstStyle/>
          <a:p>
            <a:fld id="{75C0A05F-AACA-48F9-9BFA-C5501CF7A7D9}" type="slidenum">
              <a:rPr lang="tr-TR" smtClean="0"/>
              <a:t>1</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296" y="3585696"/>
            <a:ext cx="5833073" cy="3272304"/>
          </a:xfrm>
          <a:prstGeom prst="rect">
            <a:avLst/>
          </a:prstGeom>
        </p:spPr>
      </p:pic>
      <p:sp>
        <p:nvSpPr>
          <p:cNvPr id="6" name="Unvan 1"/>
          <p:cNvSpPr>
            <a:spLocks noGrp="1"/>
          </p:cNvSpPr>
          <p:nvPr/>
        </p:nvSpPr>
        <p:spPr>
          <a:xfrm>
            <a:off x="1393638" y="2728735"/>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8BDE8-F5E5-41EF-965A-C3643D0C2B65}"/>
              </a:ext>
            </a:extLst>
          </p:cNvPr>
          <p:cNvSpPr>
            <a:spLocks noGrp="1"/>
          </p:cNvSpPr>
          <p:nvPr>
            <p:ph type="title"/>
          </p:nvPr>
        </p:nvSpPr>
        <p:spPr/>
        <p:txBody>
          <a:bodyPr/>
          <a:lstStyle/>
          <a:p>
            <a:r>
              <a:rPr lang="tr-TR" b="1" dirty="0">
                <a:solidFill>
                  <a:srgbClr val="FFFF00"/>
                </a:solidFill>
              </a:rPr>
              <a:t>KALİBRASYON</a:t>
            </a:r>
          </a:p>
        </p:txBody>
      </p:sp>
      <p:sp>
        <p:nvSpPr>
          <p:cNvPr id="3" name="İçerik Yer Tutucusu 2">
            <a:extLst>
              <a:ext uri="{FF2B5EF4-FFF2-40B4-BE49-F238E27FC236}">
                <a16:creationId xmlns:a16="http://schemas.microsoft.com/office/drawing/2014/main" id="{11A33C54-ADB0-4E0F-9CB5-52925C7D1F60}"/>
              </a:ext>
            </a:extLst>
          </p:cNvPr>
          <p:cNvSpPr>
            <a:spLocks noGrp="1"/>
          </p:cNvSpPr>
          <p:nvPr>
            <p:ph idx="1"/>
          </p:nvPr>
        </p:nvSpPr>
        <p:spPr/>
        <p:txBody>
          <a:bodyPr/>
          <a:lstStyle/>
          <a:p>
            <a:pPr>
              <a:buClr>
                <a:srgbClr val="00B0F0"/>
              </a:buClr>
              <a:buFont typeface="Wingdings" panose="05000000000000000000" pitchFamily="2" charset="2"/>
              <a:buChar char="q"/>
            </a:pPr>
            <a:r>
              <a:rPr lang="tr-TR" b="1" dirty="0"/>
              <a:t>Anjiyo cihazının kalibrasyonu çıkan X ışınının gerçekten gönderilen değer de olup olmadığının ölçümüdür kV metre ile X ışını ölçülür.</a:t>
            </a:r>
          </a:p>
          <a:p>
            <a:pPr marL="36900" indent="0">
              <a:buClr>
                <a:srgbClr val="00B0F0"/>
              </a:buClr>
              <a:buNone/>
            </a:pPr>
            <a:endParaRPr lang="tr-TR" b="1" dirty="0"/>
          </a:p>
          <a:p>
            <a:pPr>
              <a:buClr>
                <a:srgbClr val="00B0F0"/>
              </a:buClr>
              <a:buFont typeface="Wingdings" panose="05000000000000000000" pitchFamily="2" charset="2"/>
              <a:buChar char="q"/>
            </a:pPr>
            <a:r>
              <a:rPr lang="tr-TR" b="1" dirty="0"/>
              <a:t>Hareket kalibrasyonu da yapılır masaya vs. çarpmaması için , oda kalibrasyonu da denilir  ama bu bir  kere yapılır periyodik değildir.</a:t>
            </a:r>
          </a:p>
          <a:p>
            <a:pPr marL="36900" indent="0">
              <a:buClr>
                <a:srgbClr val="00B0F0"/>
              </a:buClr>
              <a:buNone/>
            </a:pPr>
            <a:endParaRPr lang="tr-TR" b="1" dirty="0"/>
          </a:p>
          <a:p>
            <a:pPr>
              <a:buClr>
                <a:srgbClr val="00B0F0"/>
              </a:buClr>
              <a:buFont typeface="Wingdings" panose="05000000000000000000" pitchFamily="2" charset="2"/>
              <a:buChar char="q"/>
            </a:pPr>
            <a:r>
              <a:rPr lang="tr-TR" b="1" dirty="0">
                <a:solidFill>
                  <a:srgbClr val="FFFF00"/>
                </a:solidFill>
              </a:rPr>
              <a:t>Bakımı</a:t>
            </a:r>
            <a:r>
              <a:rPr lang="tr-TR" b="1" dirty="0"/>
              <a:t>: Genel olarak PC kasası , tüp soğutucu radyatörün  temizliği, kabinetlerin temizliğine bakılır ve temizlenir. Ayrıca elektriksel bağlantıların sağlamlığına bakılır , hareketleri düzgün yapıp yapmadığına bakılır ve mekanik aksamlar yağlanır.  </a:t>
            </a:r>
          </a:p>
          <a:p>
            <a:pPr marL="36900" indent="0">
              <a:buNone/>
            </a:pPr>
            <a:endParaRPr lang="tr-TR" dirty="0"/>
          </a:p>
        </p:txBody>
      </p:sp>
      <p:sp>
        <p:nvSpPr>
          <p:cNvPr id="4" name="Slayt Numarası Yer Tutucusu 3">
            <a:extLst>
              <a:ext uri="{FF2B5EF4-FFF2-40B4-BE49-F238E27FC236}">
                <a16:creationId xmlns:a16="http://schemas.microsoft.com/office/drawing/2014/main" id="{F31ED90D-7BA1-41A4-9951-4C6E45CC8BE5}"/>
              </a:ext>
            </a:extLst>
          </p:cNvPr>
          <p:cNvSpPr>
            <a:spLocks noGrp="1"/>
          </p:cNvSpPr>
          <p:nvPr>
            <p:ph type="sldNum" sz="quarter" idx="12"/>
          </p:nvPr>
        </p:nvSpPr>
        <p:spPr/>
        <p:txBody>
          <a:bodyPr/>
          <a:lstStyle/>
          <a:p>
            <a:fld id="{75C0A05F-AACA-48F9-9BFA-C5501CF7A7D9}" type="slidenum">
              <a:rPr lang="tr-TR" smtClean="0"/>
              <a:t>10</a:t>
            </a:fld>
            <a:endParaRPr lang="tr-TR"/>
          </a:p>
        </p:txBody>
      </p:sp>
    </p:spTree>
    <p:extLst>
      <p:ext uri="{BB962C8B-B14F-4D97-AF65-F5344CB8AC3E}">
        <p14:creationId xmlns:p14="http://schemas.microsoft.com/office/powerpoint/2010/main" val="376520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5734" y="452718"/>
            <a:ext cx="4368800" cy="1059993"/>
          </a:xfrm>
        </p:spPr>
        <p:txBody>
          <a:bodyPr>
            <a:normAutofit fontScale="90000"/>
          </a:bodyPr>
          <a:lstStyle/>
          <a:p>
            <a:r>
              <a:rPr lang="tr-TR" dirty="0"/>
              <a:t>           </a:t>
            </a:r>
            <a:r>
              <a:rPr lang="tr-TR" b="1" dirty="0">
                <a:solidFill>
                  <a:srgbClr val="FFFF00"/>
                </a:solidFill>
              </a:rPr>
              <a:t>KAYNAKÇA</a:t>
            </a:r>
          </a:p>
        </p:txBody>
      </p:sp>
      <p:sp>
        <p:nvSpPr>
          <p:cNvPr id="3" name="İçerik Yer Tutucusu 2"/>
          <p:cNvSpPr>
            <a:spLocks noGrp="1"/>
          </p:cNvSpPr>
          <p:nvPr>
            <p:ph idx="1"/>
          </p:nvPr>
        </p:nvSpPr>
        <p:spPr/>
        <p:txBody>
          <a:bodyPr>
            <a:normAutofit/>
          </a:bodyPr>
          <a:lstStyle/>
          <a:p>
            <a:pPr>
              <a:buClr>
                <a:srgbClr val="00B0F0"/>
              </a:buClr>
            </a:pPr>
            <a:r>
              <a:rPr lang="tr-TR" sz="2400" b="1" dirty="0"/>
              <a:t>https://www.medicalpark.com.tr</a:t>
            </a:r>
          </a:p>
          <a:p>
            <a:pPr>
              <a:buClr>
                <a:srgbClr val="00B0F0"/>
              </a:buClr>
            </a:pPr>
            <a:r>
              <a:rPr lang="tr-TR" sz="2400" b="1" dirty="0"/>
              <a:t>https://www.memorial.com.tr</a:t>
            </a:r>
          </a:p>
          <a:p>
            <a:pPr>
              <a:buClr>
                <a:srgbClr val="00B0F0"/>
              </a:buClr>
            </a:pPr>
            <a:r>
              <a:rPr lang="tr-TR" sz="2400" b="1" dirty="0"/>
              <a:t>https://hastane.bozok.edu.tr</a:t>
            </a:r>
          </a:p>
          <a:p>
            <a:pPr>
              <a:buClr>
                <a:srgbClr val="00B0F0"/>
              </a:buClr>
            </a:pPr>
            <a:r>
              <a:rPr lang="tr-TR" sz="2400" b="1" dirty="0"/>
              <a:t>https://www.memorial.com.tr</a:t>
            </a:r>
          </a:p>
          <a:p>
            <a:pPr>
              <a:buClr>
                <a:srgbClr val="00B0F0"/>
              </a:buClr>
            </a:pPr>
            <a:r>
              <a:rPr lang="tr-TR" sz="2400" b="1" dirty="0"/>
              <a:t>https://hastane.bozok.edu.tr</a:t>
            </a:r>
          </a:p>
          <a:p>
            <a:pPr>
              <a:buClr>
                <a:srgbClr val="00B0F0"/>
              </a:buClr>
            </a:pPr>
            <a:r>
              <a:rPr lang="tr-TR" sz="2400" b="1" dirty="0"/>
              <a:t>https://www.acibadem.com.tr</a:t>
            </a:r>
          </a:p>
        </p:txBody>
      </p:sp>
      <p:sp>
        <p:nvSpPr>
          <p:cNvPr id="4" name="Slayt Numarası Yer Tutucusu 3"/>
          <p:cNvSpPr>
            <a:spLocks noGrp="1"/>
          </p:cNvSpPr>
          <p:nvPr>
            <p:ph type="sldNum" sz="quarter" idx="12"/>
          </p:nvPr>
        </p:nvSpPr>
        <p:spPr/>
        <p:txBody>
          <a:bodyPr/>
          <a:lstStyle/>
          <a:p>
            <a:fld id="{75C0A05F-AACA-48F9-9BFA-C5501CF7A7D9}" type="slidenum">
              <a:rPr lang="tr-TR" smtClean="0"/>
              <a:t>11</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99643" y="259644"/>
            <a:ext cx="6050845" cy="925689"/>
          </a:xfrm>
        </p:spPr>
        <p:txBody>
          <a:bodyPr/>
          <a:lstStyle/>
          <a:p>
            <a:r>
              <a:rPr lang="tr-TR" b="1" dirty="0">
                <a:solidFill>
                  <a:srgbClr val="FFFF00"/>
                </a:solidFill>
              </a:rPr>
              <a:t>ANJİYOGRAFİ CİHAZI</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3092" y="1343378"/>
            <a:ext cx="9495502" cy="4905022"/>
          </a:xfrm>
        </p:spPr>
      </p:pic>
      <p:sp>
        <p:nvSpPr>
          <p:cNvPr id="4" name="Slayt Numarası Yer Tutucusu 3"/>
          <p:cNvSpPr>
            <a:spLocks noGrp="1"/>
          </p:cNvSpPr>
          <p:nvPr>
            <p:ph type="sldNum" sz="quarter" idx="12"/>
          </p:nvPr>
        </p:nvSpPr>
        <p:spPr/>
        <p:txBody>
          <a:bodyPr/>
          <a:lstStyle/>
          <a:p>
            <a:fld id="{75C0A05F-AACA-48F9-9BFA-C5501CF7A7D9}" type="slidenum">
              <a:rPr lang="tr-TR" smtClean="0"/>
              <a:t>2</a:t>
            </a:fld>
            <a:endParaRPr lang="tr-TR"/>
          </a:p>
        </p:txBody>
      </p:sp>
    </p:spTree>
    <p:extLst>
      <p:ext uri="{BB962C8B-B14F-4D97-AF65-F5344CB8AC3E}">
        <p14:creationId xmlns:p14="http://schemas.microsoft.com/office/powerpoint/2010/main" val="33798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1111" y="124178"/>
            <a:ext cx="9636299" cy="1444978"/>
          </a:xfrm>
        </p:spPr>
        <p:txBody>
          <a:bodyPr/>
          <a:lstStyle/>
          <a:p>
            <a:r>
              <a:rPr lang="tr-TR" b="1" dirty="0">
                <a:solidFill>
                  <a:srgbClr val="FFFF00"/>
                </a:solidFill>
              </a:rPr>
              <a:t>ANJİYOGRAFİ NEDİR?</a:t>
            </a:r>
          </a:p>
        </p:txBody>
      </p:sp>
      <p:sp>
        <p:nvSpPr>
          <p:cNvPr id="3" name="İçerik Yer Tutucusu 2"/>
          <p:cNvSpPr>
            <a:spLocks noGrp="1"/>
          </p:cNvSpPr>
          <p:nvPr>
            <p:ph idx="1"/>
          </p:nvPr>
        </p:nvSpPr>
        <p:spPr>
          <a:xfrm>
            <a:off x="112889" y="1858786"/>
            <a:ext cx="5813777" cy="4389614"/>
          </a:xfrm>
        </p:spPr>
        <p:txBody>
          <a:bodyPr>
            <a:normAutofit/>
          </a:bodyPr>
          <a:lstStyle/>
          <a:p>
            <a:pPr algn="just">
              <a:buClr>
                <a:srgbClr val="00B0F0"/>
              </a:buClr>
            </a:pPr>
            <a:r>
              <a:rPr lang="tr-TR" b="1" dirty="0">
                <a:effectLst/>
              </a:rPr>
              <a:t>Damar hastalıklarının tanısında en yaygın olarak kullanılan yöntemlerden biri de halk arasında anjiyo adı verilen anjiyografidir. Bir çeşit damar görüntüleme yöntemi olan anjiyo, kan damarlarının röntgenidir. Anjiyo işlemi damarlardaki zayıflamalar, tıkanıklıklar veya pıhtı gibi durumların kesin tanısı için kullanılır.</a:t>
            </a:r>
            <a:endParaRPr lang="tr-TR" sz="2400" b="1" dirty="0"/>
          </a:p>
        </p:txBody>
      </p:sp>
      <p:sp>
        <p:nvSpPr>
          <p:cNvPr id="4" name="Slayt Numarası Yer Tutucusu 3"/>
          <p:cNvSpPr>
            <a:spLocks noGrp="1"/>
          </p:cNvSpPr>
          <p:nvPr>
            <p:ph type="sldNum" sz="quarter" idx="12"/>
          </p:nvPr>
        </p:nvSpPr>
        <p:spPr/>
        <p:txBody>
          <a:bodyPr/>
          <a:lstStyle/>
          <a:p>
            <a:fld id="{75C0A05F-AACA-48F9-9BFA-C5501CF7A7D9}" type="slidenum">
              <a:rPr lang="tr-TR" smtClean="0"/>
              <a:t>3</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651" y="1975335"/>
            <a:ext cx="5096805" cy="32514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0016" y="109866"/>
            <a:ext cx="7461955" cy="942834"/>
          </a:xfrm>
        </p:spPr>
        <p:txBody>
          <a:bodyPr>
            <a:normAutofit fontScale="90000"/>
          </a:bodyPr>
          <a:lstStyle/>
          <a:p>
            <a:r>
              <a:rPr lang="tr-TR" b="1" dirty="0">
                <a:solidFill>
                  <a:srgbClr val="FFFF00"/>
                </a:solidFill>
              </a:rPr>
              <a:t>TİPİK BİR ANJİOGRAFİ CİHAZI</a:t>
            </a:r>
          </a:p>
        </p:txBody>
      </p:sp>
      <p:sp>
        <p:nvSpPr>
          <p:cNvPr id="5" name="İçerik Yer Tutucusu 2"/>
          <p:cNvSpPr>
            <a:spLocks noGrp="1"/>
          </p:cNvSpPr>
          <p:nvPr>
            <p:ph idx="1"/>
          </p:nvPr>
        </p:nvSpPr>
        <p:spPr>
          <a:xfrm>
            <a:off x="143218" y="1052700"/>
            <a:ext cx="5173020" cy="6646322"/>
          </a:xfrm>
        </p:spPr>
        <p:txBody>
          <a:bodyPr>
            <a:noAutofit/>
          </a:bodyPr>
          <a:lstStyle/>
          <a:p>
            <a:pPr marL="0" indent="0">
              <a:buNone/>
            </a:pPr>
            <a:r>
              <a:rPr lang="tr-TR" b="1" dirty="0"/>
              <a:t> </a:t>
            </a:r>
          </a:p>
          <a:p>
            <a:pPr marL="0" indent="0">
              <a:buNone/>
            </a:pPr>
            <a:r>
              <a:rPr lang="tr-TR" b="1" dirty="0">
                <a:solidFill>
                  <a:srgbClr val="FF0000"/>
                </a:solidFill>
              </a:rPr>
              <a:t>A:</a:t>
            </a:r>
            <a:r>
              <a:rPr lang="tr-TR" b="1" dirty="0"/>
              <a:t> X ışınlarını veren tüp</a:t>
            </a:r>
          </a:p>
          <a:p>
            <a:pPr marL="0" indent="0">
              <a:buNone/>
            </a:pPr>
            <a:r>
              <a:rPr lang="tr-TR" b="1" dirty="0">
                <a:solidFill>
                  <a:srgbClr val="FF0000"/>
                </a:solidFill>
              </a:rPr>
              <a:t>B: </a:t>
            </a:r>
            <a:r>
              <a:rPr lang="tr-TR" b="1" dirty="0"/>
              <a:t>Hastanın kalp bölgesinden geçtikten sonra verilen X ışınlarını yakalayan ve görüntüyü düzenleyen kısım                                                       </a:t>
            </a:r>
            <a:r>
              <a:rPr lang="tr-TR" b="1" dirty="0">
                <a:solidFill>
                  <a:srgbClr val="FF0000"/>
                </a:solidFill>
              </a:rPr>
              <a:t>C: </a:t>
            </a:r>
            <a:r>
              <a:rPr lang="tr-TR" b="1" dirty="0"/>
              <a:t>Hastanın yattığı masa (hasta tüpe yakın olarak yatar)                                                   </a:t>
            </a:r>
            <a:r>
              <a:rPr lang="tr-TR" b="1" dirty="0">
                <a:solidFill>
                  <a:srgbClr val="FF0000"/>
                </a:solidFill>
              </a:rPr>
              <a:t>D: </a:t>
            </a:r>
            <a:r>
              <a:rPr lang="tr-TR" b="1" dirty="0"/>
              <a:t>Masayı bütün yönlere hareket ettirebilmek için kontrol kollarının ve bazı fonksiyonların bulunduğu kontrol paneli                                                   </a:t>
            </a:r>
          </a:p>
          <a:p>
            <a:pPr marL="0" indent="0">
              <a:buNone/>
            </a:pPr>
            <a:r>
              <a:rPr lang="tr-TR" b="1" dirty="0">
                <a:solidFill>
                  <a:srgbClr val="FF0000"/>
                </a:solidFill>
              </a:rPr>
              <a:t>E: </a:t>
            </a:r>
            <a:r>
              <a:rPr lang="tr-TR" b="1" dirty="0"/>
              <a:t>Canlı ve çekilmiş görüntülerinin ve bazı ek bilgilerin görüntülendiği monitörler </a:t>
            </a:r>
            <a:endParaRPr lang="tr-TR" b="1" dirty="0">
              <a:solidFill>
                <a:srgbClr val="FF0000"/>
              </a:solidFill>
            </a:endParaRPr>
          </a:p>
          <a:p>
            <a:pPr marL="0" indent="0">
              <a:buNone/>
            </a:pPr>
            <a:endParaRPr lang="tr-TR" b="1" dirty="0"/>
          </a:p>
        </p:txBody>
      </p:sp>
      <p:sp>
        <p:nvSpPr>
          <p:cNvPr id="4" name="Slayt Numarası Yer Tutucusu 3"/>
          <p:cNvSpPr>
            <a:spLocks noGrp="1"/>
          </p:cNvSpPr>
          <p:nvPr>
            <p:ph type="sldNum" sz="quarter" idx="12"/>
          </p:nvPr>
        </p:nvSpPr>
        <p:spPr>
          <a:xfrm>
            <a:off x="10514011" y="5883275"/>
            <a:ext cx="876800" cy="569776"/>
          </a:xfrm>
        </p:spPr>
        <p:txBody>
          <a:bodyPr/>
          <a:lstStyle/>
          <a:p>
            <a:fld id="{75C0A05F-AACA-48F9-9BFA-C5501CF7A7D9}" type="slidenum">
              <a:rPr lang="tr-TR" smtClean="0"/>
              <a:t>4</a:t>
            </a:fld>
            <a:endParaRPr lang="tr-TR"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993" y="1428268"/>
            <a:ext cx="6408751" cy="4589292"/>
          </a:xfrm>
          <a:prstGeom prst="rect">
            <a:avLst/>
          </a:prstGeom>
        </p:spPr>
      </p:pic>
      <p:sp>
        <p:nvSpPr>
          <p:cNvPr id="11" name="Dikdörtgen 10"/>
          <p:cNvSpPr/>
          <p:nvPr/>
        </p:nvSpPr>
        <p:spPr>
          <a:xfrm flipH="1">
            <a:off x="6453051" y="1776549"/>
            <a:ext cx="1175658" cy="584775"/>
          </a:xfrm>
          <a:prstGeom prst="rect">
            <a:avLst/>
          </a:prstGeom>
        </p:spPr>
        <p:txBody>
          <a:bodyPr wrap="square">
            <a:spAutoFit/>
          </a:bodyPr>
          <a:lstStyle/>
          <a:p>
            <a:r>
              <a:rPr lang="tr-TR" sz="3200" b="1" dirty="0">
                <a:solidFill>
                  <a:srgbClr val="FF0000"/>
                </a:solidFill>
              </a:rPr>
              <a:t>B</a:t>
            </a:r>
          </a:p>
        </p:txBody>
      </p:sp>
      <p:sp>
        <p:nvSpPr>
          <p:cNvPr id="15" name="Dikdörtgen 14"/>
          <p:cNvSpPr/>
          <p:nvPr/>
        </p:nvSpPr>
        <p:spPr>
          <a:xfrm>
            <a:off x="6534397" y="3722914"/>
            <a:ext cx="1150553" cy="584775"/>
          </a:xfrm>
          <a:prstGeom prst="rect">
            <a:avLst/>
          </a:prstGeom>
        </p:spPr>
        <p:txBody>
          <a:bodyPr wrap="square">
            <a:spAutoFit/>
          </a:bodyPr>
          <a:lstStyle/>
          <a:p>
            <a:r>
              <a:rPr lang="tr-TR" sz="3200" b="1" dirty="0">
                <a:solidFill>
                  <a:srgbClr val="FF0000"/>
                </a:solidFill>
              </a:rPr>
              <a:t>A</a:t>
            </a:r>
          </a:p>
        </p:txBody>
      </p:sp>
      <p:sp>
        <p:nvSpPr>
          <p:cNvPr id="16" name="Dikdörtgen 15"/>
          <p:cNvSpPr/>
          <p:nvPr/>
        </p:nvSpPr>
        <p:spPr>
          <a:xfrm>
            <a:off x="10070339" y="3396344"/>
            <a:ext cx="915523" cy="584775"/>
          </a:xfrm>
          <a:prstGeom prst="rect">
            <a:avLst/>
          </a:prstGeom>
        </p:spPr>
        <p:txBody>
          <a:bodyPr wrap="square">
            <a:spAutoFit/>
          </a:bodyPr>
          <a:lstStyle/>
          <a:p>
            <a:r>
              <a:rPr lang="tr-TR" b="1" dirty="0">
                <a:solidFill>
                  <a:srgbClr val="FF0000"/>
                </a:solidFill>
              </a:rPr>
              <a:t> </a:t>
            </a:r>
            <a:r>
              <a:rPr lang="tr-TR" sz="3200" b="1" dirty="0">
                <a:solidFill>
                  <a:srgbClr val="FF0000"/>
                </a:solidFill>
              </a:rPr>
              <a:t>C</a:t>
            </a:r>
          </a:p>
        </p:txBody>
      </p:sp>
      <p:sp>
        <p:nvSpPr>
          <p:cNvPr id="18" name="Dikdörtgen 17"/>
          <p:cNvSpPr/>
          <p:nvPr/>
        </p:nvSpPr>
        <p:spPr>
          <a:xfrm>
            <a:off x="7432765" y="3396344"/>
            <a:ext cx="1504043" cy="584775"/>
          </a:xfrm>
          <a:prstGeom prst="rect">
            <a:avLst/>
          </a:prstGeom>
        </p:spPr>
        <p:txBody>
          <a:bodyPr wrap="square">
            <a:spAutoFit/>
          </a:bodyPr>
          <a:lstStyle/>
          <a:p>
            <a:r>
              <a:rPr lang="tr-TR" sz="3200" b="1" dirty="0">
                <a:solidFill>
                  <a:srgbClr val="FF0000"/>
                </a:solidFill>
              </a:rPr>
              <a:t>D</a:t>
            </a:r>
            <a:endParaRPr lang="tr-TR" sz="3200" dirty="0"/>
          </a:p>
        </p:txBody>
      </p:sp>
      <p:sp>
        <p:nvSpPr>
          <p:cNvPr id="19" name="Dikdörtgen 18"/>
          <p:cNvSpPr/>
          <p:nvPr/>
        </p:nvSpPr>
        <p:spPr>
          <a:xfrm>
            <a:off x="9421090" y="1567543"/>
            <a:ext cx="1212076" cy="584775"/>
          </a:xfrm>
          <a:prstGeom prst="rect">
            <a:avLst/>
          </a:prstGeom>
        </p:spPr>
        <p:txBody>
          <a:bodyPr wrap="square">
            <a:spAutoFit/>
          </a:bodyPr>
          <a:lstStyle/>
          <a:p>
            <a:r>
              <a:rPr lang="tr-TR" sz="3200" b="1" dirty="0">
                <a:solidFill>
                  <a:srgbClr val="FF0000"/>
                </a:solidFill>
              </a:rPr>
              <a:t>E</a:t>
            </a:r>
            <a:endParaRPr lang="tr-T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7689" y="349956"/>
            <a:ext cx="9632456" cy="1162755"/>
          </a:xfrm>
        </p:spPr>
        <p:txBody>
          <a:bodyPr>
            <a:normAutofit/>
          </a:bodyPr>
          <a:lstStyle/>
          <a:p>
            <a:r>
              <a:rPr lang="tr-TR" sz="3200" b="1" dirty="0">
                <a:solidFill>
                  <a:srgbClr val="FFFF00"/>
                </a:solidFill>
              </a:rPr>
              <a:t>ANJİYOGRAFİ CİHAZININ ÇALIŞMA PRENSİBİ</a:t>
            </a:r>
            <a:endParaRPr lang="tr-TR" sz="3200" dirty="0">
              <a:solidFill>
                <a:srgbClr val="FFFF00"/>
              </a:solidFill>
            </a:endParaRPr>
          </a:p>
        </p:txBody>
      </p:sp>
      <p:sp>
        <p:nvSpPr>
          <p:cNvPr id="3" name="İçerik Yer Tutucusu 2"/>
          <p:cNvSpPr>
            <a:spLocks noGrp="1"/>
          </p:cNvSpPr>
          <p:nvPr>
            <p:ph idx="1"/>
          </p:nvPr>
        </p:nvSpPr>
        <p:spPr>
          <a:xfrm>
            <a:off x="913794" y="1599945"/>
            <a:ext cx="4775805" cy="4191255"/>
          </a:xfrm>
        </p:spPr>
        <p:txBody>
          <a:bodyPr>
            <a:normAutofit/>
          </a:bodyPr>
          <a:lstStyle/>
          <a:p>
            <a:pPr>
              <a:buClr>
                <a:srgbClr val="00B0F0"/>
              </a:buClr>
            </a:pPr>
            <a:r>
              <a:rPr lang="tr-TR" sz="2400" b="1" dirty="0"/>
              <a:t>Cihazlar, teknolojik olarak daha gelişmiş, C kollu röntgen cihazlardır. Anjiyografi cihazlarında hasta, </a:t>
            </a:r>
            <a:r>
              <a:rPr lang="tr-TR" sz="2400" b="1" dirty="0" err="1"/>
              <a:t>skopide</a:t>
            </a:r>
            <a:r>
              <a:rPr lang="tr-TR" sz="2400" b="1" dirty="0"/>
              <a:t> olduğu gibi X ışını tüpü ile dedektör arasındadır. X ışınları hastayı geçtikten sonra dedektör tarafından görüntü algılanır. Dedektörün aldığı sinyaller, bilgisayarda görüntüye dönüştürülür</a:t>
            </a:r>
          </a:p>
          <a:p>
            <a:endParaRPr lang="tr-TR" sz="2400" dirty="0"/>
          </a:p>
        </p:txBody>
      </p:sp>
      <p:sp>
        <p:nvSpPr>
          <p:cNvPr id="4" name="Slayt Numarası Yer Tutucusu 3"/>
          <p:cNvSpPr>
            <a:spLocks noGrp="1"/>
          </p:cNvSpPr>
          <p:nvPr>
            <p:ph type="sldNum" sz="quarter" idx="12"/>
          </p:nvPr>
        </p:nvSpPr>
        <p:spPr/>
        <p:txBody>
          <a:bodyPr/>
          <a:lstStyle/>
          <a:p>
            <a:fld id="{75C0A05F-AACA-48F9-9BFA-C5501CF7A7D9}" type="slidenum">
              <a:rPr lang="tr-TR" smtClean="0"/>
              <a:t>5</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455" y="1599945"/>
            <a:ext cx="5430034" cy="4051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0908" y="200847"/>
            <a:ext cx="7995003" cy="1424752"/>
          </a:xfrm>
        </p:spPr>
        <p:txBody>
          <a:bodyPr>
            <a:normAutofit/>
          </a:bodyPr>
          <a:lstStyle/>
          <a:p>
            <a:r>
              <a:rPr lang="tr-TR" b="1" dirty="0">
                <a:solidFill>
                  <a:srgbClr val="FFFF00"/>
                </a:solidFill>
              </a:rPr>
              <a:t>ANJİYO NASIL YAPILIR?</a:t>
            </a:r>
            <a:br>
              <a:rPr lang="tr-TR" b="1" dirty="0">
                <a:solidFill>
                  <a:srgbClr val="FFFF00"/>
                </a:solidFill>
              </a:rPr>
            </a:br>
            <a:endParaRPr lang="tr-TR" dirty="0">
              <a:solidFill>
                <a:srgbClr val="FFFF00"/>
              </a:solidFill>
            </a:endParaRPr>
          </a:p>
        </p:txBody>
      </p:sp>
      <p:sp>
        <p:nvSpPr>
          <p:cNvPr id="3" name="İçerik Yer Tutucusu 2"/>
          <p:cNvSpPr>
            <a:spLocks noGrp="1"/>
          </p:cNvSpPr>
          <p:nvPr>
            <p:ph idx="1"/>
          </p:nvPr>
        </p:nvSpPr>
        <p:spPr>
          <a:xfrm>
            <a:off x="460375" y="1562193"/>
            <a:ext cx="4369277" cy="3269451"/>
          </a:xfrm>
        </p:spPr>
        <p:txBody>
          <a:bodyPr>
            <a:noAutofit/>
          </a:bodyPr>
          <a:lstStyle/>
          <a:p>
            <a:pPr>
              <a:buClr>
                <a:srgbClr val="00B0F0"/>
              </a:buClr>
            </a:pPr>
            <a:r>
              <a:rPr lang="tr-TR" sz="2400" b="1" dirty="0"/>
              <a:t>Anjiyo diğer adıyla koroner anjiyografi, hastanın kasık bölgesinden girilerek atardamarın içine çok ince esnek bir tüp olan Kateterin yerleştirilip, kalp gibi incelenecek olan bölgeye yönlendirilir ve Kateterin içine bir kontrast madde (boya) verilir.</a:t>
            </a:r>
          </a:p>
        </p:txBody>
      </p:sp>
      <p:sp>
        <p:nvSpPr>
          <p:cNvPr id="4" name="Slayt Numarası Yer Tutucusu 3"/>
          <p:cNvSpPr>
            <a:spLocks noGrp="1"/>
          </p:cNvSpPr>
          <p:nvPr>
            <p:ph type="sldNum" sz="quarter" idx="12"/>
          </p:nvPr>
        </p:nvSpPr>
        <p:spPr>
          <a:xfrm>
            <a:off x="10514011" y="6021977"/>
            <a:ext cx="1085806" cy="567081"/>
          </a:xfrm>
        </p:spPr>
        <p:txBody>
          <a:bodyPr/>
          <a:lstStyle/>
          <a:p>
            <a:fld id="{75C0A05F-AACA-48F9-9BFA-C5501CF7A7D9}" type="slidenum">
              <a:rPr lang="tr-TR" smtClean="0"/>
              <a:t>6</a:t>
            </a:fld>
            <a:endParaRPr lang="tr-TR" dirty="0"/>
          </a:p>
        </p:txBody>
      </p:sp>
      <p:sp>
        <p:nvSpPr>
          <p:cNvPr id="6" name="AutoShape 2" descr="blob:https://web.whatsapp.com/58940cc7-e635-4740-a84f-84eb5e481f8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697" y="1740861"/>
            <a:ext cx="5860926" cy="41658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DC3551-02A7-41E1-90AE-255E9753E39F}"/>
              </a:ext>
            </a:extLst>
          </p:cNvPr>
          <p:cNvSpPr>
            <a:spLocks noGrp="1"/>
          </p:cNvSpPr>
          <p:nvPr>
            <p:ph type="title"/>
          </p:nvPr>
        </p:nvSpPr>
        <p:spPr>
          <a:xfrm>
            <a:off x="791875" y="370075"/>
            <a:ext cx="10353762" cy="970450"/>
          </a:xfrm>
        </p:spPr>
        <p:txBody>
          <a:bodyPr/>
          <a:lstStyle/>
          <a:p>
            <a:r>
              <a:rPr lang="tr-TR" b="1" dirty="0">
                <a:solidFill>
                  <a:srgbClr val="FFFF00"/>
                </a:solidFill>
              </a:rPr>
              <a:t>ARIZALAR</a:t>
            </a:r>
          </a:p>
        </p:txBody>
      </p:sp>
      <p:sp>
        <p:nvSpPr>
          <p:cNvPr id="3" name="İçerik Yer Tutucusu 2">
            <a:extLst>
              <a:ext uri="{FF2B5EF4-FFF2-40B4-BE49-F238E27FC236}">
                <a16:creationId xmlns:a16="http://schemas.microsoft.com/office/drawing/2014/main" id="{E4EB54EE-90DB-46CB-BE3C-640ED74D0000}"/>
              </a:ext>
            </a:extLst>
          </p:cNvPr>
          <p:cNvSpPr>
            <a:spLocks noGrp="1"/>
          </p:cNvSpPr>
          <p:nvPr>
            <p:ph idx="1"/>
          </p:nvPr>
        </p:nvSpPr>
        <p:spPr/>
        <p:txBody>
          <a:bodyPr>
            <a:normAutofit fontScale="92500" lnSpcReduction="10000"/>
          </a:bodyPr>
          <a:lstStyle/>
          <a:p>
            <a:pPr>
              <a:buClr>
                <a:srgbClr val="00B0F0"/>
              </a:buClr>
              <a:buFont typeface="Wingdings" panose="05000000000000000000" pitchFamily="2" charset="2"/>
              <a:buChar char="q"/>
            </a:pPr>
            <a:r>
              <a:rPr lang="tr-TR" b="1" dirty="0">
                <a:solidFill>
                  <a:srgbClr val="FFFF00"/>
                </a:solidFill>
              </a:rPr>
              <a:t>X-ışını tüpü arızası : </a:t>
            </a:r>
            <a:r>
              <a:rPr lang="tr-TR" b="1" dirty="0">
                <a:solidFill>
                  <a:schemeClr val="tx1"/>
                </a:solidFill>
              </a:rPr>
              <a:t>Tüpün emisyondan düşmesi denen durum anjiyo içinde bütün</a:t>
            </a:r>
          </a:p>
          <a:p>
            <a:pPr marL="36900" indent="0">
              <a:buClr>
                <a:srgbClr val="00B0F0"/>
              </a:buClr>
              <a:buNone/>
            </a:pPr>
            <a:r>
              <a:rPr lang="tr-TR" b="1" dirty="0">
                <a:solidFill>
                  <a:schemeClr val="tx1"/>
                </a:solidFill>
              </a:rPr>
              <a:t> X-ışını tüpleri içinde geçerli tungsten parçanın pencereye yapışa yapışa X ray çıkışına engel olması denen durum oluşur</a:t>
            </a:r>
          </a:p>
          <a:p>
            <a:pPr marL="36900" indent="0">
              <a:buClr>
                <a:srgbClr val="00B0F0"/>
              </a:buClr>
              <a:buNone/>
            </a:pPr>
            <a:endParaRPr lang="tr-TR" b="1" dirty="0">
              <a:solidFill>
                <a:schemeClr val="tx1"/>
              </a:solidFill>
            </a:endParaRPr>
          </a:p>
          <a:p>
            <a:pPr>
              <a:buClr>
                <a:srgbClr val="00B0F0"/>
              </a:buClr>
              <a:buFont typeface="Wingdings" panose="05000000000000000000" pitchFamily="2" charset="2"/>
              <a:buChar char="q"/>
            </a:pPr>
            <a:r>
              <a:rPr lang="tr-TR" b="1" dirty="0">
                <a:solidFill>
                  <a:schemeClr val="tx1"/>
                </a:solidFill>
              </a:rPr>
              <a:t>Tüpün bir diğer arızası da zamanla içindeki insert çatlar içine yağ girer insert içine yağ girmesi demek tüpün hava alması demektir. Tüp hava alırsa da yüksek voltaj verildiğinde atlama yapar ve X ray çıkmaz.</a:t>
            </a:r>
          </a:p>
          <a:p>
            <a:pPr marL="36900" indent="0">
              <a:buClr>
                <a:srgbClr val="00B0F0"/>
              </a:buClr>
              <a:buNone/>
            </a:pPr>
            <a:r>
              <a:rPr lang="tr-TR" b="1" dirty="0">
                <a:solidFill>
                  <a:schemeClr val="tx1"/>
                </a:solidFill>
              </a:rPr>
              <a:t>                                                                                                                         </a:t>
            </a:r>
          </a:p>
          <a:p>
            <a:pPr>
              <a:buClr>
                <a:srgbClr val="00B0F0"/>
              </a:buClr>
              <a:buFont typeface="Wingdings" panose="05000000000000000000" pitchFamily="2" charset="2"/>
              <a:buChar char="q"/>
            </a:pPr>
            <a:r>
              <a:rPr lang="tr-TR" b="1" dirty="0">
                <a:solidFill>
                  <a:srgbClr val="FFFF00"/>
                </a:solidFill>
              </a:rPr>
              <a:t>Kolimatör arızası : </a:t>
            </a:r>
            <a:r>
              <a:rPr lang="tr-TR" b="1" dirty="0">
                <a:solidFill>
                  <a:schemeClr val="tx1"/>
                </a:solidFill>
              </a:rPr>
              <a:t>Anjiyografi cihazında Kolimatör arızası, görüntü kalitesini etkileyebilir. Kolimatör arızasının birkaç farklı nedeni olabilir. Bunlar arasında mekanik hasar, aşınma , kalibrasyon sorunları veya elektronik bileşenlerdeki arızalar yer alabilir. Bu tür arızalar genellikle cihazın uzun süreli kullanımı veya yanlış kullanımı sonucunda oluşabilir</a:t>
            </a:r>
          </a:p>
          <a:p>
            <a:pPr marL="36900" indent="0">
              <a:buClr>
                <a:srgbClr val="00B0F0"/>
              </a:buClr>
              <a:buNone/>
            </a:pPr>
            <a:endParaRPr lang="tr-TR" b="1" dirty="0">
              <a:solidFill>
                <a:schemeClr val="tx1"/>
              </a:solidFill>
            </a:endParaRPr>
          </a:p>
        </p:txBody>
      </p:sp>
      <p:sp>
        <p:nvSpPr>
          <p:cNvPr id="4" name="Slayt Numarası Yer Tutucusu 3">
            <a:extLst>
              <a:ext uri="{FF2B5EF4-FFF2-40B4-BE49-F238E27FC236}">
                <a16:creationId xmlns:a16="http://schemas.microsoft.com/office/drawing/2014/main" id="{865D8560-53DE-46D8-9268-7EC483E38BBC}"/>
              </a:ext>
            </a:extLst>
          </p:cNvPr>
          <p:cNvSpPr>
            <a:spLocks noGrp="1"/>
          </p:cNvSpPr>
          <p:nvPr>
            <p:ph type="sldNum" sz="quarter" idx="12"/>
          </p:nvPr>
        </p:nvSpPr>
        <p:spPr/>
        <p:txBody>
          <a:bodyPr/>
          <a:lstStyle/>
          <a:p>
            <a:fld id="{75C0A05F-AACA-48F9-9BFA-C5501CF7A7D9}" type="slidenum">
              <a:rPr lang="tr-TR" smtClean="0"/>
              <a:t>7</a:t>
            </a:fld>
            <a:endParaRPr lang="tr-TR"/>
          </a:p>
        </p:txBody>
      </p:sp>
    </p:spTree>
    <p:extLst>
      <p:ext uri="{BB962C8B-B14F-4D97-AF65-F5344CB8AC3E}">
        <p14:creationId xmlns:p14="http://schemas.microsoft.com/office/powerpoint/2010/main" val="2202000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833B4B-C44F-4EA2-AF5A-E2170C8ABB5E}"/>
              </a:ext>
            </a:extLst>
          </p:cNvPr>
          <p:cNvSpPr>
            <a:spLocks noGrp="1"/>
          </p:cNvSpPr>
          <p:nvPr>
            <p:ph idx="1"/>
          </p:nvPr>
        </p:nvSpPr>
        <p:spPr>
          <a:xfrm>
            <a:off x="1044423" y="1183809"/>
            <a:ext cx="10353762" cy="4058751"/>
          </a:xfrm>
        </p:spPr>
        <p:txBody>
          <a:bodyPr>
            <a:normAutofit fontScale="92500" lnSpcReduction="10000"/>
          </a:bodyPr>
          <a:lstStyle/>
          <a:p>
            <a:pPr>
              <a:buClr>
                <a:srgbClr val="00B0F0"/>
              </a:buClr>
              <a:buFont typeface="Wingdings" panose="05000000000000000000" pitchFamily="2" charset="2"/>
              <a:buChar char="q"/>
            </a:pPr>
            <a:r>
              <a:rPr lang="tr-TR" b="1" dirty="0">
                <a:solidFill>
                  <a:srgbClr val="FFFF00"/>
                </a:solidFill>
              </a:rPr>
              <a:t>Dedektör Arızası : </a:t>
            </a:r>
            <a:r>
              <a:rPr lang="tr-TR" b="1" dirty="0">
                <a:solidFill>
                  <a:schemeClr val="tx1"/>
                </a:solidFill>
              </a:rPr>
              <a:t>bu tür bir arıza , dedektörün çalışmamasına veya yanlış çalışmasına  neden olabilir. Dedektör arızasına tespit etmek için cihazın teknik servisi tarafından genellikle bir dizi test yapılır . Bu testler, dektörün çalışma performansını değerlendirmek için kullanılır.</a:t>
            </a:r>
          </a:p>
          <a:p>
            <a:pPr marL="36900" indent="0">
              <a:buClr>
                <a:srgbClr val="00B0F0"/>
              </a:buClr>
              <a:buNone/>
            </a:pPr>
            <a:endParaRPr lang="tr-TR" b="1" dirty="0">
              <a:solidFill>
                <a:schemeClr val="tx1"/>
              </a:solidFill>
            </a:endParaRPr>
          </a:p>
          <a:p>
            <a:pPr>
              <a:buClr>
                <a:srgbClr val="00B0F0"/>
              </a:buClr>
              <a:buFont typeface="Wingdings" panose="05000000000000000000" pitchFamily="2" charset="2"/>
              <a:buChar char="q"/>
            </a:pPr>
            <a:r>
              <a:rPr lang="tr-TR" b="1" dirty="0">
                <a:solidFill>
                  <a:srgbClr val="FFFF00"/>
                </a:solidFill>
              </a:rPr>
              <a:t>Çözüm:</a:t>
            </a:r>
            <a:r>
              <a:rPr lang="tr-TR" b="1" dirty="0">
                <a:solidFill>
                  <a:schemeClr val="tx1"/>
                </a:solidFill>
              </a:rPr>
              <a:t> Teknik servis, dedektörün doğru şekilde sinyal alıp almadığını kontrol eder ve gerekli onarımları yapar. Bu şekilde dedektör arızası tespit edilir ve çözümü sağlanır.</a:t>
            </a:r>
          </a:p>
          <a:p>
            <a:pPr>
              <a:buClr>
                <a:srgbClr val="00B0F0"/>
              </a:buClr>
              <a:buFont typeface="Wingdings" panose="05000000000000000000" pitchFamily="2" charset="2"/>
              <a:buChar char="q"/>
            </a:pPr>
            <a:endParaRPr lang="tr-TR" b="1" dirty="0">
              <a:solidFill>
                <a:schemeClr val="tx1"/>
              </a:solidFill>
            </a:endParaRPr>
          </a:p>
          <a:p>
            <a:pPr>
              <a:buClr>
                <a:srgbClr val="00B0F0"/>
              </a:buClr>
              <a:buFont typeface="Wingdings" panose="05000000000000000000" pitchFamily="2" charset="2"/>
              <a:buChar char="q"/>
            </a:pPr>
            <a:r>
              <a:rPr lang="tr-TR" b="1" dirty="0">
                <a:solidFill>
                  <a:srgbClr val="FFFF00"/>
                </a:solidFill>
              </a:rPr>
              <a:t>Grid arızası: </a:t>
            </a:r>
            <a:r>
              <a:rPr lang="tr-TR" b="1" dirty="0">
                <a:solidFill>
                  <a:schemeClr val="tx1"/>
                </a:solidFill>
              </a:rPr>
              <a:t>Bu tür arızalar görüntü kalitesini etkileyebilir. Grid arızasını önlemenin en iyi yolu, anjiyografi cihazının düzenli bakımını ve temizliğini yapmaktır. Ayrıca cihazın doğru kullanım talimatlarına uygun şekilde kullanılması da önemlidir. Bu , gridin ömrünü uzatır ve arızaların oluşmasını engeller. Teknik servis tarafından önerilen periyodik kontrol ve bakımları da düzenli olarak yapmak grid arızasını önlemeye yardımcı olabilir.</a:t>
            </a:r>
          </a:p>
        </p:txBody>
      </p:sp>
      <p:sp>
        <p:nvSpPr>
          <p:cNvPr id="4" name="Slayt Numarası Yer Tutucusu 3">
            <a:extLst>
              <a:ext uri="{FF2B5EF4-FFF2-40B4-BE49-F238E27FC236}">
                <a16:creationId xmlns:a16="http://schemas.microsoft.com/office/drawing/2014/main" id="{72F68DE4-2B08-47DD-ACD1-E8117ED111B5}"/>
              </a:ext>
            </a:extLst>
          </p:cNvPr>
          <p:cNvSpPr>
            <a:spLocks noGrp="1"/>
          </p:cNvSpPr>
          <p:nvPr>
            <p:ph type="sldNum" sz="quarter" idx="12"/>
          </p:nvPr>
        </p:nvSpPr>
        <p:spPr/>
        <p:txBody>
          <a:bodyPr/>
          <a:lstStyle/>
          <a:p>
            <a:fld id="{75C0A05F-AACA-48F9-9BFA-C5501CF7A7D9}" type="slidenum">
              <a:rPr lang="tr-TR" smtClean="0"/>
              <a:t>8</a:t>
            </a:fld>
            <a:endParaRPr lang="tr-TR"/>
          </a:p>
        </p:txBody>
      </p:sp>
    </p:spTree>
    <p:extLst>
      <p:ext uri="{BB962C8B-B14F-4D97-AF65-F5344CB8AC3E}">
        <p14:creationId xmlns:p14="http://schemas.microsoft.com/office/powerpoint/2010/main" val="377400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FAA002-95C5-496D-BB4D-73963F214110}"/>
              </a:ext>
            </a:extLst>
          </p:cNvPr>
          <p:cNvSpPr>
            <a:spLocks noGrp="1"/>
          </p:cNvSpPr>
          <p:nvPr>
            <p:ph idx="1"/>
          </p:nvPr>
        </p:nvSpPr>
        <p:spPr/>
        <p:txBody>
          <a:bodyPr/>
          <a:lstStyle/>
          <a:p>
            <a:pPr>
              <a:buClr>
                <a:srgbClr val="00B0F0"/>
              </a:buClr>
              <a:buFont typeface="Wingdings" panose="05000000000000000000" pitchFamily="2" charset="2"/>
              <a:buChar char="q"/>
            </a:pPr>
            <a:r>
              <a:rPr lang="tr-TR" b="1" dirty="0">
                <a:solidFill>
                  <a:srgbClr val="FFFF00"/>
                </a:solidFill>
              </a:rPr>
              <a:t>Masa hareketi arızası: </a:t>
            </a:r>
            <a:r>
              <a:rPr lang="tr-TR" b="1" dirty="0"/>
              <a:t>Bu tür arızalar genellikle mekanik bir sorunla ilgilidir. Bu arızaları önlemenin en iyi yolu, cihazın düzenli bakımını ve temizliğini yapmaktır. Ayrıca, cihazı doğru kullanma talimatlarına uygun şekilde kullanmak da önemlidir.</a:t>
            </a:r>
          </a:p>
          <a:p>
            <a:pPr marL="36900" indent="0">
              <a:buClr>
                <a:srgbClr val="00B0F0"/>
              </a:buClr>
              <a:buNone/>
            </a:pPr>
            <a:endParaRPr lang="tr-TR" b="1" dirty="0"/>
          </a:p>
          <a:p>
            <a:pPr>
              <a:buClr>
                <a:srgbClr val="00B0F0"/>
              </a:buClr>
              <a:buFont typeface="Wingdings" panose="05000000000000000000" pitchFamily="2" charset="2"/>
              <a:buChar char="q"/>
            </a:pPr>
            <a:r>
              <a:rPr lang="tr-TR" b="1" dirty="0"/>
              <a:t>C kollu Röntgen cihazı da arızanabilir  bu arızalar mekanik veya elektriksel olabilir .</a:t>
            </a:r>
          </a:p>
          <a:p>
            <a:pPr marL="36900" indent="0">
              <a:buClr>
                <a:srgbClr val="00B0F0"/>
              </a:buClr>
              <a:buNone/>
            </a:pPr>
            <a:endParaRPr lang="tr-TR" b="1" dirty="0"/>
          </a:p>
          <a:p>
            <a:pPr>
              <a:buClr>
                <a:srgbClr val="00B0F0"/>
              </a:buClr>
              <a:buFont typeface="Wingdings" panose="05000000000000000000" pitchFamily="2" charset="2"/>
              <a:buChar char="q"/>
            </a:pPr>
            <a:r>
              <a:rPr lang="tr-TR" b="1" dirty="0"/>
              <a:t>Kabinetlerin içinde bulunulan gerek hareket kabineti olsun gerek jeneratör bütün kabinetteki kartlar arızalanabilir. </a:t>
            </a:r>
          </a:p>
        </p:txBody>
      </p:sp>
      <p:sp>
        <p:nvSpPr>
          <p:cNvPr id="4" name="Slayt Numarası Yer Tutucusu 3">
            <a:extLst>
              <a:ext uri="{FF2B5EF4-FFF2-40B4-BE49-F238E27FC236}">
                <a16:creationId xmlns:a16="http://schemas.microsoft.com/office/drawing/2014/main" id="{873F541E-3FA2-4C13-A567-C09E75205329}"/>
              </a:ext>
            </a:extLst>
          </p:cNvPr>
          <p:cNvSpPr>
            <a:spLocks noGrp="1"/>
          </p:cNvSpPr>
          <p:nvPr>
            <p:ph type="sldNum" sz="quarter" idx="12"/>
          </p:nvPr>
        </p:nvSpPr>
        <p:spPr/>
        <p:txBody>
          <a:bodyPr/>
          <a:lstStyle/>
          <a:p>
            <a:fld id="{75C0A05F-AACA-48F9-9BFA-C5501CF7A7D9}" type="slidenum">
              <a:rPr lang="tr-TR" smtClean="0"/>
              <a:t>9</a:t>
            </a:fld>
            <a:endParaRPr lang="tr-TR"/>
          </a:p>
        </p:txBody>
      </p:sp>
    </p:spTree>
    <p:extLst>
      <p:ext uri="{BB962C8B-B14F-4D97-AF65-F5344CB8AC3E}">
        <p14:creationId xmlns:p14="http://schemas.microsoft.com/office/powerpoint/2010/main" val="940587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TM04033929[[fn=Kurşun Rengi]]</Template>
  <TotalTime>664</TotalTime>
  <Words>617</Words>
  <Application>Microsoft Office PowerPoint</Application>
  <PresentationFormat>Geniş ekran</PresentationFormat>
  <Paragraphs>61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Calibri</vt:lpstr>
      <vt:lpstr>Calisto MT</vt:lpstr>
      <vt:lpstr>Trebuchet MS</vt:lpstr>
      <vt:lpstr>Wingdings</vt:lpstr>
      <vt:lpstr>Wingdings 2</vt:lpstr>
      <vt:lpstr>Kurşun Rengi</vt:lpstr>
      <vt:lpstr>ATATÜRK ÜNİVEERSTESİ İSPİR HAMZA POLAT M.Y.O ANJİYOGRAFİ CİHAZ TANITIMI VE ARIZALARI</vt:lpstr>
      <vt:lpstr>ANJİYOGRAFİ CİHAZI</vt:lpstr>
      <vt:lpstr>ANJİYOGRAFİ NEDİR?</vt:lpstr>
      <vt:lpstr>TİPİK BİR ANJİOGRAFİ CİHAZI</vt:lpstr>
      <vt:lpstr>ANJİYOGRAFİ CİHAZININ ÇALIŞMA PRENSİBİ</vt:lpstr>
      <vt:lpstr>ANJİYO NASIL YAPILIR? </vt:lpstr>
      <vt:lpstr>ARIZALAR</vt:lpstr>
      <vt:lpstr>PowerPoint Sunusu</vt:lpstr>
      <vt:lpstr>PowerPoint Sunusu</vt:lpstr>
      <vt:lpstr>KALİBRASYON</vt:lpstr>
      <vt:lpstr>           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 ÜNİVEERSTESİ İSPİR HAMZA POLAT M.Y.O ANJİYOGRAFİ CİHAZ TANITIMI</dc:title>
  <dc:creator>BTGM</dc:creator>
  <cp:lastModifiedBy>Monster</cp:lastModifiedBy>
  <cp:revision>105</cp:revision>
  <dcterms:created xsi:type="dcterms:W3CDTF">2023-11-04T08:36:00Z</dcterms:created>
  <dcterms:modified xsi:type="dcterms:W3CDTF">2024-07-09T07:37:35Z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C630606F3FD44371B73564EF96E20D0A_12</vt:lpwstr>
  </property>
  <property fmtid="{D5CDD505-2E9C-101B-9397-08002B2CF9AE}" pid="3" name="KSOProductBuildVer">
    <vt:lpwstr>1033-12.2.0.13359</vt:lpwstr>
  </property>
</Properties>
</file>