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370" y="-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40C6D-751B-4E9F-B46E-A58B22F0E4F9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7D4DC-1653-4E85-AF3C-D0CB92FAC0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2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D4DC-1653-4E85-AF3C-D0CB92FAC02C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18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649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84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7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33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529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98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533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9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368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65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21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1C16B-0B3F-4927-9010-CB6F44FCA0B6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4980-D97D-4293-9FF4-04C1ECC93EB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754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2"/>
          <a:srcRect r="45493"/>
          <a:stretch/>
        </p:blipFill>
        <p:spPr>
          <a:xfrm flipH="1">
            <a:off x="9437560" y="2099432"/>
            <a:ext cx="2754440" cy="309088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2"/>
          <a:srcRect r="47746"/>
          <a:stretch/>
        </p:blipFill>
        <p:spPr>
          <a:xfrm>
            <a:off x="0" y="2017646"/>
            <a:ext cx="2728598" cy="3254460"/>
          </a:xfrm>
          <a:prstGeom prst="rect">
            <a:avLst/>
          </a:prstGeom>
        </p:spPr>
      </p:pic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1163316" y="2319313"/>
            <a:ext cx="9631681" cy="1325563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DEFİBRİLATÖRÜN TANIMI VE ARIZALARI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721357" y="4153852"/>
            <a:ext cx="10515600" cy="1384935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/>
              <a:t>HAZIRLAYAN: RÜKEN </a:t>
            </a:r>
            <a:r>
              <a:rPr lang="tr-TR" dirty="0" smtClean="0"/>
              <a:t>YILDIZ</a:t>
            </a:r>
          </a:p>
          <a:p>
            <a:pPr marL="0" indent="0" algn="ctr">
              <a:buNone/>
            </a:pPr>
            <a:r>
              <a:rPr lang="tr-TR" dirty="0" smtClean="0"/>
              <a:t>ÖĞRETİM </a:t>
            </a:r>
            <a:r>
              <a:rPr lang="tr-TR" dirty="0"/>
              <a:t>GÖREVLİSİ: SEVDA </a:t>
            </a:r>
            <a:r>
              <a:rPr lang="tr-TR" dirty="0" smtClean="0"/>
              <a:t>SARITAŞ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56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DEFİBRİLATÖRÜN HATA KODLARI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6103776" cy="4481869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E001 : PİL DÜŞÜK</a:t>
            </a:r>
          </a:p>
          <a:p>
            <a:r>
              <a:rPr lang="tr-TR" dirty="0" smtClean="0"/>
              <a:t>AED06 : ELEKTROT BAĞLANTISI GEVŞEK</a:t>
            </a:r>
          </a:p>
          <a:p>
            <a:r>
              <a:rPr lang="tr-TR" dirty="0" smtClean="0"/>
              <a:t>E003 : ŞOK ENERJİSİ HATASI </a:t>
            </a:r>
          </a:p>
          <a:p>
            <a:r>
              <a:rPr lang="tr-TR" dirty="0" smtClean="0"/>
              <a:t>AED12 : KALİBRASYON HATASI </a:t>
            </a:r>
          </a:p>
          <a:p>
            <a:r>
              <a:rPr lang="tr-TR" dirty="0" smtClean="0"/>
              <a:t>E005 : ŞARJ HATASI</a:t>
            </a:r>
          </a:p>
          <a:p>
            <a:r>
              <a:rPr lang="tr-TR" dirty="0" smtClean="0"/>
              <a:t>E006 : İLETİŞİM HATASI</a:t>
            </a:r>
          </a:p>
          <a:p>
            <a:r>
              <a:rPr lang="tr-TR" dirty="0" smtClean="0"/>
              <a:t>E007 : DIŞARIDAN GELEN GİRİŞİM</a:t>
            </a:r>
          </a:p>
          <a:p>
            <a:r>
              <a:rPr lang="tr-TR" dirty="0" smtClean="0"/>
              <a:t>E008 : YAZILIM HATASI</a:t>
            </a:r>
          </a:p>
          <a:p>
            <a:r>
              <a:rPr lang="tr-TR" dirty="0" smtClean="0"/>
              <a:t>E009 : ELEKTROT YERLEŞTİRME HATASI</a:t>
            </a:r>
          </a:p>
          <a:p>
            <a:r>
              <a:rPr lang="tr-TR" dirty="0" smtClean="0"/>
              <a:t>E010 : ŞOK ENERJİSİ HATASI</a:t>
            </a:r>
          </a:p>
          <a:p>
            <a:r>
              <a:rPr lang="tr-TR" dirty="0" smtClean="0"/>
              <a:t>E011 : İÇ HATASI</a:t>
            </a:r>
          </a:p>
          <a:p>
            <a:r>
              <a:rPr lang="tr-TR" dirty="0" smtClean="0"/>
              <a:t>E012 : YÜKSEK VOLTAJ HATASI</a:t>
            </a:r>
          </a:p>
          <a:p>
            <a:r>
              <a:rPr lang="tr-TR" dirty="0" smtClean="0"/>
              <a:t>E019 : SİSTEM HATASI</a:t>
            </a:r>
          </a:p>
          <a:p>
            <a:r>
              <a:rPr lang="tr-TR" dirty="0" smtClean="0"/>
              <a:t>E020 : BELLEK HATASI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109777" y="1690687"/>
            <a:ext cx="2339023" cy="216836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/>
          <a:srcRect l="9040" b="11871"/>
          <a:stretch/>
        </p:blipFill>
        <p:spPr>
          <a:xfrm>
            <a:off x="7205820" y="4334549"/>
            <a:ext cx="2146935" cy="17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9539" y="5237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/>
              <a:t>DEFİBRİLATÖRÜN TAMİRİ İÇİN DİKKAT EDİLMESİ GEREKENLER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9539" y="2124205"/>
            <a:ext cx="5571931" cy="384738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Güç Ünitesi </a:t>
            </a:r>
            <a:r>
              <a:rPr lang="tr-TR" dirty="0"/>
              <a:t>O</a:t>
            </a:r>
            <a:r>
              <a:rPr lang="tr-TR" dirty="0" smtClean="0"/>
              <a:t>narımı</a:t>
            </a:r>
          </a:p>
          <a:p>
            <a:r>
              <a:rPr lang="tr-TR" dirty="0" smtClean="0"/>
              <a:t>Ana Kart Onarımı</a:t>
            </a:r>
          </a:p>
          <a:p>
            <a:r>
              <a:rPr lang="tr-TR" dirty="0" smtClean="0"/>
              <a:t>Tuş Takımı Değişimi</a:t>
            </a:r>
          </a:p>
          <a:p>
            <a:r>
              <a:rPr lang="tr-TR" dirty="0" smtClean="0"/>
              <a:t>Ekran Değişimi</a:t>
            </a:r>
          </a:p>
          <a:p>
            <a:r>
              <a:rPr lang="tr-TR" dirty="0" smtClean="0"/>
              <a:t>Elektrotlar </a:t>
            </a:r>
          </a:p>
          <a:p>
            <a:r>
              <a:rPr lang="tr-TR" dirty="0" smtClean="0"/>
              <a:t>Kablolama </a:t>
            </a:r>
          </a:p>
          <a:p>
            <a:r>
              <a:rPr lang="tr-TR" dirty="0" smtClean="0"/>
              <a:t>Yazılım </a:t>
            </a:r>
          </a:p>
          <a:p>
            <a:r>
              <a:rPr lang="tr-TR" dirty="0" smtClean="0"/>
              <a:t>Şok Verme 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843851" y="1849309"/>
            <a:ext cx="2466975" cy="18478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828157" y="1849309"/>
            <a:ext cx="2790550" cy="18335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828157" y="4046527"/>
            <a:ext cx="2890797" cy="192369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691" y="3935349"/>
            <a:ext cx="2506135" cy="217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KALİBRASYON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612" y="1690688"/>
            <a:ext cx="7876592" cy="435133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Defibratörlerin doğru çalışmasını sağlamak için genellikle iki adımda kalibrasyon gerçekleştirilir. </a:t>
            </a:r>
          </a:p>
          <a:p>
            <a:r>
              <a:rPr lang="tr-TR" dirty="0" smtClean="0"/>
              <a:t>İlk adımda, kalibrasyon cihazı defibratörün elektrik çıkışını ölçer. Bu ölçüm, defibratörün ne kadar güçlü bir elektrik akımı üretebildiğini gösterir. </a:t>
            </a:r>
          </a:p>
          <a:p>
            <a:r>
              <a:rPr lang="tr-TR" dirty="0" smtClean="0"/>
              <a:t>İkinci adımda ise kalibrasyon cihazı bu ölçüm sonuçlarına göre defibratörün ayarlarını yapar. Bu sayede belirli standartlara uygun olarak çalışır. </a:t>
            </a:r>
          </a:p>
          <a:p>
            <a:r>
              <a:rPr lang="tr-TR" dirty="0" smtClean="0"/>
              <a:t>Düzenli olarak kalibrasyon işlemi yapılması önemlidir. Yetkili teknisyenler veya üretici tarafından gerçekleştiren kalibrasyon  defibratörün etkili bir şekilde kullanılmasını ve hastaların güvenliğini sağlar.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322284" y="1426528"/>
            <a:ext cx="3566453" cy="23733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/>
          <a:srcRect l="21102"/>
          <a:stretch/>
        </p:blipFill>
        <p:spPr>
          <a:xfrm>
            <a:off x="8697074" y="4006850"/>
            <a:ext cx="2938793" cy="22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5424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KAYNAKÇA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0918" y="1583029"/>
            <a:ext cx="10515600" cy="4351338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https://emergency-live.com/</a:t>
            </a:r>
          </a:p>
          <a:p>
            <a:r>
              <a:rPr lang="tr-TR" dirty="0"/>
              <a:t>https://my.clevelandclinic.org/</a:t>
            </a:r>
          </a:p>
          <a:p>
            <a:r>
              <a:rPr lang="tr-TR" dirty="0"/>
              <a:t>https://www.healthdirect.gov.au/</a:t>
            </a:r>
          </a:p>
          <a:p>
            <a:r>
              <a:rPr lang="tr-TR" dirty="0"/>
              <a:t>http://www.armed.com.tr/</a:t>
            </a:r>
          </a:p>
          <a:p>
            <a:r>
              <a:rPr lang="tr-TR" dirty="0"/>
              <a:t>https://www.endustriyeltestcihazlari.com/</a:t>
            </a:r>
          </a:p>
          <a:p>
            <a:r>
              <a:rPr lang="tr-TR" dirty="0"/>
              <a:t>https://metsismedikal.com/</a:t>
            </a:r>
          </a:p>
          <a:p>
            <a:r>
              <a:rPr lang="tr-TR" dirty="0"/>
              <a:t>https://kardio-cvk.charite.de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733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8241" y="6263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DEFİBRİLATÖR NEDİR?</a:t>
            </a:r>
            <a:br>
              <a:rPr lang="tr-TR" sz="3200" b="1" dirty="0">
                <a:latin typeface="Century Gothic" panose="020B0502020202020204" pitchFamily="34" charset="0"/>
              </a:rPr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7612" y="1452401"/>
            <a:ext cx="8139508" cy="45938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tr-TR" sz="3200" dirty="0">
              <a:latin typeface="Century Gothic" panose="020B0502020202020204" pitchFamily="34" charset="0"/>
            </a:endParaRPr>
          </a:p>
          <a:p>
            <a:r>
              <a:rPr lang="tr-TR" dirty="0" err="1"/>
              <a:t>Defibrilatör</a:t>
            </a:r>
            <a:r>
              <a:rPr lang="tr-TR" dirty="0"/>
              <a:t>, </a:t>
            </a:r>
            <a:r>
              <a:rPr lang="tr-TR" dirty="0" err="1"/>
              <a:t>fibrilasyona</a:t>
            </a:r>
            <a:r>
              <a:rPr lang="tr-TR" dirty="0"/>
              <a:t> girmiş bir kalbin normal ritmini geri kazanabilmesi için kalbe kısa sureli, yüksek değerde akım veren </a:t>
            </a:r>
            <a:r>
              <a:rPr lang="tr-TR" dirty="0" err="1"/>
              <a:t>cihazdır.Kısaca</a:t>
            </a:r>
            <a:r>
              <a:rPr lang="tr-TR" dirty="0"/>
              <a:t> elektro şok cihazı olarak tanımlanabilir.</a:t>
            </a:r>
          </a:p>
          <a:p>
            <a:r>
              <a:rPr lang="tr-TR" dirty="0" err="1"/>
              <a:t>Defibrilasyon</a:t>
            </a:r>
            <a:r>
              <a:rPr lang="tr-TR" dirty="0"/>
              <a:t>, kalbe çok kısa sürede yüksek elektrik akımı vermektir. Amacı, </a:t>
            </a:r>
            <a:r>
              <a:rPr lang="tr-TR" dirty="0" err="1"/>
              <a:t>ventriküler</a:t>
            </a:r>
            <a:r>
              <a:rPr lang="tr-TR" dirty="0"/>
              <a:t> </a:t>
            </a:r>
            <a:r>
              <a:rPr lang="tr-TR" dirty="0" err="1"/>
              <a:t>fibrilasyon</a:t>
            </a:r>
            <a:r>
              <a:rPr lang="tr-TR" dirty="0"/>
              <a:t> (VF), hızlı </a:t>
            </a:r>
            <a:r>
              <a:rPr lang="tr-TR" dirty="0" err="1"/>
              <a:t>ventriküler</a:t>
            </a:r>
            <a:r>
              <a:rPr lang="tr-TR" dirty="0"/>
              <a:t> taşikardi (VT) durumlarını normal sinüs ritmine çevirmektir.</a:t>
            </a:r>
          </a:p>
          <a:p>
            <a:r>
              <a:rPr lang="tr-TR" dirty="0"/>
              <a:t>Kullanıldığı yerler; Acil Servis, Kardiyoloji Servisi, Ameliyathane ve Yoğun Bakımdır.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120" y="2567107"/>
            <a:ext cx="2940825" cy="23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199" y="500061"/>
            <a:ext cx="10703767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DEFİBRİLATÖR ÇEŞİTLERİ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679580" y="1620351"/>
            <a:ext cx="6150429" cy="4789779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MANUEL DEFİBRİLATÖR</a:t>
            </a:r>
          </a:p>
          <a:p>
            <a:r>
              <a:rPr lang="tr-TR" dirty="0" err="1" smtClean="0"/>
              <a:t>Monofazik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Bifazik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OTOMATİK EKSTERNAL</a:t>
            </a:r>
          </a:p>
          <a:p>
            <a:r>
              <a:rPr lang="tr-TR" dirty="0" smtClean="0"/>
              <a:t>Yarı Otomatik</a:t>
            </a:r>
          </a:p>
          <a:p>
            <a:r>
              <a:rPr lang="tr-TR" dirty="0" smtClean="0"/>
              <a:t>Tam Otomatik</a:t>
            </a:r>
          </a:p>
          <a:p>
            <a:pPr marL="0" indent="0">
              <a:buNone/>
            </a:pPr>
            <a:r>
              <a:rPr lang="tr-TR" dirty="0"/>
              <a:t>İ</a:t>
            </a:r>
            <a:r>
              <a:rPr lang="tr-TR" dirty="0" smtClean="0"/>
              <a:t>NTERNAL KARDİYAK DEFİBRİLATÖR </a:t>
            </a:r>
          </a:p>
          <a:p>
            <a:pPr marL="0" indent="0">
              <a:buNone/>
            </a:pPr>
            <a:r>
              <a:rPr lang="tr-TR" dirty="0" smtClean="0"/>
              <a:t>SUBKUTAN DEFİBRİLATÖR</a:t>
            </a:r>
          </a:p>
          <a:p>
            <a:pPr marL="0" indent="0">
              <a:buNone/>
            </a:pPr>
            <a:r>
              <a:rPr lang="tr-TR" dirty="0" smtClean="0"/>
              <a:t>GİYİLEBİLİR DEFİBRİLATÖR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009" y="1917358"/>
            <a:ext cx="4195763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0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66054" y="1140043"/>
            <a:ext cx="60213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b="0" i="0" u="none" strike="noStrike" baseline="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MONİTÖR</a:t>
            </a:r>
          </a:p>
          <a:p>
            <a:endParaRPr lang="tr-TR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Kalbin elektriksel aktivitesinin izlenmesini sağlar. Cihaz, kalbin elektriksel aktivesini </a:t>
            </a:r>
            <a:r>
              <a:rPr lang="tr-TR" sz="20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defibrilatör</a:t>
            </a:r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elektrotları ya da EKG hasta kablosu ile algılar. Uygulanan </a:t>
            </a:r>
            <a:r>
              <a:rPr lang="tr-TR" sz="20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joule</a:t>
            </a:r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vb. de gösterir.</a:t>
            </a:r>
          </a:p>
          <a:p>
            <a:endParaRPr lang="tr-TR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YAZICI (KAYIT ÜNİTESİ</a:t>
            </a:r>
            <a:r>
              <a:rPr lang="tr-TR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tr-TR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Her </a:t>
            </a:r>
            <a:r>
              <a:rPr lang="tr-TR" sz="20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defibrilasyon</a:t>
            </a:r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sonrasında otomatik olarak kayıt yapan, uygulanan enerji miktarı, tarih, saat vb. bilgileri kayıt altına alan bölümdür. Hafızalıdır ve EKG alınabilmesini sağlar. 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DEFİBRİLATÖRÜN PARÇALARI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393" y="1820544"/>
            <a:ext cx="2996980" cy="196913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93" y="4054792"/>
            <a:ext cx="2996410" cy="2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3969" y="1642199"/>
            <a:ext cx="6898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ELEKTROTLAR</a:t>
            </a:r>
          </a:p>
          <a:p>
            <a:endParaRPr lang="tr-TR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sz="20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Kapasitörün</a:t>
            </a:r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deşarj edilmesiyle elektrik enerjisini hastaya iletmek için kullanılan iki adet iletken elektrot bulunur</a:t>
            </a:r>
            <a:r>
              <a:rPr lang="tr-TR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tr-TR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Kaşık Şeklinde Elektrot: </a:t>
            </a:r>
            <a:r>
              <a:rPr lang="tr-TR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Kalbe </a:t>
            </a:r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doğrudan </a:t>
            </a:r>
            <a:r>
              <a:rPr lang="tr-TR" sz="2000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uygulanır,bunun</a:t>
            </a:r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 kullanılabilmesi için kalbin açıkta olması gerekir</a:t>
            </a:r>
            <a:r>
              <a:rPr lang="tr-TR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tr-TR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PaddleTip</a:t>
            </a:r>
            <a:r>
              <a:rPr lang="tr-TR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Elektrot: </a:t>
            </a:r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Göğüs duvarında uygulanır</a:t>
            </a:r>
            <a:r>
              <a:rPr lang="tr-TR" sz="20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tr-TR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Ped</a:t>
            </a:r>
            <a:r>
              <a:rPr lang="tr-TR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Tipi El </a:t>
            </a:r>
            <a:r>
              <a:rPr lang="tr-TR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Ektrot</a:t>
            </a:r>
            <a:r>
              <a:rPr lang="tr-TR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tr-T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Göğüs duvarı üzerine yapıştırılarak uygulanır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575388" y="3270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latin typeface="Century Gothic" panose="020B0502020202020204" pitchFamily="34" charset="0"/>
              </a:rPr>
              <a:t>DEFİBRİLATÖRÜN PARÇALARI</a:t>
            </a:r>
            <a:endParaRPr lang="tr-TR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699" y="1260864"/>
            <a:ext cx="2379789" cy="15636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142" y="3057207"/>
            <a:ext cx="2112901" cy="17140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699" y="5004014"/>
            <a:ext cx="2503279" cy="15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5428" y="3557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Century Gothic" panose="020B0502020202020204" pitchFamily="34" charset="0"/>
              </a:rPr>
              <a:t>DEFİBRİLATÖRÜN PARÇALARI</a:t>
            </a:r>
            <a:endParaRPr lang="tr-TR" sz="2800" dirty="0"/>
          </a:p>
        </p:txBody>
      </p:sp>
      <p:sp>
        <p:nvSpPr>
          <p:cNvPr id="4" name="Dikdörtgen 3"/>
          <p:cNvSpPr/>
          <p:nvPr/>
        </p:nvSpPr>
        <p:spPr>
          <a:xfrm>
            <a:off x="435428" y="4876286"/>
            <a:ext cx="743027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0" u="none" strike="noStrike" baseline="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GÜÇ KAYNAĞI (BATARYA, AKÜ)</a:t>
            </a:r>
          </a:p>
          <a:p>
            <a:endParaRPr lang="tr-TR" sz="2000" b="0" i="0" u="none" strike="noStrike" baseline="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Elektrik enerjisini kimyasal enerji olarak depo eden, istenildiğinde bunu elektrik enerjisi olarak veren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bölümdür.Şarjlıbataryaile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en az 30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adetdefibrilasyonyapılabilmektedir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tr-T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35428" y="1464907"/>
            <a:ext cx="743027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i="0" u="none" strike="noStrike" baseline="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KAPASİTÖR (KONDANSATÖR)</a:t>
            </a:r>
          </a:p>
          <a:p>
            <a:endParaRPr lang="tr-TR" sz="2000" b="0" i="0" u="none" strike="noStrike" baseline="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Elektrik depolama, bilgi kaybı engelleme, elektrik akımları arasında dönüşüm yapmada kullanılan elektronik bir devredir. </a:t>
            </a:r>
          </a:p>
          <a:p>
            <a:endParaRPr lang="tr-TR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sz="2000" b="1" i="0" u="none" strike="noStrike" baseline="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İNDÜKTÖR (L)</a:t>
            </a:r>
          </a:p>
          <a:p>
            <a:endParaRPr lang="tr-TR" sz="2000" b="0" i="0" u="none" strike="noStrike" baseline="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Alternatif akımla beslenen devrelerde, manyetik akıyı değiştirmek suretiyle akım yaratan araçtır.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İndüktörler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motorlar,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indüktör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metal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sensörleri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, röleler, trafolar ve elektromıknatıslar gibi birçok farklı alanda faaliyet göstermektedir </a:t>
            </a:r>
            <a:endParaRPr lang="tr-TR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790" y="1535971"/>
            <a:ext cx="2105298" cy="157694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698" y="3498362"/>
            <a:ext cx="2898901" cy="29353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l="6010" t="856" r="32349" b="-856"/>
          <a:stretch/>
        </p:blipFill>
        <p:spPr>
          <a:xfrm>
            <a:off x="9922505" y="1522288"/>
            <a:ext cx="2057045" cy="16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72750" y="1468075"/>
            <a:ext cx="807409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b="0" i="0" u="none" strike="noStrike" baseline="0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Elektriksel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defibrilasyon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belirli düzeyde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ventriküler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uyarıyı sağlar</a:t>
            </a:r>
            <a:r>
              <a:rPr lang="tr-T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tr-TR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Şok 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sayesinde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fibrilasyon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halindeki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ventriküller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normale döner.</a:t>
            </a:r>
          </a:p>
          <a:p>
            <a:endParaRPr lang="tr-TR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Defibrilatörün</a:t>
            </a:r>
            <a:r>
              <a:rPr lang="tr-T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aç, çalışır konuma getir.</a:t>
            </a:r>
          </a:p>
          <a:p>
            <a:endParaRPr lang="tr-TR" dirty="0" smtClean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Monitörden 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ritim değerlendirilir</a:t>
            </a:r>
            <a:r>
              <a:rPr lang="tr-T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tr-TR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Enerji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select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düğmesinden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defibrilayon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enerjisini seç. (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Bifazik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için 120-200 J,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Monofazik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için 360 J</a:t>
            </a:r>
            <a:r>
              <a:rPr lang="tr-T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)</a:t>
            </a:r>
          </a:p>
          <a:p>
            <a:endParaRPr lang="tr-TR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Lead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select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düğmesini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paddle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durumuna getir</a:t>
            </a:r>
            <a:r>
              <a:rPr lang="tr-TR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tr-TR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Göğüs üzerinde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Paddle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uygulanacak alanı jelle yada bandını </a:t>
            </a:r>
            <a:r>
              <a:rPr lang="tr-TR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yapıştır.Paddle’ları</a:t>
            </a:r>
            <a:r>
              <a:rPr lang="tr-TR" dirty="0">
                <a:solidFill>
                  <a:srgbClr val="FFFFFF"/>
                </a:solidFill>
                <a:latin typeface="Century Gothic" panose="020B0502020202020204" pitchFamily="34" charset="0"/>
              </a:rPr>
              <a:t> göğse yerleştir 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Century Gothic" panose="020B0502020202020204" pitchFamily="34" charset="0"/>
              </a:rPr>
              <a:t>DEFİBRİLATÖRÜN ÇALIŞMA PRENSİBİ</a:t>
            </a:r>
            <a:endParaRPr lang="tr-TR" sz="3200" b="1" dirty="0">
              <a:latin typeface="Century Gothic" panose="020B0502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339" y="2661558"/>
            <a:ext cx="3426491" cy="226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DEFİBRİLATÖRÜN ARIZALARI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8281" y="1765333"/>
            <a:ext cx="7969899" cy="461680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sz="1800" b="1" dirty="0" smtClean="0">
                <a:latin typeface="Century Gothic" panose="020B0502020202020204" pitchFamily="34" charset="0"/>
              </a:rPr>
              <a:t>YÜKSEK GERİLİM ÜNİTESİ ARIZALARI: </a:t>
            </a:r>
            <a:r>
              <a:rPr lang="tr-TR" sz="1800" dirty="0" smtClean="0">
                <a:latin typeface="Century Gothic" panose="020B0502020202020204" pitchFamily="34" charset="0"/>
              </a:rPr>
              <a:t>Yüksek gerilim ünitesi arızaları genellikle elektriksel veya mekanik nedenlerden kaynaklanabilir. Elektriksel arızalar, kabloların kopması veya bağlantılardan gevşemesi gibi sorunlardan, mekanik arızalar ise cihazın düşmesi veya darbelere maruz kalması sonucu oluşabilir.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b="1" dirty="0" smtClean="0">
                <a:latin typeface="Century Gothic" panose="020B0502020202020204" pitchFamily="34" charset="0"/>
              </a:rPr>
              <a:t>BATARYA ŞARJ DEVRESİ ARIZALARI: </a:t>
            </a:r>
            <a:r>
              <a:rPr lang="tr-TR" sz="1800" dirty="0" smtClean="0">
                <a:latin typeface="Century Gothic" panose="020B0502020202020204" pitchFamily="34" charset="0"/>
              </a:rPr>
              <a:t>Genellikle aşırı kullanım, batarya ömrünün dolması veya batarya hücrelerindeki hasar gibi nedenlerden kaynaklanabilir.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b="1" dirty="0" smtClean="0">
                <a:latin typeface="Century Gothic" panose="020B0502020202020204" pitchFamily="34" charset="0"/>
              </a:rPr>
              <a:t>KAŞIK ARIZALARI: </a:t>
            </a:r>
            <a:r>
              <a:rPr lang="tr-TR" sz="1800" dirty="0" smtClean="0">
                <a:latin typeface="Century Gothic" panose="020B0502020202020204" pitchFamily="34" charset="0"/>
              </a:rPr>
              <a:t>Genellikle kullanım sırasında meydana gelen bükülme, kırılma veya deformasyon gibi nedenlerden kaynaklanabilir. Kalitesiz malzeme üretim hataları, kaşığı sert bir şekilde kullanma, yüksek sıcaklıklara maruz bırakmak da arızalara neden olabilir.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1800" b="1" dirty="0" smtClean="0">
                <a:latin typeface="Century Gothic" panose="020B0502020202020204" pitchFamily="34" charset="0"/>
              </a:rPr>
              <a:t>MONİTÖR VE GÖRÜNTÜ BİRİMİ ARIZALARI: </a:t>
            </a:r>
            <a:r>
              <a:rPr lang="tr-TR" sz="1800" dirty="0" smtClean="0">
                <a:latin typeface="Century Gothic" panose="020B0502020202020204" pitchFamily="34" charset="0"/>
              </a:rPr>
              <a:t>Genellikle bağlantı sorunları, elektriksel arızalar, kablo bağlantılarının gevşemesi veya yanlış takılması, güç kaynağı sorunları, ekran kartı hataları da arızaya neden olabilir. </a:t>
            </a:r>
          </a:p>
          <a:p>
            <a:pPr marL="0" indent="0">
              <a:buNone/>
            </a:pPr>
            <a:endParaRPr lang="tr-TR" sz="1800" dirty="0">
              <a:latin typeface="Century Gothic" panose="020B0502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180" y="2219008"/>
            <a:ext cx="3033712" cy="303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 smtClean="0"/>
              <a:t>ARIZALARI ÖNLEMEK İÇİN YÖNTEMLER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PİL SORUNLARI: </a:t>
            </a:r>
            <a:r>
              <a:rPr lang="tr-TR" sz="2400" dirty="0" smtClean="0"/>
              <a:t>Pilin düşük olduğunu gösteren bir hata kodu alıyorsanız, pili değiştirmeniz gerekir. Yedek pil kullanarak pil seviyesi kontrol edilir.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ELEKTROT BAĞLANTI HATALARI: </a:t>
            </a:r>
            <a:r>
              <a:rPr lang="tr-TR" sz="2400" dirty="0" smtClean="0"/>
              <a:t>Elektrotların doğru şekilde yerleştirildiğinden, ciltle tam temas ettiğinden ve bağlantıların sıkı olduğundan emin olunmalıdır.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ŞARJ MEKANİZMASI PROBLEMLERİ: </a:t>
            </a:r>
            <a:r>
              <a:rPr lang="tr-TR" sz="2400" dirty="0" smtClean="0"/>
              <a:t>Şarj işlemi sırasında bir hata kodu alınıyorsa şarj kablosunu doğru şekilde takılı olduğunda ve prizin çalıştığından emin olunmalıdır.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YAZILIM SORUNLARI: </a:t>
            </a:r>
            <a:r>
              <a:rPr lang="tr-TR" sz="2400" dirty="0" smtClean="0"/>
              <a:t>Yazılım güncellemeleri, </a:t>
            </a:r>
            <a:r>
              <a:rPr lang="tr-TR" sz="2400" dirty="0" err="1" smtClean="0"/>
              <a:t>defibrilatörünüzün</a:t>
            </a:r>
            <a:r>
              <a:rPr lang="tr-TR" sz="2400" dirty="0" smtClean="0"/>
              <a:t> düzgün çalışmasını sağlamak için önemlidir. Üretici tarafından sağlanan güncellemelerin kontrol edilmesi gereklidir.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131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Geniş ekran</PresentationFormat>
  <Paragraphs>112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Office Teması</vt:lpstr>
      <vt:lpstr>DEFİBRİLATÖRÜN TANIMI VE ARIZALARI</vt:lpstr>
      <vt:lpstr>DEFİBRİLATÖR NEDİR? </vt:lpstr>
      <vt:lpstr>DEFİBRİLATÖR ÇEŞİTLERİ</vt:lpstr>
      <vt:lpstr>DEFİBRİLATÖRÜN PARÇALARI</vt:lpstr>
      <vt:lpstr>DEFİBRİLATÖRÜN PARÇALARI</vt:lpstr>
      <vt:lpstr>DEFİBRİLATÖRÜN PARÇALARI</vt:lpstr>
      <vt:lpstr>DEFİBRİLATÖRÜN ÇALIŞMA PRENSİBİ</vt:lpstr>
      <vt:lpstr>DEFİBRİLATÖRÜN ARIZALARI</vt:lpstr>
      <vt:lpstr>ARIZALARI ÖNLEMEK İÇİN YÖNTEMLER</vt:lpstr>
      <vt:lpstr>DEFİBRİLATÖRÜN HATA KODLARI</vt:lpstr>
      <vt:lpstr>DEFİBRİLATÖRÜN TAMİRİ İÇİN DİKKAT EDİLMESİ GEREKENLER</vt:lpstr>
      <vt:lpstr>KALİBRASYON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DEFİBRİLATÖRÜN TANIMI VE ARIZALARI</dc:title>
  <dc:creator>Monster</dc:creator>
  <cp:lastModifiedBy>Monster</cp:lastModifiedBy>
  <cp:revision>1</cp:revision>
  <dcterms:modified xsi:type="dcterms:W3CDTF">2024-07-09T07:53:23Z</dcterms:modified>
</cp:coreProperties>
</file>