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6" r:id="rId4"/>
    <p:sldId id="270" r:id="rId5"/>
    <p:sldId id="273" r:id="rId6"/>
    <p:sldId id="275" r:id="rId7"/>
    <p:sldId id="263" r:id="rId8"/>
    <p:sldId id="286" r:id="rId9"/>
    <p:sldId id="271" r:id="rId10"/>
    <p:sldId id="274" r:id="rId11"/>
    <p:sldId id="284" r:id="rId12"/>
    <p:sldId id="285" r:id="rId13"/>
    <p:sldId id="27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C993-9CD9-4CEA-8C3A-9A6999552B50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AE5C-D6ED-4456-995D-731AF085F4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28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2AE5C-D6ED-4456-995D-731AF085F46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61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2AE5C-D6ED-4456-995D-731AF085F46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3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0CBC-F1CB-4FEC-91DD-C34C740BFB4A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E7BF-292B-49FD-919A-E1EF9A15EC23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DFEA-3C2B-4382-A0F7-91E3F607A46B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75D8-DFC1-456C-935A-6EE2EE8DC8F4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59-E318-4E59-91A8-F685E1A32868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D6C-73B9-4AAE-A201-C8DBE9B7627A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9937-2B1E-4E90-8113-859106BC6237}" type="datetime1">
              <a:rPr lang="tr-TR" smtClean="0"/>
              <a:t>9.07.2024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022D-655E-4A31-B6A0-E7F39F902255}" type="datetime1">
              <a:rPr lang="tr-TR" smtClean="0"/>
              <a:t>9.07.2024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098B-E2AC-458C-96D6-44DF11907717}" type="datetime1">
              <a:rPr lang="tr-TR" smtClean="0"/>
              <a:t>9.07.2024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5AE2-A0DC-444B-A08D-9F01067B7590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E74-E230-45C6-8F2B-D8A5A69F66BD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EF0C-F0F4-41C4-A512-09BE11B85FED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955C-0388-45BE-9DF4-3F2B8FE23B7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biz.tr/slide/3165089/" TargetMode="External"/><Relationship Id="rId2" Type="http://schemas.openxmlformats.org/officeDocument/2006/relationships/hyperlink" Target="https://www.siriuskuantumenerji.com/sistemin-calisma-prensib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encanhastanesi.com.tr/eeg-ve-emg-ned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F9DBAF-D541-EC60-69A2-C9B5906B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41" y="0"/>
            <a:ext cx="7960659" cy="6858000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77E3D0AF-4465-216F-2182-7AB7E1FF9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188" y="1812644"/>
            <a:ext cx="5504328" cy="2436625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EEG CİHAZI VE ARIZALARI</a:t>
            </a:r>
            <a:endParaRPr lang="tr-TR" sz="4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E7205B4-8632-8220-A8A3-6145F888E30E}"/>
              </a:ext>
            </a:extLst>
          </p:cNvPr>
          <p:cNvSpPr txBox="1"/>
          <p:nvPr/>
        </p:nvSpPr>
        <p:spPr>
          <a:xfrm>
            <a:off x="76200" y="5109881"/>
            <a:ext cx="3774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KONU: EEG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CİHAZI VE ARIZALARI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225722047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DİLARA UĞUZ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ÖĞRETİM GÖREVLİSİ: Sevda SARITAŞ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9DDC8EE-4422-FAD4-6B65-B60BB03BF1E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" y="-1"/>
            <a:ext cx="3316941" cy="283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3200" b="1" smtClean="0">
                <a:solidFill>
                  <a:schemeClr val="tx1"/>
                </a:solidFill>
              </a:rPr>
              <a:t>10</a:t>
            </a:fld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88436" y="961054"/>
            <a:ext cx="106400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accent1"/>
                </a:solidFill>
                <a:latin typeface="Aptos Display"/>
              </a:rPr>
              <a:t>Dijital EEG Cihaz Kalibrasyonu </a:t>
            </a:r>
            <a:endParaRPr lang="tr-TR" sz="3600" b="1" dirty="0" smtClean="0">
              <a:solidFill>
                <a:schemeClr val="accent1"/>
              </a:solidFill>
              <a:latin typeface="Aptos Display"/>
            </a:endParaRPr>
          </a:p>
          <a:p>
            <a:endParaRPr lang="tr-TR" dirty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Dijital </a:t>
            </a:r>
            <a:r>
              <a:rPr lang="tr-TR" b="1" dirty="0"/>
              <a:t>EEG cihazlarının kalibrasyonu, elektrot </a:t>
            </a:r>
            <a:r>
              <a:rPr lang="tr-TR" b="1" dirty="0" smtClean="0"/>
              <a:t>giriş </a:t>
            </a:r>
            <a:r>
              <a:rPr lang="tr-TR" b="1" dirty="0"/>
              <a:t>paneline bağlanabilen (interfaced) bir </a:t>
            </a:r>
            <a:r>
              <a:rPr lang="tr-TR" b="1" dirty="0" smtClean="0"/>
              <a:t>dış </a:t>
            </a:r>
            <a:r>
              <a:rPr lang="tr-TR" b="1" dirty="0"/>
              <a:t>sinyal jeneratörü ya da cihaz içinde yer alan bir iç sinyal jeneratörüyle </a:t>
            </a:r>
            <a:r>
              <a:rPr lang="tr-TR" b="1" dirty="0" smtClean="0"/>
              <a:t>gerçekleştirilir</a:t>
            </a:r>
            <a:r>
              <a:rPr lang="tr-TR" b="1" dirty="0"/>
              <a:t>. </a:t>
            </a:r>
            <a:endParaRPr lang="tr-TR" b="1" dirty="0" smtClean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Sinyal </a:t>
            </a:r>
            <a:r>
              <a:rPr lang="tr-TR" b="1" dirty="0"/>
              <a:t>jeneratörü, frekansı ve voltajı teknisyen tarafından seçilebilen bir sinüs dalga sinyali </a:t>
            </a:r>
            <a:r>
              <a:rPr lang="tr-TR" b="1" dirty="0" smtClean="0"/>
              <a:t>oluşturmalıdır</a:t>
            </a:r>
            <a:r>
              <a:rPr lang="tr-TR" b="1" dirty="0"/>
              <a:t>. </a:t>
            </a:r>
            <a:endParaRPr lang="tr-TR" b="1" dirty="0" smtClean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Frekans </a:t>
            </a:r>
            <a:r>
              <a:rPr lang="tr-TR" b="1" dirty="0"/>
              <a:t>EEG aktivitesi aralığı içinde (&gt;0 Hz ila 70 </a:t>
            </a:r>
            <a:r>
              <a:rPr lang="tr-TR" b="1" dirty="0" smtClean="0"/>
              <a:t>&lt;Hz) </a:t>
            </a:r>
            <a:r>
              <a:rPr lang="tr-TR" b="1" dirty="0"/>
              <a:t>yer almalıdır. </a:t>
            </a:r>
            <a:endParaRPr lang="tr-TR" b="1" dirty="0" smtClean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Dijital </a:t>
            </a:r>
            <a:r>
              <a:rPr lang="tr-TR" b="1" dirty="0"/>
              <a:t>EEG yazılımında, kullanıcının her dalga formunun voltajını belirlemesine olanak veren bir sinyal olmalıdır. Bu sinyal, sistemin kalibrasyonunun düzgün bir biçimde yapılıp yapılmadığını belirlemek için sinyal jeneratöründen gelen belirli bir sinyaldir.</a:t>
            </a:r>
          </a:p>
        </p:txBody>
      </p:sp>
    </p:spTree>
    <p:extLst>
      <p:ext uri="{BB962C8B-B14F-4D97-AF65-F5344CB8AC3E}">
        <p14:creationId xmlns:p14="http://schemas.microsoft.com/office/powerpoint/2010/main" val="2000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23731" y="559838"/>
            <a:ext cx="10459616" cy="867746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rgbClr val="00B0F0"/>
                </a:solidFill>
              </a:rPr>
              <a:t>EEG CİHAZIYLA İLGİLİ ALINABİLECEK ÖNLEMLER</a:t>
            </a:r>
            <a:endParaRPr lang="tr-TR" sz="4000" b="1" dirty="0">
              <a:solidFill>
                <a:srgbClr val="00B0F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1803" y="1782147"/>
            <a:ext cx="10282335" cy="3806890"/>
          </a:xfrm>
        </p:spPr>
        <p:txBody>
          <a:bodyPr>
            <a:noAutofit/>
          </a:bodyPr>
          <a:lstStyle/>
          <a:p>
            <a:pPr algn="just"/>
            <a:r>
              <a:rPr lang="tr-TR" dirty="0" smtClean="0">
                <a:solidFill>
                  <a:srgbClr val="00B0F0"/>
                </a:solidFill>
              </a:rPr>
              <a:t>1</a:t>
            </a:r>
            <a:r>
              <a:rPr lang="tr-TR" dirty="0" smtClean="0"/>
              <a:t>.Cihazı </a:t>
            </a:r>
            <a:r>
              <a:rPr lang="tr-TR" dirty="0"/>
              <a:t>kullanmadan önce eğitim almak ve talimatları dikkatlice takip </a:t>
            </a:r>
            <a:r>
              <a:rPr lang="tr-TR" dirty="0" smtClean="0"/>
              <a:t>etmek.</a:t>
            </a: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2</a:t>
            </a:r>
            <a:r>
              <a:rPr lang="tr-TR" dirty="0" smtClean="0"/>
              <a:t>. Cihazı temiz ve steril tutmak için gerekli hijyen önlemlerini almak.</a:t>
            </a: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3</a:t>
            </a:r>
            <a:r>
              <a:rPr lang="tr-TR" dirty="0"/>
              <a:t>. Elektrotların doğru bir şekilde yerleştirildiğinden emin olmak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4</a:t>
            </a:r>
            <a:r>
              <a:rPr lang="tr-TR" dirty="0"/>
              <a:t>. Cihazı kullanmadan önce saç, makyaj veya diğer kozmetik ürünlerini temizlemek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5</a:t>
            </a:r>
            <a:r>
              <a:rPr lang="tr-TR" dirty="0"/>
              <a:t>. Elektromanyetik cihazların yakınında kullanmamak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6</a:t>
            </a:r>
            <a:r>
              <a:rPr lang="tr-TR" dirty="0"/>
              <a:t>. Cihazı kullanırken rahat bir pozisyonda olmak ve gerektiğinde mola vermek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7</a:t>
            </a:r>
            <a:r>
              <a:rPr lang="tr-TR" dirty="0"/>
              <a:t>. Cihazı kullanırken dikkatli olmak ve gerektiğinde yardım </a:t>
            </a:r>
            <a:r>
              <a:rPr lang="tr-TR" dirty="0" smtClean="0"/>
              <a:t>istemek</a:t>
            </a:r>
          </a:p>
          <a:p>
            <a:pPr algn="just"/>
            <a:r>
              <a:rPr lang="tr-TR" dirty="0" smtClean="0"/>
              <a:t>Bu </a:t>
            </a:r>
            <a:r>
              <a:rPr lang="tr-TR" dirty="0"/>
              <a:t>önlemler, EEG cihazının doğru ve güvenli bir şekilde kullanılmasını sağlamak için önemlidir. </a:t>
            </a:r>
          </a:p>
        </p:txBody>
      </p:sp>
    </p:spTree>
    <p:extLst>
      <p:ext uri="{BB962C8B-B14F-4D97-AF65-F5344CB8AC3E}">
        <p14:creationId xmlns:p14="http://schemas.microsoft.com/office/powerpoint/2010/main" val="10076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70383" y="690465"/>
            <a:ext cx="10319657" cy="1250302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</a:rPr>
              <a:t>EEG CİHAZINDA GEREKLİ POTANSİYEL ZARARLAR </a:t>
            </a:r>
            <a:endParaRPr lang="tr-TR" sz="4000" b="1" dirty="0">
              <a:solidFill>
                <a:srgbClr val="00B0F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5029" y="2472612"/>
            <a:ext cx="10245011" cy="41987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Elektrotların 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yanlış yerleştirilmesi nedeniyle doğru veriler elde edilemeyebilir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Cihazın temizlenmemesi, enfeksiyon riskini artırabilir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Elektromanyetik cihazların yakınında kullanmak, yanlış sinyallerin kaydedilmesine neden olabilir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Cihazın kullanımı sırasında rahatsızlık veya ağrı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hissedilebilir</a:t>
            </a:r>
          </a:p>
          <a:p>
            <a:pPr algn="just"/>
            <a:r>
              <a:rPr lang="tr-TR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Cihazın kullanım talimatlarına uyulmaması, verilerin yanlış yorumlanmasına yol açabilir.</a:t>
            </a:r>
          </a:p>
        </p:txBody>
      </p:sp>
    </p:spTree>
    <p:extLst>
      <p:ext uri="{BB962C8B-B14F-4D97-AF65-F5344CB8AC3E}">
        <p14:creationId xmlns:p14="http://schemas.microsoft.com/office/powerpoint/2010/main" val="40735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13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054359" y="1567544"/>
            <a:ext cx="9022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KAYNAKÇALAR</a:t>
            </a:r>
          </a:p>
          <a:p>
            <a:endParaRPr lang="tr-TR" dirty="0"/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www.siriuskuantumenerji.com/sistemin-calisma-prensibi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file:///C:/Users/BU%C5%9ERA%20G%C3%9CRT%C3%9CRK/Downloads/Beyin%20Sinyal%20I%CC%87zleyicilerde%20Ar%C4%B1za%20(1).</a:t>
            </a:r>
            <a:r>
              <a:rPr lang="tr-TR" dirty="0" smtClean="0"/>
              <a:t>pdf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hlinkClick r:id="rId3"/>
              </a:rPr>
              <a:t>https://slideplayer.biz.tr/slide/3165089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hlinkClick r:id="rId4"/>
              </a:rPr>
              <a:t>https://esencanhastanesi.com.tr/eeg-ve-emg-nedir</a:t>
            </a:r>
            <a:r>
              <a:rPr lang="tr-TR" dirty="0" smtClean="0">
                <a:hlinkClick r:id="rId4"/>
              </a:rPr>
              <a:t>/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00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948301" y="905934"/>
            <a:ext cx="593444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EEG</a:t>
            </a:r>
            <a:r>
              <a:rPr lang="tr-TR" sz="3200" b="1" dirty="0" smtClean="0">
                <a:solidFill>
                  <a:schemeClr val="bg1"/>
                </a:solidFill>
                <a:latin typeface="Birtannic"/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latin typeface="Birtannic"/>
              </a:rPr>
              <a:t>(ELEKTROENSEFALOGRAM</a:t>
            </a:r>
            <a:r>
              <a:rPr lang="tr-TR" sz="3200" b="1" dirty="0">
                <a:solidFill>
                  <a:srgbClr val="FFFF00"/>
                </a:solidFill>
                <a:latin typeface="Birtannic"/>
              </a:rPr>
              <a:t>)</a:t>
            </a:r>
            <a:r>
              <a:rPr lang="tr-TR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NEDİR?</a:t>
            </a:r>
          </a:p>
          <a:p>
            <a:pPr algn="ctr"/>
            <a:endParaRPr lang="tr-TR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beyin aktivitesinin elektriksel potansiyellerini ölçmek ve kaydetmek için kullanılan bir yöntemdir. </a:t>
            </a:r>
          </a:p>
          <a:p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EEG, beyin hücrelerinin elektriksel aktivitelerini kaydederek beyin dalgalarını analiz etmeyi sağlar. Bu beyin dalgaları, beyin fonksiyonlarının çalışmasını yansıtan elektriksel sinyallerdir.</a:t>
            </a:r>
          </a:p>
          <a:p>
            <a:endParaRPr lang="tr-T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3B63201-57FF-0726-3BB7-77AC5E10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2400" b="1" smtClean="0">
                <a:solidFill>
                  <a:schemeClr val="bg1"/>
                </a:solidFill>
              </a:rPr>
              <a:t>2</a:t>
            </a:fld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2800" b="1" smtClean="0">
                <a:solidFill>
                  <a:schemeClr val="tx1"/>
                </a:solidFill>
              </a:rPr>
              <a:t>3</a:t>
            </a:fld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31633" y="1267271"/>
            <a:ext cx="6008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EEG, </a:t>
            </a:r>
            <a:r>
              <a:rPr lang="tr-TR" sz="2800" dirty="0"/>
              <a:t>beyindeki elektriksel hareketleri ölçen bir testtir. </a:t>
            </a:r>
            <a:endParaRPr lang="tr-TR" sz="2800" dirty="0" smtClean="0"/>
          </a:p>
          <a:p>
            <a:r>
              <a:rPr lang="tr-TR" sz="2800" dirty="0" smtClean="0"/>
              <a:t>Cihaz </a:t>
            </a:r>
            <a:r>
              <a:rPr lang="tr-TR" sz="2800" dirty="0"/>
              <a:t>yardımıyla ölçüm sağlanan bu test, kafa derisine küçük metal disklerin (elektrotlar) yerleştirilmesiyle yapılır. </a:t>
            </a:r>
            <a:endParaRPr lang="tr-TR" sz="2800" dirty="0" smtClean="0"/>
          </a:p>
          <a:p>
            <a:r>
              <a:rPr lang="tr-TR" sz="2800" dirty="0" smtClean="0"/>
              <a:t>Beyin </a:t>
            </a:r>
            <a:r>
              <a:rPr lang="tr-TR" sz="2800" dirty="0"/>
              <a:t>hücreleri aslında küçük elektrik uyarıları verir, bu uyarılar uykuda bile ölçülebilir.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50979" y="251927"/>
            <a:ext cx="6335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EEG CİHAZININ ÇALIŞMA PRENSİBİ</a:t>
            </a:r>
            <a:endParaRPr lang="tr-TR" sz="32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3" y="1267271"/>
            <a:ext cx="5352661" cy="51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424FBC3-5928-2B81-DFEA-937902F6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3200" b="1" smtClean="0">
                <a:solidFill>
                  <a:schemeClr val="tx1"/>
                </a:solidFill>
              </a:rPr>
              <a:t>4</a:t>
            </a:fld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87D28A-D0BA-1EB3-E5D7-2F40DEE05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96" y="1065755"/>
            <a:ext cx="6501637" cy="42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568"/>
            <a:ext cx="4617224" cy="454381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2400" b="1" smtClean="0">
                <a:solidFill>
                  <a:schemeClr val="tx1"/>
                </a:solidFill>
              </a:rPr>
              <a:t>5</a:t>
            </a:fld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58653" y="403854"/>
            <a:ext cx="585962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latin typeface="Aptos Display"/>
              </a:rPr>
              <a:t>EEG Güç Ünitesi ve Arızaları</a:t>
            </a:r>
          </a:p>
          <a:p>
            <a:endParaRPr lang="tr-TR" dirty="0" smtClean="0"/>
          </a:p>
          <a:p>
            <a:r>
              <a:rPr lang="tr-TR" b="1" dirty="0" smtClean="0"/>
              <a:t>Kayıt </a:t>
            </a:r>
            <a:r>
              <a:rPr lang="tr-TR" b="1" dirty="0"/>
              <a:t>cihazından kaynaklanan </a:t>
            </a:r>
            <a:r>
              <a:rPr lang="tr-TR" b="1" dirty="0" smtClean="0"/>
              <a:t>artefaktların(parazitlenme), </a:t>
            </a:r>
            <a:r>
              <a:rPr lang="tr-TR" b="1" dirty="0"/>
              <a:t>elektrotlardan kaynaklanan </a:t>
            </a:r>
            <a:r>
              <a:rPr lang="tr-TR" b="1" dirty="0" smtClean="0"/>
              <a:t>artefaktlar gibi </a:t>
            </a:r>
            <a:r>
              <a:rPr lang="tr-TR" b="1" dirty="0"/>
              <a:t>cihazdan kaynaklanan artefaktların da serebral aktiviteden çok farklı dalga </a:t>
            </a:r>
            <a:r>
              <a:rPr lang="tr-TR" b="1" dirty="0" smtClean="0"/>
              <a:t>formlarının birden </a:t>
            </a:r>
            <a:r>
              <a:rPr lang="tr-TR" b="1" dirty="0"/>
              <a:t>ortaya </a:t>
            </a:r>
            <a:r>
              <a:rPr lang="tr-TR" b="1" dirty="0" smtClean="0"/>
              <a:t>çıkışı </a:t>
            </a:r>
            <a:r>
              <a:rPr lang="tr-TR" b="1" dirty="0"/>
              <a:t>ile tanımlanabilir. </a:t>
            </a:r>
            <a:endParaRPr lang="tr-TR" b="1" dirty="0" smtClean="0"/>
          </a:p>
          <a:p>
            <a:endParaRPr lang="tr-TR" b="1" dirty="0" smtClean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/>
              <a:t>P</a:t>
            </a:r>
            <a:r>
              <a:rPr lang="tr-TR" b="1" dirty="0" smtClean="0"/>
              <a:t>arazitlenme kaynağı </a:t>
            </a:r>
            <a:r>
              <a:rPr lang="tr-TR" b="1" dirty="0"/>
              <a:t>genellikle cihazın </a:t>
            </a:r>
            <a:r>
              <a:rPr lang="tr-TR" b="1" dirty="0" smtClean="0"/>
              <a:t>işlevsel bir unsurundan </a:t>
            </a:r>
            <a:r>
              <a:rPr lang="tr-TR" b="1" dirty="0"/>
              <a:t>bulunabilir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 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Modern </a:t>
            </a:r>
            <a:r>
              <a:rPr lang="tr-TR" b="1" dirty="0"/>
              <a:t>EEG cihazlarının iki özelliği sorunu saptayıp </a:t>
            </a:r>
            <a:r>
              <a:rPr lang="tr-TR" b="1" dirty="0" smtClean="0"/>
              <a:t>çözmekte kolaylık </a:t>
            </a:r>
            <a:r>
              <a:rPr lang="tr-TR" b="1" dirty="0"/>
              <a:t>sağlar.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Cihazın </a:t>
            </a:r>
            <a:r>
              <a:rPr lang="tr-TR" b="1" dirty="0"/>
              <a:t>birçok unsurundan gösterge </a:t>
            </a:r>
            <a:r>
              <a:rPr lang="tr-TR" b="1" dirty="0" smtClean="0"/>
              <a:t>ışıkları </a:t>
            </a:r>
            <a:r>
              <a:rPr lang="tr-TR" b="1" dirty="0"/>
              <a:t>ve kolayca kontrol edilebilen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/>
              <a:t>zorunlu voltaj göstergeleriyle elektriksel temas noktaları vardır.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 </a:t>
            </a:r>
            <a:r>
              <a:rPr lang="tr-TR" b="1" dirty="0"/>
              <a:t>Her kanalın </a:t>
            </a:r>
            <a:r>
              <a:rPr lang="tr-TR" b="1" dirty="0" smtClean="0"/>
              <a:t>bileşenleri değiştirilebilir </a:t>
            </a:r>
            <a:r>
              <a:rPr lang="tr-TR" b="1" dirty="0"/>
              <a:t>modüllerden </a:t>
            </a:r>
            <a:r>
              <a:rPr lang="tr-TR" b="1" dirty="0" smtClean="0"/>
              <a:t>yapılmıştır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4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2800" b="1" smtClean="0">
                <a:solidFill>
                  <a:schemeClr val="tx1"/>
                </a:solidFill>
              </a:rPr>
              <a:t>6</a:t>
            </a:fld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90" y="1866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E750A77-D98C-4105-40A0-9E6D84DC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1" y="535900"/>
            <a:ext cx="6043084" cy="552608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A683DBB-69CF-76B4-6981-BE5E59B3460B}"/>
              </a:ext>
            </a:extLst>
          </p:cNvPr>
          <p:cNvSpPr txBox="1"/>
          <p:nvPr/>
        </p:nvSpPr>
        <p:spPr>
          <a:xfrm>
            <a:off x="6646333" y="164708"/>
            <a:ext cx="5105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EEG’nin Bozuk Çıkması Ne Anlama Gelmektedir?</a:t>
            </a:r>
          </a:p>
          <a:p>
            <a:endParaRPr lang="tr-TR" dirty="0"/>
          </a:p>
          <a:p>
            <a:r>
              <a:rPr lang="tr-TR" b="1" dirty="0">
                <a:latin typeface="Aptos Narrow" panose="020B0004020202020204" pitchFamily="34" charset="0"/>
              </a:rPr>
              <a:t>EEG bozukluğu genelde sonuçlarda, nöbet geçirme eğilimi anlamına gelen epileptiform dalgaların görülmesi ile üzerinde durulan bir durumdur. Epilepsi hastalarında sıklıkla görülen bu bozukluk, beyindeki anormal elektriksel aktiviteye işaret etmektedir.</a:t>
            </a:r>
          </a:p>
          <a:p>
            <a:endParaRPr lang="tr-TR" b="1" dirty="0">
              <a:latin typeface="Aptos Narrow" panose="020B0004020202020204" pitchFamily="34" charset="0"/>
            </a:endParaRPr>
          </a:p>
          <a:p>
            <a:r>
              <a:rPr lang="tr-TR" b="1" dirty="0">
                <a:latin typeface="Aptos Narrow" panose="020B0004020202020204" pitchFamily="34" charset="0"/>
              </a:rPr>
              <a:t>Dikenli ve keskin dalga gibi görüntülerin yer aldığı bozuk EEG çekimlerinde, epileptik nöbet ile EEG çekimi arasındaki süre de bulguların değerlendirilmesi açısından önemlidir.</a:t>
            </a:r>
          </a:p>
          <a:p>
            <a:endParaRPr lang="tr-TR" b="1" dirty="0">
              <a:latin typeface="Aptos Narrow" panose="020B0004020202020204" pitchFamily="34" charset="0"/>
            </a:endParaRPr>
          </a:p>
          <a:p>
            <a:r>
              <a:rPr lang="tr-TR" b="1" dirty="0">
                <a:latin typeface="Aptos Narrow" panose="020B0004020202020204" pitchFamily="34" charset="0"/>
              </a:rPr>
              <a:t>Öte yandan hastanın uyku halindeyken çekilen EEG’sindeki dalgalar ile uyanık halinde çekilen EEG’sindeki dalgaların aynı olması da ciddi nörolojik hastalıkların varlığını düşündürebilmektedir.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2DE73666-25A3-263E-014A-FA99BA7A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2400" b="1" smtClean="0">
                <a:solidFill>
                  <a:schemeClr val="tx1"/>
                </a:solidFill>
              </a:rPr>
              <a:t>7</a:t>
            </a:fld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mtClean="0"/>
              <a:t>8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24091" y="868102"/>
            <a:ext cx="112968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1"/>
                </a:solidFill>
              </a:rPr>
              <a:t>CİHAZIN HATA KODLARI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EEG </a:t>
            </a:r>
            <a:r>
              <a:rPr lang="tr-TR" dirty="0"/>
              <a:t>cihazlarında farklı üreticilere ve modellere bağlı olarak farklı hata kodları olabilir. Genel olarak, bazı yaygın EEG cihazı hata kodları şunlar olabilir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r>
              <a:rPr lang="tr-TR" b="1" dirty="0"/>
              <a:t>- "No </a:t>
            </a:r>
            <a:r>
              <a:rPr lang="tr-TR" b="1" dirty="0" err="1"/>
              <a:t>Signal</a:t>
            </a:r>
            <a:r>
              <a:rPr lang="tr-TR" b="1" dirty="0"/>
              <a:t>" (Sinyal Yok): </a:t>
            </a:r>
            <a:r>
              <a:rPr lang="tr-TR" dirty="0"/>
              <a:t>Bu hata kodu, cihazın elektrotlardan yeterli sinyal alamaması durumunda ortaya çıkabilir. Elektrotların doğru bir şekilde yerleştirilmediği veya kablolamanın düzgün olmadığı durumlarda bu hata kodu görülebilir.</a:t>
            </a:r>
          </a:p>
          <a:p>
            <a:endParaRPr lang="tr-TR" dirty="0" smtClean="0"/>
          </a:p>
          <a:p>
            <a:r>
              <a:rPr lang="tr-TR" b="1" dirty="0" smtClean="0"/>
              <a:t>- </a:t>
            </a:r>
            <a:r>
              <a:rPr lang="tr-TR" b="1" dirty="0"/>
              <a:t>"</a:t>
            </a:r>
            <a:r>
              <a:rPr lang="tr-TR" b="1" dirty="0" err="1"/>
              <a:t>Electrode</a:t>
            </a:r>
            <a:r>
              <a:rPr lang="tr-TR" b="1" dirty="0"/>
              <a:t> </a:t>
            </a:r>
            <a:r>
              <a:rPr lang="tr-TR" b="1" dirty="0" err="1"/>
              <a:t>Impedance</a:t>
            </a:r>
            <a:r>
              <a:rPr lang="tr-TR" b="1" dirty="0"/>
              <a:t> High" (Elektrot Empedansı Yüksek): </a:t>
            </a:r>
            <a:r>
              <a:rPr lang="tr-TR" dirty="0"/>
              <a:t>Bu hata kodu, elektrotların cilt ile yeterince iyi temas etmediği veya elektrotların kirlendiği durumlarda ortaya çıkabilir. Elektrotların temiz ve kuru olduğundan emin olmak önemlidir.</a:t>
            </a:r>
          </a:p>
          <a:p>
            <a:r>
              <a:rPr lang="tr-TR" b="1" dirty="0"/>
              <a:t>- "</a:t>
            </a:r>
            <a:r>
              <a:rPr lang="tr-TR" b="1" dirty="0" err="1"/>
              <a:t>Low</a:t>
            </a:r>
            <a:r>
              <a:rPr lang="tr-TR" b="1" dirty="0"/>
              <a:t> </a:t>
            </a:r>
            <a:r>
              <a:rPr lang="tr-TR" b="1" dirty="0" err="1"/>
              <a:t>Battery</a:t>
            </a:r>
            <a:r>
              <a:rPr lang="tr-TR" b="1" dirty="0"/>
              <a:t>" (Düşük Pil): </a:t>
            </a:r>
            <a:r>
              <a:rPr lang="tr-TR" dirty="0"/>
              <a:t>EEG cihazının pil seviyesi düşük olduğunda bu hata kodu görülebilir. Pilin değiştirilmesi veya şarj edilmesi gerekebilir.</a:t>
            </a:r>
          </a:p>
          <a:p>
            <a:r>
              <a:rPr lang="tr-TR" dirty="0"/>
              <a:t>Bunlar sadece genel olarak yaygın olan hata kodlarıdır. </a:t>
            </a:r>
          </a:p>
        </p:txBody>
      </p:sp>
    </p:spTree>
    <p:extLst>
      <p:ext uri="{BB962C8B-B14F-4D97-AF65-F5344CB8AC3E}">
        <p14:creationId xmlns:p14="http://schemas.microsoft.com/office/powerpoint/2010/main" val="1751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955C-0388-45BE-9DF4-3F2B8FE23B77}" type="slidenum">
              <a:rPr lang="tr-TR" sz="2800" b="1" smtClean="0">
                <a:solidFill>
                  <a:schemeClr val="tx1"/>
                </a:solidFill>
              </a:rPr>
              <a:t>9</a:t>
            </a:fld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96686" y="352159"/>
            <a:ext cx="110412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3600" b="1" dirty="0" smtClean="0">
                <a:solidFill>
                  <a:schemeClr val="accent1"/>
                </a:solidFill>
                <a:latin typeface="Aptos Display"/>
              </a:rPr>
              <a:t>EEG </a:t>
            </a:r>
            <a:r>
              <a:rPr lang="tr-TR" sz="3600" b="1" dirty="0">
                <a:solidFill>
                  <a:schemeClr val="accent1"/>
                </a:solidFill>
                <a:latin typeface="Aptos Display"/>
              </a:rPr>
              <a:t>Kalibrasyonu</a:t>
            </a:r>
          </a:p>
          <a:p>
            <a:endParaRPr lang="tr-TR" dirty="0" smtClean="0"/>
          </a:p>
          <a:p>
            <a:r>
              <a:rPr lang="tr-TR" b="1" dirty="0" smtClean="0"/>
              <a:t>Klinik EEG’de </a:t>
            </a:r>
            <a:r>
              <a:rPr lang="tr-TR" b="1" dirty="0"/>
              <a:t>kalibrasyonun iki esas amacı </a:t>
            </a:r>
            <a:r>
              <a:rPr lang="tr-TR" b="1" dirty="0" smtClean="0"/>
              <a:t>vardır:</a:t>
            </a:r>
          </a:p>
          <a:p>
            <a:endParaRPr lang="tr-TR" b="1" dirty="0" smtClean="0"/>
          </a:p>
          <a:p>
            <a:pPr marL="285750" indent="-285750">
              <a:buClr>
                <a:srgbClr val="FF0000"/>
              </a:buClr>
              <a:buSzPct val="114000"/>
              <a:buFont typeface="Wingdings" panose="05000000000000000000" pitchFamily="2" charset="2"/>
              <a:buChar char="Ø"/>
            </a:pPr>
            <a:r>
              <a:rPr lang="tr-TR" b="1" dirty="0" smtClean="0"/>
              <a:t>EEG </a:t>
            </a:r>
            <a:r>
              <a:rPr lang="tr-TR" b="1" dirty="0"/>
              <a:t>potansiyellerinin voltajını, voltajı bilinen bir potansiyelle </a:t>
            </a:r>
            <a:r>
              <a:rPr lang="tr-TR" b="1" dirty="0" smtClean="0"/>
              <a:t>karşılaştırarak belirlemek.</a:t>
            </a:r>
          </a:p>
          <a:p>
            <a:pPr marL="285750" indent="-285750">
              <a:buClr>
                <a:srgbClr val="FF0000"/>
              </a:buClr>
              <a:buSzPct val="114000"/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/>
              <a:t>Tüm </a:t>
            </a:r>
            <a:r>
              <a:rPr lang="tr-TR" b="1" dirty="0"/>
              <a:t>kanalların aynı sinyali aynı </a:t>
            </a:r>
            <a:r>
              <a:rPr lang="tr-TR" b="1" dirty="0" smtClean="0"/>
              <a:t>şekilde </a:t>
            </a:r>
            <a:r>
              <a:rPr lang="tr-TR" b="1" dirty="0"/>
              <a:t>amplifiye ettiğini ve </a:t>
            </a:r>
            <a:r>
              <a:rPr lang="tr-TR" b="1" dirty="0" smtClean="0"/>
              <a:t>filtrelediğini göstererek </a:t>
            </a:r>
            <a:r>
              <a:rPr lang="tr-TR" b="1" dirty="0"/>
              <a:t>her kanalın bütünlüğünü onaylamak.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tr-TR" b="1" dirty="0"/>
              <a:t>En sık kullanılan kalibrasyon </a:t>
            </a:r>
            <a:r>
              <a:rPr lang="tr-TR" b="1" dirty="0" smtClean="0"/>
              <a:t>işlemi </a:t>
            </a:r>
            <a:r>
              <a:rPr lang="tr-TR" b="1" dirty="0"/>
              <a:t>tüm amplifikatör </a:t>
            </a:r>
            <a:r>
              <a:rPr lang="tr-TR" b="1" dirty="0" smtClean="0"/>
              <a:t>girişlerine EEG </a:t>
            </a:r>
            <a:r>
              <a:rPr lang="tr-TR" b="1" dirty="0"/>
              <a:t>zamanlı </a:t>
            </a:r>
            <a:r>
              <a:rPr lang="tr-TR" b="1" dirty="0" smtClean="0"/>
              <a:t>standart voltaj </a:t>
            </a:r>
            <a:r>
              <a:rPr lang="tr-TR" b="1" dirty="0"/>
              <a:t>sinyalleri gönderilmesi ile her iki amaca da </a:t>
            </a:r>
            <a:r>
              <a:rPr lang="tr-TR" b="1" dirty="0" smtClean="0"/>
              <a:t>ulaşır</a:t>
            </a:r>
            <a:r>
              <a:rPr lang="tr-TR" b="1" dirty="0"/>
              <a:t>. </a:t>
            </a:r>
            <a:endParaRPr lang="tr-TR" b="1" dirty="0" smtClean="0"/>
          </a:p>
          <a:p>
            <a:pPr>
              <a:buClr>
                <a:srgbClr val="FF0000"/>
              </a:buClr>
              <a:buSzPct val="110000"/>
            </a:pPr>
            <a:r>
              <a:rPr lang="tr-TR" sz="4800" b="1" dirty="0" smtClean="0">
                <a:solidFill>
                  <a:srgbClr val="FF0000"/>
                </a:solidFill>
              </a:rPr>
              <a:t>!</a:t>
            </a:r>
            <a:r>
              <a:rPr lang="tr-TR" b="1" dirty="0" smtClean="0"/>
              <a:t>Amplifikatörlerin özelliklerinden birisi </a:t>
            </a:r>
            <a:r>
              <a:rPr lang="tr-TR" b="1" dirty="0"/>
              <a:t>de hastanın </a:t>
            </a:r>
            <a:r>
              <a:rPr lang="tr-TR" b="1" dirty="0" smtClean="0"/>
              <a:t>EEG’sini </a:t>
            </a:r>
            <a:r>
              <a:rPr lang="tr-TR" b="1" dirty="0"/>
              <a:t>bir kalibrasyon sinyali olarak kullanarak da </a:t>
            </a:r>
            <a:r>
              <a:rPr lang="tr-TR" b="1" dirty="0" smtClean="0"/>
              <a:t>karşılaştırabilmesidir.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161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Geniş ekran</PresentationFormat>
  <Paragraphs>95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5" baseType="lpstr">
      <vt:lpstr>Agency FB</vt:lpstr>
      <vt:lpstr>Aptos Display</vt:lpstr>
      <vt:lpstr>Aptos Narrow</vt:lpstr>
      <vt:lpstr>Arial</vt:lpstr>
      <vt:lpstr>Arial Narrow</vt:lpstr>
      <vt:lpstr>Bahnschrift</vt:lpstr>
      <vt:lpstr>Birtannic</vt:lpstr>
      <vt:lpstr>Calibri</vt:lpstr>
      <vt:lpstr>Calibri Light</vt:lpstr>
      <vt:lpstr>Times New Roman</vt:lpstr>
      <vt:lpstr>Wingdings</vt:lpstr>
      <vt:lpstr>Office Teması</vt:lpstr>
      <vt:lpstr>EEG CİHAZI VE ARIZALARI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EEG CİHAZIYLA İLGİLİ ALINABİLECEK ÖNLEMLER</vt:lpstr>
      <vt:lpstr>EEG CİHAZINDA GEREKLİ POTANSİYEL ZARARLAR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EEG CİHAZI VE ARIZALARI</dc:title>
  <dc:creator>Monster</dc:creator>
  <cp:lastModifiedBy>Monster</cp:lastModifiedBy>
  <cp:revision>1</cp:revision>
  <dcterms:modified xsi:type="dcterms:W3CDTF">2024-07-09T07:52:55Z</dcterms:modified>
</cp:coreProperties>
</file>