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8CCDDE0D-D7FC-4512-B00A-BD3FB31D811F}">
          <p14:sldIdLst>
            <p14:sldId id="256"/>
            <p14:sldId id="257"/>
            <p14:sldId id="258"/>
            <p14:sldId id="259"/>
            <p14:sldId id="260"/>
            <p14:sldId id="262"/>
            <p14:sldId id="263"/>
            <p14:sldId id="264"/>
            <p14:sldId id="265"/>
            <p14:sldId id="266"/>
            <p14:sldId id="267"/>
            <p14:sldId id="268"/>
          </p14:sldIdLst>
        </p14:section>
        <p14:section name="Başlıksız Bölüm" id="{508E6793-033A-4BF5-9864-F8FB1615A81E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067FF-7149-4292-9A00-133A7528A127}" type="datetimeFigureOut">
              <a:rPr lang="tr-TR" smtClean="0"/>
              <a:t>9.07.2024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7AB2AB-AB31-4A66-9AC8-35862AB5C3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060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7AB2AB-AB31-4A66-9AC8-35862AB5C306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3722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600-89B8-4BC1-8C13-8CC18CD7E96F}" type="datetimeFigureOut">
              <a:rPr lang="tr-TR" smtClean="0"/>
              <a:t>9.07.2024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9D0C4-5E4F-4BFA-916D-D5A725974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407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600-89B8-4BC1-8C13-8CC18CD7E96F}" type="datetimeFigureOut">
              <a:rPr lang="tr-TR" smtClean="0"/>
              <a:t>9.07.2024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9D0C4-5E4F-4BFA-916D-D5A725974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458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600-89B8-4BC1-8C13-8CC18CD7E96F}" type="datetimeFigureOut">
              <a:rPr lang="tr-TR" smtClean="0"/>
              <a:t>9.07.2024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9D0C4-5E4F-4BFA-916D-D5A725974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3392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600-89B8-4BC1-8C13-8CC18CD7E96F}" type="datetimeFigureOut">
              <a:rPr lang="tr-TR" smtClean="0"/>
              <a:t>9.07.2024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9D0C4-5E4F-4BFA-916D-D5A7259745E9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3603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600-89B8-4BC1-8C13-8CC18CD7E96F}" type="datetimeFigureOut">
              <a:rPr lang="tr-TR" smtClean="0"/>
              <a:t>9.07.2024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9D0C4-5E4F-4BFA-916D-D5A725974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4002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600-89B8-4BC1-8C13-8CC18CD7E96F}" type="datetimeFigureOut">
              <a:rPr lang="tr-TR" smtClean="0"/>
              <a:t>9.07.2024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9D0C4-5E4F-4BFA-916D-D5A725974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29103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600-89B8-4BC1-8C13-8CC18CD7E96F}" type="datetimeFigureOut">
              <a:rPr lang="tr-TR" smtClean="0"/>
              <a:t>9.07.2024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9D0C4-5E4F-4BFA-916D-D5A725974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4134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600-89B8-4BC1-8C13-8CC18CD7E96F}" type="datetimeFigureOut">
              <a:rPr lang="tr-TR" smtClean="0"/>
              <a:t>9.07.2024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9D0C4-5E4F-4BFA-916D-D5A725974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5993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600-89B8-4BC1-8C13-8CC18CD7E96F}" type="datetimeFigureOut">
              <a:rPr lang="tr-TR" smtClean="0"/>
              <a:t>9.07.2024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9D0C4-5E4F-4BFA-916D-D5A725974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2825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600-89B8-4BC1-8C13-8CC18CD7E96F}" type="datetimeFigureOut">
              <a:rPr lang="tr-TR" smtClean="0"/>
              <a:t>9.07.2024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9D0C4-5E4F-4BFA-916D-D5A725974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68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600-89B8-4BC1-8C13-8CC18CD7E96F}" type="datetimeFigureOut">
              <a:rPr lang="tr-TR" smtClean="0"/>
              <a:t>9.07.2024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9D0C4-5E4F-4BFA-916D-D5A725974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152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600-89B8-4BC1-8C13-8CC18CD7E96F}" type="datetimeFigureOut">
              <a:rPr lang="tr-TR" smtClean="0"/>
              <a:t>9.07.2024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9D0C4-5E4F-4BFA-916D-D5A725974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6919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600-89B8-4BC1-8C13-8CC18CD7E96F}" type="datetimeFigureOut">
              <a:rPr lang="tr-TR" smtClean="0"/>
              <a:t>9.07.2024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9D0C4-5E4F-4BFA-916D-D5A725974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5649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600-89B8-4BC1-8C13-8CC18CD7E96F}" type="datetimeFigureOut">
              <a:rPr lang="tr-TR" smtClean="0"/>
              <a:t>9.07.2024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9D0C4-5E4F-4BFA-916D-D5A725974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2184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600-89B8-4BC1-8C13-8CC18CD7E96F}" type="datetimeFigureOut">
              <a:rPr lang="tr-TR" smtClean="0"/>
              <a:t>9.07.2024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9D0C4-5E4F-4BFA-916D-D5A725974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7077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600-89B8-4BC1-8C13-8CC18CD7E96F}" type="datetimeFigureOut">
              <a:rPr lang="tr-TR" smtClean="0"/>
              <a:t>9.07.2024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9D0C4-5E4F-4BFA-916D-D5A725974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8658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600-89B8-4BC1-8C13-8CC18CD7E96F}" type="datetimeFigureOut">
              <a:rPr lang="tr-TR" smtClean="0"/>
              <a:t>9.07.2024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9D0C4-5E4F-4BFA-916D-D5A725974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760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1C73600-89B8-4BC1-8C13-8CC18CD7E96F}" type="datetimeFigureOut">
              <a:rPr lang="tr-TR" smtClean="0"/>
              <a:t>9.07.2024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9D0C4-5E4F-4BFA-916D-D5A725974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3254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ademia.edu/32856804/Gama_kamera_Q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snm.org/dosyalar/eski-kilavuzlar/kalite-kontrol,-enstrumantasyon-ve-radyasyon-guvenligi-komitesi.pdf" TargetMode="External"/><Relationship Id="rId4" Type="http://schemas.openxmlformats.org/officeDocument/2006/relationships/hyperlink" Target="http://journal.acibadem.edu.tr/tr/pub/issue/61324/914757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AF5BFB2-3F8C-4490-B248-90CBC9C30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918" y="1"/>
            <a:ext cx="6529700" cy="2992582"/>
          </a:xfrm>
        </p:spPr>
        <p:txBody>
          <a:bodyPr/>
          <a:lstStyle/>
          <a:p>
            <a:r>
              <a:rPr lang="tr-TR" sz="4000" dirty="0"/>
              <a:t>GAMA KAMERA ARIZALARI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BCF7194-A863-4581-9C7C-F56AFC170E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2918" y="5532582"/>
            <a:ext cx="1976173" cy="1325418"/>
          </a:xfrm>
        </p:spPr>
        <p:txBody>
          <a:bodyPr/>
          <a:lstStyle/>
          <a:p>
            <a:r>
              <a:rPr lang="tr-TR" dirty="0"/>
              <a:t>HAZIRLAYAN</a:t>
            </a:r>
          </a:p>
          <a:p>
            <a:r>
              <a:rPr lang="tr-TR" dirty="0"/>
              <a:t>HARUN </a:t>
            </a:r>
          </a:p>
          <a:p>
            <a:r>
              <a:rPr lang="tr-TR" dirty="0"/>
              <a:t>DURAN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1D72B74E-CBAE-4695-AC19-4ACEE85536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859" y="1246286"/>
            <a:ext cx="6493086" cy="394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083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7E76E80-56DF-46D1-B5EE-96360CEEE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Homojenite</a:t>
            </a:r>
            <a:r>
              <a:rPr lang="tr-TR" dirty="0"/>
              <a:t> Testi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97FFBF-5075-4BAE-BAC9-690DAE707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Amaç: Uzaysal olarak </a:t>
            </a:r>
            <a:r>
              <a:rPr lang="tr-TR" dirty="0" err="1"/>
              <a:t>uniform</a:t>
            </a:r>
            <a:r>
              <a:rPr lang="tr-TR" dirty="0"/>
              <a:t> bir akıda gelen gama radyasyonuna karşı gama kamera yanıtının araştırılmasıdır. Kamera görüntüleme alanda sayımların homojen dağılım göstermesi beklenir. Radyoaktivitenin </a:t>
            </a:r>
            <a:r>
              <a:rPr lang="tr-TR" dirty="0" err="1"/>
              <a:t>non-uniform</a:t>
            </a:r>
            <a:r>
              <a:rPr lang="tr-TR" dirty="0"/>
              <a:t> dağılımında bölgesel olarak artmış ve </a:t>
            </a:r>
            <a:r>
              <a:rPr lang="tr-TR" dirty="0" err="1"/>
              <a:t>azalmı</a:t>
            </a:r>
            <a:r>
              <a:rPr lang="tr-TR" dirty="0"/>
              <a:t> aktivite yoğunluğu gösteren görüntü elde edilecektir.</a:t>
            </a:r>
          </a:p>
        </p:txBody>
      </p:sp>
    </p:spTree>
    <p:extLst>
      <p:ext uri="{BB962C8B-B14F-4D97-AF65-F5344CB8AC3E}">
        <p14:creationId xmlns:p14="http://schemas.microsoft.com/office/powerpoint/2010/main" val="1553528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7FC217-F47F-4768-8A61-823B5D781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Aylık Kalite Kontrol Testleri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0ED613-C6EE-4268-BC19-789C6D98C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1. </a:t>
            </a:r>
            <a:r>
              <a:rPr lang="tr-TR" dirty="0" err="1"/>
              <a:t>Kolimatör</a:t>
            </a:r>
            <a:r>
              <a:rPr lang="tr-TR" dirty="0"/>
              <a:t> çıkartılarak detektör tavana bakacak şekilde yerleştirilir.</a:t>
            </a:r>
          </a:p>
          <a:p>
            <a:r>
              <a:rPr lang="tr-TR" dirty="0"/>
              <a:t> 2. Oda içindeki background radyasyonun düşük olmasına dikkat edilmelidir (&lt; 200 sayım/saniye).</a:t>
            </a:r>
          </a:p>
          <a:p>
            <a:r>
              <a:rPr lang="tr-TR" dirty="0"/>
              <a:t>3. Bütün düzeltme dosyalar› (enerji, </a:t>
            </a:r>
            <a:r>
              <a:rPr lang="tr-TR" dirty="0" err="1"/>
              <a:t>lineerite</a:t>
            </a:r>
            <a:r>
              <a:rPr lang="tr-TR" dirty="0"/>
              <a:t>, </a:t>
            </a:r>
            <a:r>
              <a:rPr lang="tr-TR" dirty="0" err="1"/>
              <a:t>homojenite</a:t>
            </a:r>
            <a:r>
              <a:rPr lang="tr-TR" dirty="0"/>
              <a:t>) devrede olmalıdır. </a:t>
            </a:r>
          </a:p>
          <a:p>
            <a:r>
              <a:rPr lang="tr-TR" dirty="0"/>
              <a:t>4. </a:t>
            </a:r>
            <a:r>
              <a:rPr lang="tr-TR" dirty="0" err="1"/>
              <a:t>Puls</a:t>
            </a:r>
            <a:r>
              <a:rPr lang="tr-TR" dirty="0"/>
              <a:t> yükseklik analizöründe 140 </a:t>
            </a:r>
            <a:r>
              <a:rPr lang="tr-TR" dirty="0" err="1"/>
              <a:t>keV</a:t>
            </a:r>
            <a:r>
              <a:rPr lang="tr-TR" dirty="0"/>
              <a:t> enerjide % 20 simetrik pencerede, 64 x 64 matris büyüklüğünde 30-40 milyon sayım toplanmalıdır.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702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975F61A0-8E43-4B1E-8AA1-743E03716512}"/>
              </a:ext>
            </a:extLst>
          </p:cNvPr>
          <p:cNvSpPr/>
          <p:nvPr/>
        </p:nvSpPr>
        <p:spPr>
          <a:xfrm>
            <a:off x="581891" y="944526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>
                <a:hlinkClick r:id="rId3"/>
              </a:rPr>
              <a:t>https://www.academia.edu/32856804/Gama_kamera_QA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>
                <a:hlinkClick r:id="rId4"/>
              </a:rPr>
              <a:t>http://journal.acibadem.edu.tr/tr/pub/issue/61324/914757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>
                <a:hlinkClick r:id="rId5"/>
              </a:rPr>
              <a:t>https://tsnm.org/dosyalar/eski-kilavuzlar/kalite-kontrol,-enstrumantasyon-ve-radyasyon-guvenligi-komitesi.pdf</a:t>
            </a:r>
            <a:endParaRPr lang="tr-TR" dirty="0"/>
          </a:p>
          <a:p>
            <a:endParaRPr lang="tr-TR" dirty="0"/>
          </a:p>
          <a:p>
            <a:r>
              <a:rPr lang="tr-TR" dirty="0">
                <a:hlinkClick r:id="rId5"/>
              </a:rPr>
              <a:t>https://tsnm.org/dosyalar/eski-kilavuzlar/kalite-kontrol,-enstrumantasyon-ve-radyasyon-guvenligi-komitesi.pdf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1027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F51E074-226B-449C-8D06-694F1AA31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249381"/>
            <a:ext cx="9245189" cy="1487055"/>
          </a:xfrm>
        </p:spPr>
        <p:txBody>
          <a:bodyPr/>
          <a:lstStyle/>
          <a:p>
            <a:r>
              <a:rPr lang="tr-TR" dirty="0"/>
              <a:t>GAMA KAMERA NEDİR</a:t>
            </a:r>
            <a:br>
              <a:rPr lang="tr-TR" dirty="0"/>
            </a:br>
            <a:endParaRPr lang="tr-TR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D40B51C-9454-4D95-9A4E-DA788520B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6327" y="2152073"/>
            <a:ext cx="4174837" cy="1126836"/>
          </a:xfrm>
        </p:spPr>
        <p:txBody>
          <a:bodyPr/>
          <a:lstStyle/>
          <a:p>
            <a:r>
              <a:rPr lang="tr-TR" dirty="0">
                <a:latin typeface="Arial Narrow" panose="020B0606020202030204" pitchFamily="34" charset="0"/>
              </a:rPr>
              <a:t>►G</a:t>
            </a:r>
            <a:r>
              <a:rPr lang="tr-TR" sz="1600" dirty="0">
                <a:latin typeface="Arial Narrow" panose="020B0606020202030204" pitchFamily="34" charset="0"/>
              </a:rPr>
              <a:t>ama kamera diğer radyo terapi cihazlarının aksine ışın kaynağı cihaz değil hastadır </a:t>
            </a:r>
          </a:p>
          <a:p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29B14074-B6CF-45D2-B888-D6B2BE273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762" y="1736436"/>
            <a:ext cx="6319838" cy="466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760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D2361A6-D3E3-4546-95E1-9C78B212D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dirty="0" err="1"/>
              <a:t>Kolimatör</a:t>
            </a:r>
            <a:r>
              <a:rPr lang="tr-TR" sz="5400" dirty="0"/>
              <a:t> Hasarı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64D0C1-74AD-48EB-8A20-0D91BB62D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2052918"/>
            <a:ext cx="4235306" cy="4195481"/>
          </a:xfrm>
        </p:spPr>
        <p:txBody>
          <a:bodyPr/>
          <a:lstStyle/>
          <a:p>
            <a:r>
              <a:rPr lang="tr-TR" dirty="0" err="1"/>
              <a:t>Kolimatör</a:t>
            </a:r>
            <a:r>
              <a:rPr lang="tr-TR" dirty="0"/>
              <a:t> Hasarı: Çarpma sonucu </a:t>
            </a:r>
            <a:r>
              <a:rPr lang="tr-TR" dirty="0" err="1"/>
              <a:t>septaların</a:t>
            </a:r>
            <a:r>
              <a:rPr lang="tr-TR" dirty="0"/>
              <a:t> çökmesi ve çukurlaşması. Bunun sonucunda bölgesel sayım hassasiyetinin azalmasına neden olur. </a:t>
            </a:r>
          </a:p>
          <a:p>
            <a:r>
              <a:rPr lang="tr-TR" dirty="0"/>
              <a:t>Arıza </a:t>
            </a:r>
            <a:r>
              <a:rPr lang="tr-TR" dirty="0" err="1"/>
              <a:t>giderilmesi:Kolimatör</a:t>
            </a:r>
            <a:r>
              <a:rPr lang="tr-TR" dirty="0"/>
              <a:t> sistemden </a:t>
            </a:r>
            <a:r>
              <a:rPr lang="tr-TR" dirty="0" err="1"/>
              <a:t>çıkatılır,Detektör</a:t>
            </a:r>
            <a:r>
              <a:rPr lang="tr-TR" dirty="0"/>
              <a:t> tavana bakacak şekilde pozisyon </a:t>
            </a:r>
            <a:r>
              <a:rPr lang="tr-TR" dirty="0" err="1"/>
              <a:t>verilir.Yeni</a:t>
            </a:r>
            <a:r>
              <a:rPr lang="tr-TR" dirty="0"/>
              <a:t> </a:t>
            </a:r>
            <a:r>
              <a:rPr lang="tr-TR" dirty="0" err="1"/>
              <a:t>kolimatör</a:t>
            </a:r>
            <a:r>
              <a:rPr lang="tr-TR" dirty="0"/>
              <a:t> sisteme </a:t>
            </a:r>
            <a:r>
              <a:rPr lang="tr-TR" dirty="0" err="1"/>
              <a:t>yerleştirilir.Cihazın</a:t>
            </a:r>
            <a:r>
              <a:rPr lang="tr-TR" dirty="0"/>
              <a:t> testleri yapılır ve kullanıcıya teslim edilir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6D025A2B-A53E-458A-9700-F417DF5A5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0037" y="2124365"/>
            <a:ext cx="5412508" cy="4124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180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EA14E12-4095-47D4-998F-6D08E45D7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Fotonçoğaltıcı</a:t>
            </a:r>
            <a:r>
              <a:rPr lang="tr-TR" dirty="0"/>
              <a:t> tüp arızası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80E7C3-2AED-436E-8A52-AD2C60609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218" y="2052918"/>
            <a:ext cx="5467927" cy="321180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/>
              <a:t/>
            </a:r>
            <a:br>
              <a:rPr lang="tr-TR" dirty="0"/>
            </a:br>
            <a:r>
              <a:rPr lang="tr-TR" dirty="0">
                <a:latin typeface="Arial Narrow" panose="020B0606020202030204" pitchFamily="34" charset="0"/>
              </a:rPr>
              <a:t>►</a:t>
            </a:r>
            <a:r>
              <a:rPr lang="tr-TR" dirty="0" err="1"/>
              <a:t>Fotoçoğaltıcı</a:t>
            </a:r>
            <a:r>
              <a:rPr lang="tr-TR" dirty="0"/>
              <a:t> tüp arızası gevşek Bağlantı: PMT, akım algılanmayacak şekilde </a:t>
            </a:r>
            <a:r>
              <a:rPr lang="tr-TR" dirty="0" err="1"/>
              <a:t>arızalanırsa,Arızalı</a:t>
            </a:r>
            <a:r>
              <a:rPr lang="tr-TR" dirty="0"/>
              <a:t> </a:t>
            </a:r>
            <a:r>
              <a:rPr lang="tr-TR" dirty="0" err="1"/>
              <a:t>PMT'nin</a:t>
            </a:r>
            <a:r>
              <a:rPr lang="tr-TR" dirty="0"/>
              <a:t> konumuna karşılık gelen bir projeksiyon görüntüsünde yuvarlak bir kusur olarak ortaya çıkacaktır</a:t>
            </a:r>
          </a:p>
          <a:p>
            <a:pPr marL="0" indent="0">
              <a:buNone/>
            </a:pPr>
            <a:r>
              <a:rPr lang="tr-TR" dirty="0"/>
              <a:t/>
            </a:r>
            <a:br>
              <a:rPr lang="tr-TR" dirty="0"/>
            </a:br>
            <a:r>
              <a:rPr lang="tr-TR" dirty="0">
                <a:latin typeface="Arial Narrow" panose="020B0606020202030204" pitchFamily="34" charset="0"/>
              </a:rPr>
              <a:t>►</a:t>
            </a:r>
            <a:r>
              <a:rPr lang="tr-TR" dirty="0"/>
              <a:t>Arıza </a:t>
            </a:r>
            <a:r>
              <a:rPr lang="tr-TR" dirty="0" err="1"/>
              <a:t>Giderilmesi:Fotoçoğaltıcı</a:t>
            </a:r>
            <a:r>
              <a:rPr lang="tr-TR" dirty="0"/>
              <a:t> tüp ünitesi açılarak bağlantı kabloları kontrol </a:t>
            </a:r>
            <a:r>
              <a:rPr lang="tr-TR" dirty="0" err="1"/>
              <a:t>edilmeldir.Soketlerde</a:t>
            </a:r>
            <a:r>
              <a:rPr lang="tr-TR" dirty="0"/>
              <a:t> kararma veya kırık olup olmadığı kontrol </a:t>
            </a:r>
            <a:r>
              <a:rPr lang="tr-TR" dirty="0" err="1"/>
              <a:t>edilmelidir.Çıkmış</a:t>
            </a:r>
            <a:r>
              <a:rPr lang="tr-TR" dirty="0"/>
              <a:t> kablolar yerine </a:t>
            </a:r>
            <a:r>
              <a:rPr lang="tr-TR" dirty="0" err="1"/>
              <a:t>yerleştirilmeli,eğer</a:t>
            </a:r>
            <a:r>
              <a:rPr lang="tr-TR" dirty="0"/>
              <a:t> kablolarda kopuk veya kararma var ise değişimi yapılmalıdır.</a:t>
            </a:r>
            <a:br>
              <a:rPr lang="tr-TR" dirty="0"/>
            </a:b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A6DDB50A-B27E-44D2-864E-C60D6F3EBD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3856" y="2052918"/>
            <a:ext cx="5467926" cy="3583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958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DD90F2B-5713-4C12-A81B-677700A42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 </a:t>
            </a:r>
            <a:r>
              <a:rPr lang="tr-TR" b="1" dirty="0"/>
              <a:t>KRİSTAL VE IŞIK COUPLİNG ARIZASI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FC2ABE4-30A1-4D81-AC5F-205FB60E6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930" y="1581864"/>
            <a:ext cx="6886143" cy="4985191"/>
          </a:xfrm>
        </p:spPr>
        <p:txBody>
          <a:bodyPr/>
          <a:lstStyle/>
          <a:p>
            <a:r>
              <a:rPr lang="tr-TR" dirty="0"/>
              <a:t>Hem </a:t>
            </a:r>
            <a:r>
              <a:rPr lang="tr-TR" dirty="0" err="1"/>
              <a:t>hidrasyondan</a:t>
            </a:r>
            <a:r>
              <a:rPr lang="tr-TR" dirty="0"/>
              <a:t> dolayı kristalin sararması hem de FÇT ile kristal arasındaki bağlantıyı sağlayan bileşenin (</a:t>
            </a:r>
            <a:r>
              <a:rPr lang="tr-TR" dirty="0" err="1"/>
              <a:t>coupling</a:t>
            </a:r>
            <a:r>
              <a:rPr lang="tr-TR" dirty="0"/>
              <a:t>) bozulması veya donuklaşması, </a:t>
            </a:r>
            <a:r>
              <a:rPr lang="tr-TR" dirty="0" err="1"/>
              <a:t>FÇT’lere</a:t>
            </a:r>
            <a:r>
              <a:rPr lang="tr-TR" dirty="0"/>
              <a:t> ışık geçişini </a:t>
            </a:r>
            <a:r>
              <a:rPr lang="tr-TR" dirty="0" err="1"/>
              <a:t>azaltır.Sonuç:Sintilasyon</a:t>
            </a:r>
            <a:r>
              <a:rPr lang="tr-TR" dirty="0"/>
              <a:t> ışığının kaybı bütün sinyallerde istatistiksel belirsizliği </a:t>
            </a:r>
            <a:r>
              <a:rPr lang="tr-TR" dirty="0" err="1"/>
              <a:t>arttırır,bu</a:t>
            </a:r>
            <a:r>
              <a:rPr lang="tr-TR" dirty="0"/>
              <a:t> da uzaysal ve enerji ayırt etme gücünü </a:t>
            </a:r>
            <a:r>
              <a:rPr lang="tr-TR" dirty="0" err="1"/>
              <a:t>bozar.Uzaysal</a:t>
            </a:r>
            <a:r>
              <a:rPr lang="tr-TR" dirty="0"/>
              <a:t> değişim </a:t>
            </a:r>
            <a:r>
              <a:rPr lang="tr-TR" dirty="0" err="1"/>
              <a:t>homojeniteyi</a:t>
            </a:r>
            <a:r>
              <a:rPr lang="tr-TR" dirty="0"/>
              <a:t> etkiler.</a:t>
            </a:r>
          </a:p>
          <a:p>
            <a:r>
              <a:rPr lang="tr-TR" dirty="0"/>
              <a:t> Arıza Giderimi: Öncelikle kristal kontrol </a:t>
            </a:r>
            <a:r>
              <a:rPr lang="tr-TR" dirty="0" err="1"/>
              <a:t>edilmelidir,sararma</a:t>
            </a:r>
            <a:r>
              <a:rPr lang="tr-TR" dirty="0"/>
              <a:t> veya kırık durumunda değişimi </a:t>
            </a:r>
            <a:r>
              <a:rPr lang="tr-TR" dirty="0" err="1"/>
              <a:t>yapılmalıdır.Eğer</a:t>
            </a:r>
            <a:r>
              <a:rPr lang="tr-TR" dirty="0"/>
              <a:t> kristalde sorun </a:t>
            </a:r>
            <a:r>
              <a:rPr lang="tr-TR" dirty="0" err="1"/>
              <a:t>yoksa,ışık</a:t>
            </a:r>
            <a:r>
              <a:rPr lang="tr-TR" dirty="0"/>
              <a:t> </a:t>
            </a:r>
            <a:r>
              <a:rPr lang="tr-TR" dirty="0" err="1"/>
              <a:t>couplingi</a:t>
            </a:r>
            <a:r>
              <a:rPr lang="tr-TR" dirty="0"/>
              <a:t> sökülmeli çalışabilirliği denetlenmeli güç ölçümü </a:t>
            </a:r>
            <a:r>
              <a:rPr lang="tr-TR" dirty="0" err="1"/>
              <a:t>yapılmalıdır,standartlar</a:t>
            </a:r>
            <a:r>
              <a:rPr lang="tr-TR" dirty="0"/>
              <a:t> dışında değişimi yapılmalıdır.ŞEKİL-10 KRİSTALDE OLUŞAN KIRIK</a:t>
            </a:r>
            <a:br>
              <a:rPr lang="tr-TR" dirty="0"/>
            </a:b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7A3F0A9B-98CF-4D72-8AB9-C633AE9EB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437" y="1853247"/>
            <a:ext cx="4775200" cy="4011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60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2B1F01A-58FE-4F47-9CDB-231792B6F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Kalite  Kontrol Çalışmaları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F02541-EDF7-44F4-BC02-628342569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AMAÇ: </a:t>
            </a:r>
            <a:r>
              <a:rPr lang="tr-TR" dirty="0" err="1"/>
              <a:t>Sintigrafik</a:t>
            </a:r>
            <a:r>
              <a:rPr lang="tr-TR" dirty="0"/>
              <a:t> görüntülemede temel amaç, hastalıkların tanısına yönelik olarak doğru klinik bilgilerin elde edilmesidir. Ancak, görüntüleme sisteminin performansındaki değişimler ve/veya dışarıdan kaynaklanan etkilerle görüntü istenilen kalitede elde edilemez. Böylece, klinik </a:t>
            </a:r>
            <a:r>
              <a:rPr lang="tr-TR" dirty="0" err="1"/>
              <a:t>çalışlmaların</a:t>
            </a:r>
            <a:r>
              <a:rPr lang="tr-TR" dirty="0"/>
              <a:t> yorumlanmasını herhangi bir nedenle olumsuz etkileyecek durumların hasta görüntülenmesinden önce ortaya çıkartılması ve gerekli düzenlemelerin yapılması kalite kontrol </a:t>
            </a:r>
            <a:r>
              <a:rPr lang="tr-TR" dirty="0" err="1"/>
              <a:t>çalışlmalarıyla</a:t>
            </a:r>
            <a:r>
              <a:rPr lang="tr-TR" dirty="0"/>
              <a:t> </a:t>
            </a:r>
            <a:r>
              <a:rPr lang="tr-TR" dirty="0" err="1"/>
              <a:t>gerçekleşltirilmektedir</a:t>
            </a:r>
            <a:r>
              <a:rPr lang="tr-TR" dirty="0"/>
              <a:t>. Kalite kontrol çalışmaları kesintisiz ve belirli periyotlarla yapılmalıdır.</a:t>
            </a:r>
          </a:p>
        </p:txBody>
      </p:sp>
    </p:spTree>
    <p:extLst>
      <p:ext uri="{BB962C8B-B14F-4D97-AF65-F5344CB8AC3E}">
        <p14:creationId xmlns:p14="http://schemas.microsoft.com/office/powerpoint/2010/main" val="1337737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B802143-6003-4893-BF48-2293C5D1A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Günlük Kontrol testi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375573-46E6-4474-A6A9-B14BBBA56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1. Görsel Kontrol</a:t>
            </a:r>
          </a:p>
          <a:p>
            <a:r>
              <a:rPr lang="tr-TR" dirty="0"/>
              <a:t>  Ekipman kontrolü Hasta ve personel güvenliğini tehlikeye atabilecek herhangi bir elektrik kablosunun hasar›, “</a:t>
            </a:r>
            <a:r>
              <a:rPr lang="tr-TR" dirty="0" err="1"/>
              <a:t>gantry</a:t>
            </a:r>
            <a:r>
              <a:rPr lang="tr-TR" dirty="0"/>
              <a:t>” veya tarama masasındaki mekanik problemler kontrol edilmelidir. Böyle problemler gözlemlenirse sistem güvenli hale gelene kadar kullanılmamalıdır. </a:t>
            </a:r>
          </a:p>
        </p:txBody>
      </p:sp>
    </p:spTree>
    <p:extLst>
      <p:ext uri="{BB962C8B-B14F-4D97-AF65-F5344CB8AC3E}">
        <p14:creationId xmlns:p14="http://schemas.microsoft.com/office/powerpoint/2010/main" val="819164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075618D-53DA-4BBC-A51C-821D6745C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Bulaş Kontrolü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F88738D-8756-4ED2-A6F1-047AD1EE7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Yüksek düzeyde background radyasyon varlığı görüntüleme sistemi yakınındaki </a:t>
            </a:r>
            <a:r>
              <a:rPr lang="tr-TR" dirty="0" err="1"/>
              <a:t>radyofarmasötik</a:t>
            </a:r>
            <a:r>
              <a:rPr lang="tr-TR" dirty="0"/>
              <a:t> uygulanmış hastalardan, zırhlanmamış radyasyon kaynaklarından ve </a:t>
            </a:r>
            <a:r>
              <a:rPr lang="tr-TR" dirty="0" err="1"/>
              <a:t>kolimatör</a:t>
            </a:r>
            <a:r>
              <a:rPr lang="tr-TR" dirty="0"/>
              <a:t> veya kristal yüzeyinin </a:t>
            </a:r>
            <a:r>
              <a:rPr lang="tr-TR" dirty="0" err="1"/>
              <a:t>bulaşından</a:t>
            </a:r>
            <a:r>
              <a:rPr lang="tr-TR" dirty="0"/>
              <a:t> oluşmaktadır</a:t>
            </a:r>
          </a:p>
        </p:txBody>
      </p:sp>
    </p:spTree>
    <p:extLst>
      <p:ext uri="{BB962C8B-B14F-4D97-AF65-F5344CB8AC3E}">
        <p14:creationId xmlns:p14="http://schemas.microsoft.com/office/powerpoint/2010/main" val="641653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41AF519-A1CD-40DA-BF0B-459F9E53B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Fotopik</a:t>
            </a:r>
            <a:r>
              <a:rPr lang="tr-TR" dirty="0"/>
              <a:t> enerji penceresinin ayarlanması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09511D-DD81-427D-8151-B3188BB28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Gerçek fotonların görüntülenebilmesi için </a:t>
            </a:r>
            <a:r>
              <a:rPr lang="tr-TR" dirty="0" err="1"/>
              <a:t>puls</a:t>
            </a:r>
            <a:r>
              <a:rPr lang="tr-TR" dirty="0"/>
              <a:t> yükseklik analizör penceresinin doğru </a:t>
            </a:r>
            <a:r>
              <a:rPr lang="tr-TR" dirty="0" err="1"/>
              <a:t>yerleşltirilmesi</a:t>
            </a:r>
            <a:r>
              <a:rPr lang="tr-TR" dirty="0"/>
              <a:t> ve pencere </a:t>
            </a:r>
            <a:r>
              <a:rPr lang="tr-TR" dirty="0" err="1"/>
              <a:t>genişlliğinin</a:t>
            </a:r>
            <a:r>
              <a:rPr lang="tr-TR" dirty="0"/>
              <a:t> uygun seçilmesi gereklidir. </a:t>
            </a:r>
            <a:r>
              <a:rPr lang="tr-TR" dirty="0" err="1"/>
              <a:t>Fotopik</a:t>
            </a:r>
            <a:r>
              <a:rPr lang="tr-TR" dirty="0"/>
              <a:t> enerji penceresinin yanlış yerleştirilmesi </a:t>
            </a:r>
            <a:r>
              <a:rPr lang="tr-TR" dirty="0" err="1"/>
              <a:t>homojeniteyi</a:t>
            </a:r>
            <a:r>
              <a:rPr lang="tr-TR" dirty="0"/>
              <a:t> bozar, sayım etkinliğini azaltabilir veya görüntü içindeki saçılma dağılımını artırabilir</a:t>
            </a:r>
          </a:p>
        </p:txBody>
      </p:sp>
    </p:spTree>
    <p:extLst>
      <p:ext uri="{BB962C8B-B14F-4D97-AF65-F5344CB8AC3E}">
        <p14:creationId xmlns:p14="http://schemas.microsoft.com/office/powerpoint/2010/main" val="7385859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81</TotalTime>
  <Words>392</Words>
  <Application>Microsoft Office PowerPoint</Application>
  <PresentationFormat>Geniş ekran</PresentationFormat>
  <Paragraphs>42</Paragraphs>
  <Slides>12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Arial Narrow</vt:lpstr>
      <vt:lpstr>Calibri</vt:lpstr>
      <vt:lpstr>Century Gothic</vt:lpstr>
      <vt:lpstr>Wingdings 3</vt:lpstr>
      <vt:lpstr>İyon</vt:lpstr>
      <vt:lpstr>GAMA KAMERA ARIZALARI </vt:lpstr>
      <vt:lpstr>GAMA KAMERA NEDİR </vt:lpstr>
      <vt:lpstr>Kolimatör Hasarı</vt:lpstr>
      <vt:lpstr>Fotonçoğaltıcı tüp arızası</vt:lpstr>
      <vt:lpstr> KRİSTAL VE IŞIK COUPLİNG ARIZASI</vt:lpstr>
      <vt:lpstr>Kalite  Kontrol Çalışmaları</vt:lpstr>
      <vt:lpstr>Günlük Kontrol testi</vt:lpstr>
      <vt:lpstr>Bulaş Kontrolü</vt:lpstr>
      <vt:lpstr>Fotopik enerji penceresinin ayarlanması</vt:lpstr>
      <vt:lpstr>Homojenite Testi</vt:lpstr>
      <vt:lpstr>Aylık Kalite Kontrol Testleri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GAMA KAMERA ARIZALARI</dc:title>
  <dc:creator>BTGM</dc:creator>
  <cp:lastModifiedBy>Monster</cp:lastModifiedBy>
  <cp:revision>9</cp:revision>
  <dcterms:created xsi:type="dcterms:W3CDTF">2024-03-12T18:11:12Z</dcterms:created>
  <dcterms:modified xsi:type="dcterms:W3CDTF">2024-07-09T07:40:57Z</dcterms:modified>
</cp:coreProperties>
</file>