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6" r:id="rId4"/>
    <p:sldId id="261" r:id="rId5"/>
    <p:sldId id="271" r:id="rId6"/>
    <p:sldId id="269" r:id="rId7"/>
    <p:sldId id="276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64B"/>
    <a:srgbClr val="FF33CC"/>
    <a:srgbClr val="EEB4F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DB2D-9CEE-422B-9102-92FE085CD193}" type="datetimeFigureOut">
              <a:rPr lang="tr-TR" smtClean="0"/>
              <a:pPr/>
              <a:t>9.07.2024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129CD-E50A-4862-8A1C-685800B587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2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129CD-E50A-4862-8A1C-685800B587B8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F3D022-2575-4746-84D9-7C72AA354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F6B3B7-2B61-425C-A4E3-3B51855F3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AD3F50-2464-4C0F-BCD7-0FAEECFE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2124-21FB-42C1-BF6D-649D9F566022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167420-7490-41A8-BF73-8E00CA48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6DAD15-3350-4A8B-9591-18F9EC5E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39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8F50C4-10B4-445A-A007-86B3C42D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BCD14A1-62B8-4C1E-B8BE-6F82DB13E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3D1EC6-8D70-48F4-AB10-C1FE1069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713C-C2C0-4E69-B023-3980E2A75E97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8E3488-D4B0-487C-837F-0EF19AB6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F573D4-35E0-460E-9CB3-BEE81A1D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10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D787FAF-3BD4-46F9-BA04-6679B030B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3ABDD2-0A55-41B7-BCA5-B8598F060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76CA90-4EDC-439D-82DB-7DA66727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DC3-433D-4801-9627-0EE001FFBA74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3243AC-6C8C-4BEF-BA43-1ACC1D0B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50F7B3-137D-4775-AACC-31E02CDA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7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EF8F0E-A3C5-463C-BC53-684F0A20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9476C2-074E-400F-BEE7-1DACF7661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43E163-925C-43A9-AE8E-1AA5E6E4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6A01-D191-4CBC-B19A-D92D0331703C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6DA918-26E1-40C5-8E1E-DED97C3E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A50CE4-F493-4F54-855D-14E100FE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46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3B857-5A9D-478E-9447-860580CB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16A333-53B6-47E6-A65E-6048CF76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005350-94F5-440D-A904-99078DE4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D23-AD14-4899-A689-C842877DA5B9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D80DBC-7CDF-4C2F-9A2E-64C56F31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6BE580-6D1C-4B02-A377-59D6A2AA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28F31E-73AA-473D-815A-80EDA140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6D378B-4584-48E3-A660-F93F40C8F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E91D87-7155-470B-8387-F0583986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64AAD6A-71D7-41D7-878D-487B3828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9B6-1253-4276-9801-839F3CBA477B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AE318B-7157-403C-99E3-901644C6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9C56C5-DEAB-4A7F-B9BF-4588165C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2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3D1666-371F-4550-B03F-237D879F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EA8A48-4094-445A-BA7C-E9098F1C5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4C3490B-DBA7-48F1-9F40-A4B5A955D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02EBBDF-F984-41C0-87B3-1806DCA1E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C701BEA-CD49-493F-B5A2-871E60DDB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497A8FC-C2BE-49AE-BCA3-B71AE0A2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936-0F5D-46A9-8361-4A8EC23C5428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17C9DA2-BBFD-4DCF-B6A8-8673969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262C314-3D6B-4C5D-AB01-2AEDF1E8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EDD53D-F510-42BC-B7EA-38EB711D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8B94E3F-CF73-473C-8FC4-677A1D7A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834-B3FD-462A-A14D-F20D717BAED6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5CC3443-0ED8-4E97-A2F8-220448D2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17C3F7-C4BC-45D9-B0C4-79CCD709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45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ABD26C1-9843-4A17-B1ED-FDD02309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456E-6EE5-4948-A9B5-247A80110E1C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A081A27-58FE-42D0-B594-4E7BE793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9507C-57E4-41D5-AFB7-35A4AD74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65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D370AD-328E-488D-AEA2-25DEBFEC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7B46C0-919B-478E-8C5E-F795A1B78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7CD6F8-77BC-475D-AAB2-DDCFD0DD7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21A254-1A21-455C-A7DD-C8B26443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AEB6-A777-4563-9388-6E98937EFF50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C3C58B-5A9B-4658-B1DE-33E3B2D7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F33359-B10C-4074-87BA-A54419E6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88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93CF51C-6617-4DE9-81E5-9FE12608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78838C8-B25F-4DC6-93A4-DEA451796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00EE421-98AB-4508-9D99-6FABE592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59A9B7-D11E-4AA7-B499-0E78EB13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C79A-52A2-4473-A89C-CF9476ACF899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A637F0-65D2-47DA-85A5-4116AD00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D509CA-C92C-4E0D-BD95-1BAF40F1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73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C356077-AB98-4603-8F34-3579F1E8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7571E5-9E67-473F-B2CD-88393B2D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10E738-3DA8-4C67-8F53-79277A771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BE63-FE49-472B-9491-B0DA09EAA4B0}" type="datetime1">
              <a:rPr lang="tr-TR" smtClean="0"/>
              <a:pPr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E5ACE7-C015-4DA0-89C1-886B253A6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FBDE32-92DB-4DA2-B617-4E9EA8546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0E99-C910-4F9D-81B3-3D8525C82F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944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vtems.com/hastabasi-monitoru-nedir-kullanim-amaci-ve-calisma-prensibi/" TargetMode="External"/><Relationship Id="rId2" Type="http://schemas.openxmlformats.org/officeDocument/2006/relationships/hyperlink" Target="https://odativa.gen.tr/hasta-ba%C5%9F%C4%B1-monit%C3%B6r%C3%BC-nas%C4%B1l-%C3%A7al%C4%B1%C5%9F%C4%B1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BA225D-0E9F-4492-9580-C95408B6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2" y="259976"/>
            <a:ext cx="9448800" cy="2859742"/>
          </a:xfrm>
        </p:spPr>
        <p:txBody>
          <a:bodyPr anchor="t">
            <a:normAutofit/>
          </a:bodyPr>
          <a:lstStyle/>
          <a:p>
            <a:r>
              <a:rPr lang="tr-TR" sz="4800" dirty="0">
                <a:solidFill>
                  <a:srgbClr val="FF33CC"/>
                </a:solidFill>
                <a:latin typeface="Arial Black" panose="020B0A04020102020204" pitchFamily="34" charset="0"/>
              </a:rPr>
              <a:t>HASTABAŞI</a:t>
            </a:r>
            <a:br>
              <a:rPr lang="tr-TR" sz="4800" dirty="0">
                <a:solidFill>
                  <a:srgbClr val="FF33CC"/>
                </a:solidFill>
                <a:latin typeface="Arial Black" panose="020B0A04020102020204" pitchFamily="34" charset="0"/>
              </a:rPr>
            </a:br>
            <a:r>
              <a:rPr lang="tr-TR" sz="4800" dirty="0">
                <a:solidFill>
                  <a:srgbClr val="FF33CC"/>
                </a:solidFill>
                <a:latin typeface="Arial Black" panose="020B0A04020102020204" pitchFamily="34" charset="0"/>
              </a:rPr>
              <a:t>MÖNİTÖR</a:t>
            </a:r>
            <a:br>
              <a:rPr lang="tr-TR" sz="4800" dirty="0">
                <a:solidFill>
                  <a:srgbClr val="FF33CC"/>
                </a:solidFill>
                <a:latin typeface="Arial Black" panose="020B0A04020102020204" pitchFamily="34" charset="0"/>
              </a:rPr>
            </a:br>
            <a:r>
              <a:rPr lang="tr-TR" sz="4800" dirty="0">
                <a:solidFill>
                  <a:srgbClr val="FF33CC"/>
                </a:solidFill>
                <a:latin typeface="Arial Black" panose="020B0A04020102020204" pitchFamily="34" charset="0"/>
              </a:rPr>
              <a:t>CİHAZI 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D0A5A2F-2D8E-405F-8511-BC89BF0EE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413012" y="2180890"/>
            <a:ext cx="4053813" cy="1877656"/>
          </a:xfrm>
        </p:spPr>
        <p:txBody>
          <a:bodyPr anchor="ctr"/>
          <a:lstStyle/>
          <a:p>
            <a:pPr algn="ctr"/>
            <a:r>
              <a:rPr lang="tr-TR" dirty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MİSLİNA GELEBEK </a:t>
            </a:r>
            <a:r>
              <a:rPr lang="tr-TR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3323F53-05A8-4DA7-AFB9-D9444CFBA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722" y="1074869"/>
            <a:ext cx="6276791" cy="4338918"/>
          </a:xfrm>
          <a:prstGeom prst="rect">
            <a:avLst/>
          </a:prstGeom>
        </p:spPr>
      </p:pic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D263070-BF9D-445E-9ABF-7B84D865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 flipV="1">
            <a:off x="8153399" y="6721475"/>
            <a:ext cx="45719" cy="45719"/>
          </a:xfrm>
        </p:spPr>
        <p:txBody>
          <a:bodyPr/>
          <a:lstStyle/>
          <a:p>
            <a:r>
              <a:rPr lang="tr-TR" dirty="0"/>
              <a:t>                        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2B3CB46-107D-4086-B3F9-420EE8DF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620" y="6356350"/>
            <a:ext cx="2795336" cy="365125"/>
          </a:xfrm>
        </p:spPr>
        <p:txBody>
          <a:bodyPr/>
          <a:lstStyle/>
          <a:p>
            <a:r>
              <a:rPr lang="tr-TR" dirty="0">
                <a:solidFill>
                  <a:srgbClr val="FF33CC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22806" y="4849082"/>
            <a:ext cx="446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ATATÜRK ÜNİVERSİTESİ İSPİR HAMZA POLAT M.Y.O</a:t>
            </a:r>
            <a:endParaRPr lang="tr-TR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21342" y="3910254"/>
            <a:ext cx="369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>
                    <a:lumMod val="25000"/>
                  </a:schemeClr>
                </a:solidFill>
                <a:latin typeface="Arial Black" panose="020B0A04020102020204" pitchFamily="34" charset="0"/>
              </a:rPr>
              <a:t>ÖĞRETİM GÖREVLİSİ: SEVDA SARITAŞ</a:t>
            </a:r>
            <a:endParaRPr lang="tr-TR" dirty="0">
              <a:solidFill>
                <a:schemeClr val="bg1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7241" y="111968"/>
            <a:ext cx="10843597" cy="951528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KAYNAKÇA</a:t>
            </a:r>
            <a:endParaRPr lang="tr-TR" sz="4400" dirty="0">
              <a:solidFill>
                <a:srgbClr val="FF33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17241" y="2052734"/>
            <a:ext cx="10245012" cy="34397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dirty="0">
                <a:solidFill>
                  <a:schemeClr val="bg1">
                    <a:lumMod val="25000"/>
                  </a:schemeClr>
                </a:solidFill>
                <a:hlinkClick r:id="rId2"/>
              </a:rPr>
              <a:t>https://odativa.gen.tr/hasta-ba%C5%9F%C4%B1-monit%C3%B6r%C3%BC-nas%C4%B1l-%C3%A7al%C4%B1%C5%9F%C4%B1r/#</a:t>
            </a:r>
            <a:r>
              <a:rPr lang="tr-TR" dirty="0" smtClean="0">
                <a:solidFill>
                  <a:schemeClr val="bg1">
                    <a:lumMod val="25000"/>
                  </a:schemeClr>
                </a:solidFill>
                <a:hlinkClick r:id="rId2"/>
              </a:rPr>
              <a:t>Hasta_basi_monitorunden_ne_takip_edilir</a:t>
            </a:r>
            <a:endParaRPr lang="tr-TR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25000"/>
                  </a:schemeClr>
                </a:solidFill>
                <a:hlinkClick r:id="rId3"/>
              </a:rPr>
              <a:t>https://levtems.com/hastabasi-monitoru-nedir-kullanim-amaci-ve-calisma-prensibi</a:t>
            </a:r>
            <a:r>
              <a:rPr lang="tr-TR" dirty="0" smtClean="0">
                <a:solidFill>
                  <a:schemeClr val="bg1">
                    <a:lumMod val="25000"/>
                  </a:schemeClr>
                </a:solidFill>
                <a:hlinkClick r:id="rId3"/>
              </a:rPr>
              <a:t>/</a:t>
            </a:r>
            <a:endParaRPr lang="tr-TR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anose="020E0802020502020306" pitchFamily="34" charset="0"/>
              </a:rPr>
              <a:pPr/>
              <a:t>10</a:t>
            </a:fld>
            <a:endParaRPr lang="tr-TR" dirty="0">
              <a:solidFill>
                <a:srgbClr val="FF33CC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CBD3D7-DB92-4FEE-8464-075A8638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4" y="365125"/>
            <a:ext cx="11036166" cy="1325563"/>
          </a:xfrm>
        </p:spPr>
        <p:txBody>
          <a:bodyPr/>
          <a:lstStyle/>
          <a:p>
            <a:r>
              <a:rPr lang="tr-TR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HASTABAŞI </a:t>
            </a:r>
            <a:r>
              <a:rPr lang="tr-TR" dirty="0">
                <a:solidFill>
                  <a:srgbClr val="FF33CC"/>
                </a:solidFill>
                <a:latin typeface="Arial Black" panose="020B0A04020102020204" pitchFamily="34" charset="0"/>
              </a:rPr>
              <a:t>MONİTÖRÜ NEDİR?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184F7E-0196-406B-B5D8-04865560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0"/>
            <a:ext cx="10144225" cy="1957286"/>
          </a:xfrm>
        </p:spPr>
        <p:txBody>
          <a:bodyPr anchor="ctr"/>
          <a:lstStyle/>
          <a:p>
            <a:pPr marL="0" indent="0">
              <a:buNone/>
            </a:pPr>
            <a:r>
              <a:rPr lang="tr-TR" dirty="0">
                <a:solidFill>
                  <a:srgbClr val="5E164B"/>
                </a:solidFill>
              </a:rPr>
              <a:t>Günümüzde hastanın vücudundaki değişimleri sürekli ölçerek verileri bir monitör üzerine aktaran cihaz olan hasta başı monitörü ile bu izleme gerçekleşmektedir.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6ABEE53-241F-4C44-82D8-6D7D8923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69280"/>
            <a:ext cx="4114800" cy="1052195"/>
          </a:xfrm>
        </p:spPr>
        <p:txBody>
          <a:bodyPr/>
          <a:lstStyle/>
          <a:p>
            <a:r>
              <a:rPr lang="tr-TR" dirty="0"/>
              <a:t>              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EECD025-818B-454D-8525-EE3E99CF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495" y="6356350"/>
            <a:ext cx="2743200" cy="365125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anose="020E0802020502020306" pitchFamily="34" charset="0"/>
              </a:rPr>
              <a:pPr/>
              <a:t>2</a:t>
            </a:fld>
            <a:endParaRPr lang="tr-TR" dirty="0">
              <a:solidFill>
                <a:srgbClr val="FF33CC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Firstmed Hastabaşı Monitörü PM6800 | Medikal İste">
            <a:extLst>
              <a:ext uri="{FF2B5EF4-FFF2-40B4-BE49-F238E27FC236}">
                <a16:creationId xmlns:a16="http://schemas.microsoft.com/office/drawing/2014/main" id="{DD5833BC-EBA7-4EBD-A8C4-22E87FFB0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9366" r="8294" b="11917"/>
          <a:stretch/>
        </p:blipFill>
        <p:spPr bwMode="auto">
          <a:xfrm>
            <a:off x="7342070" y="3508431"/>
            <a:ext cx="2550695" cy="24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ec Hastabaşı Monitörü CMS6000 | Medikal İste">
            <a:extLst>
              <a:ext uri="{FF2B5EF4-FFF2-40B4-BE49-F238E27FC236}">
                <a16:creationId xmlns:a16="http://schemas.microsoft.com/office/drawing/2014/main" id="{EA7C196A-C030-499A-8386-85B22CF40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3465" r="9089" b="12170"/>
          <a:stretch/>
        </p:blipFill>
        <p:spPr bwMode="auto">
          <a:xfrm>
            <a:off x="1487905" y="3443801"/>
            <a:ext cx="2550695" cy="25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98C727-A67D-4F6A-A15B-E18D0D4E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0"/>
            <a:ext cx="10953549" cy="1453415"/>
          </a:xfrm>
        </p:spPr>
        <p:txBody>
          <a:bodyPr anchor="ctr">
            <a:normAutofit/>
          </a:bodyPr>
          <a:lstStyle/>
          <a:p>
            <a:r>
              <a:rPr lang="tr-TR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HASTABAŞI </a:t>
            </a:r>
            <a:r>
              <a:rPr lang="tr-TR" dirty="0">
                <a:solidFill>
                  <a:srgbClr val="FF33CC"/>
                </a:solidFill>
                <a:latin typeface="Arial Black" panose="020B0A04020102020204" pitchFamily="34" charset="0"/>
              </a:rPr>
              <a:t>MONİTÖR ÇALIŞMA PRENSİBİ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E43F56-01F0-4587-ADEA-72C4B5276EE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8527983" y="3214838"/>
            <a:ext cx="3283017" cy="3141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                               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E7E4A6-85F1-4BA5-AC18-B65927020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53415"/>
            <a:ext cx="8766225" cy="4822257"/>
          </a:xfrm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5E164B"/>
                </a:solidFill>
              </a:rPr>
              <a:t>Elektrotların konumuyla kalbin hareketleri hakkında bilgi taşıyan bu sinyal değerinde değişiklik gösterir.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5E164B"/>
                </a:solidFill>
              </a:rPr>
              <a:t>Hastanın EKG sinyali </a:t>
            </a:r>
            <a:r>
              <a:rPr lang="tr-TR" sz="2800" dirty="0" err="1">
                <a:solidFill>
                  <a:srgbClr val="5E164B"/>
                </a:solidFill>
              </a:rPr>
              <a:t>disposable</a:t>
            </a:r>
            <a:r>
              <a:rPr lang="tr-TR" sz="2800" dirty="0">
                <a:solidFill>
                  <a:srgbClr val="5E164B"/>
                </a:solidFill>
              </a:rPr>
              <a:t> ya da 5 veya 3 metal elektrotla EKG kablosu aracılığıyla elde edilir.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5E164B"/>
                </a:solidFill>
              </a:rPr>
              <a:t> Ayrıca cihazın içinde yer alan kompresör, NIBP ucuna takılan normal tansiyon aletiyle yapılan işlemleri gerçekleştirmektedir.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5E164B"/>
                </a:solidFill>
              </a:rPr>
              <a:t> NIBP ucu sayesinde hastanın nabzı, tansiyonu, solunum düzeyi , kanındaki oksijen </a:t>
            </a:r>
            <a:r>
              <a:rPr lang="tr-TR" sz="2800" dirty="0" err="1">
                <a:solidFill>
                  <a:srgbClr val="5E164B"/>
                </a:solidFill>
              </a:rPr>
              <a:t>satürasyonu</a:t>
            </a:r>
            <a:r>
              <a:rPr lang="tr-TR" sz="2800" dirty="0">
                <a:solidFill>
                  <a:srgbClr val="5E164B"/>
                </a:solidFill>
              </a:rPr>
              <a:t> ekrana yansır.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949129-93D5-42D6-A595-2523DE2B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            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D71806-E1D6-4FEB-8C8F-C954C37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994" y="6356349"/>
            <a:ext cx="2743200" cy="365125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anose="020E0802020502020306" pitchFamily="34" charset="0"/>
              </a:rPr>
              <a:pPr/>
              <a:t>3</a:t>
            </a:fld>
            <a:endParaRPr lang="tr-TR" dirty="0">
              <a:solidFill>
                <a:srgbClr val="FF33CC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8C6D7E-6824-42C6-B0FA-A4FCFC59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36527"/>
            <a:ext cx="7873465" cy="1846278"/>
          </a:xfrm>
        </p:spPr>
        <p:txBody>
          <a:bodyPr anchor="ctr"/>
          <a:lstStyle/>
          <a:p>
            <a:r>
              <a:rPr lang="tr-TR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HASTABAŞI </a:t>
            </a:r>
            <a:r>
              <a:rPr lang="tr-TR" dirty="0">
                <a:solidFill>
                  <a:srgbClr val="FF33CC"/>
                </a:solidFill>
                <a:latin typeface="Arial Black" panose="020B0A04020102020204" pitchFamily="34" charset="0"/>
              </a:rPr>
              <a:t>MONİTÖRÜNÜN FİZYOLOJİK PARAMETRELERİ </a:t>
            </a:r>
          </a:p>
        </p:txBody>
      </p:sp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7752C610-398D-41DA-8CDD-DB472AFCBF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r="1905" b="8292"/>
          <a:stretch/>
        </p:blipFill>
        <p:spPr>
          <a:xfrm>
            <a:off x="5986913" y="1982805"/>
            <a:ext cx="5241881" cy="3666901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E09726-42DF-47A5-9619-9967E9C1A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888" y="2887579"/>
            <a:ext cx="4639376" cy="3008539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164B"/>
                </a:solidFill>
              </a:rPr>
              <a:t>EKG/kalp ritmi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164B"/>
                </a:solidFill>
              </a:rPr>
              <a:t>Solunum sayısı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164B"/>
                </a:solidFill>
              </a:rPr>
              <a:t> NIBP (</a:t>
            </a:r>
            <a:r>
              <a:rPr lang="tr-TR" sz="2000" dirty="0" err="1">
                <a:solidFill>
                  <a:srgbClr val="5E164B"/>
                </a:solidFill>
              </a:rPr>
              <a:t>Non</a:t>
            </a:r>
            <a:r>
              <a:rPr lang="tr-TR" sz="2000" dirty="0">
                <a:solidFill>
                  <a:srgbClr val="5E164B"/>
                </a:solidFill>
              </a:rPr>
              <a:t> </a:t>
            </a:r>
            <a:r>
              <a:rPr lang="tr-TR" sz="2000" dirty="0" err="1">
                <a:solidFill>
                  <a:srgbClr val="5E164B"/>
                </a:solidFill>
              </a:rPr>
              <a:t>İnvasive</a:t>
            </a:r>
            <a:r>
              <a:rPr lang="tr-TR" sz="2000" dirty="0">
                <a:solidFill>
                  <a:srgbClr val="5E164B"/>
                </a:solidFill>
              </a:rPr>
              <a:t> Kan Basıncı)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164B"/>
                </a:solidFill>
              </a:rPr>
              <a:t>SpO2  (Oksijen </a:t>
            </a:r>
            <a:r>
              <a:rPr lang="tr-TR" sz="2000" dirty="0" err="1">
                <a:solidFill>
                  <a:srgbClr val="5E164B"/>
                </a:solidFill>
              </a:rPr>
              <a:t>Saturasyonu</a:t>
            </a:r>
            <a:r>
              <a:rPr lang="tr-TR" sz="2000" dirty="0">
                <a:solidFill>
                  <a:srgbClr val="5E164B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164B"/>
                </a:solidFill>
              </a:rPr>
              <a:t>ST </a:t>
            </a:r>
            <a:r>
              <a:rPr lang="tr-TR" sz="2000" dirty="0" err="1">
                <a:solidFill>
                  <a:srgbClr val="5E164B"/>
                </a:solidFill>
              </a:rPr>
              <a:t>segment</a:t>
            </a:r>
            <a:r>
              <a:rPr lang="tr-TR" sz="2000" dirty="0">
                <a:solidFill>
                  <a:srgbClr val="5E164B"/>
                </a:solidFill>
              </a:rPr>
              <a:t> analizi (</a:t>
            </a:r>
            <a:r>
              <a:rPr lang="tr-TR" sz="2000" dirty="0" err="1">
                <a:solidFill>
                  <a:srgbClr val="5E164B"/>
                </a:solidFill>
              </a:rPr>
              <a:t>İzo</a:t>
            </a:r>
            <a:r>
              <a:rPr lang="tr-TR" sz="2000" dirty="0">
                <a:solidFill>
                  <a:srgbClr val="5E164B"/>
                </a:solidFill>
              </a:rPr>
              <a:t> elektrik </a:t>
            </a:r>
            <a:r>
              <a:rPr lang="tr-TR" sz="2000" dirty="0" err="1">
                <a:solidFill>
                  <a:srgbClr val="5E164B"/>
                </a:solidFill>
              </a:rPr>
              <a:t>ekg</a:t>
            </a:r>
            <a:r>
              <a:rPr lang="tr-TR" sz="2000" dirty="0">
                <a:solidFill>
                  <a:srgbClr val="5E164B"/>
                </a:solidFill>
              </a:rPr>
              <a:t> kısmı)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E164B"/>
                </a:solidFill>
              </a:rPr>
              <a:t>2 Kanal IBP (</a:t>
            </a:r>
            <a:r>
              <a:rPr lang="tr-TR" sz="2000" dirty="0" err="1">
                <a:solidFill>
                  <a:srgbClr val="5E164B"/>
                </a:solidFill>
              </a:rPr>
              <a:t>invaziv</a:t>
            </a:r>
            <a:r>
              <a:rPr lang="tr-TR" sz="2000" dirty="0">
                <a:solidFill>
                  <a:srgbClr val="5E164B"/>
                </a:solidFill>
              </a:rPr>
              <a:t> kan basıncı)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2FC4A9-3AB5-44F8-BDDA-8A24CBB7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016" y="1876927"/>
            <a:ext cx="5031608" cy="615261"/>
          </a:xfrm>
        </p:spPr>
        <p:txBody>
          <a:bodyPr anchor="t"/>
          <a:lstStyle/>
          <a:p>
            <a:pPr algn="l"/>
            <a:r>
              <a:rPr lang="tr-TR" sz="1600" dirty="0"/>
              <a:t> </a:t>
            </a:r>
            <a:r>
              <a:rPr lang="tr-TR" sz="1600" dirty="0">
                <a:solidFill>
                  <a:srgbClr val="5E164B"/>
                </a:solidFill>
              </a:rPr>
              <a:t>Hasta başı monitörü hastanın çeşitli parametrelerini görüntülemeye yarayan tıbbi cihazdır</a:t>
            </a:r>
            <a:r>
              <a:rPr lang="tr-TR" sz="1600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tr-TR" sz="160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76164A-46E7-4D36-8E50-B3D921CC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17978"/>
            <a:ext cx="2743200" cy="365125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anose="020E0802020502020306" pitchFamily="34" charset="0"/>
              </a:rPr>
              <a:pPr/>
              <a:t>4</a:t>
            </a:fld>
            <a:endParaRPr lang="tr-TR" dirty="0">
              <a:solidFill>
                <a:srgbClr val="FF33C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esim Yer Tutucusu 2">
            <a:extLst>
              <a:ext uri="{FF2B5EF4-FFF2-40B4-BE49-F238E27FC236}">
                <a16:creationId xmlns:a16="http://schemas.microsoft.com/office/drawing/2014/main" id="{6038F65D-FE01-4F18-987D-214895B1C4D5}"/>
              </a:ext>
            </a:extLst>
          </p:cNvPr>
          <p:cNvSpPr txBox="1">
            <a:spLocks/>
          </p:cNvSpPr>
          <p:nvPr/>
        </p:nvSpPr>
        <p:spPr>
          <a:xfrm>
            <a:off x="6544377" y="1651378"/>
            <a:ext cx="4809423" cy="424474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856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97BDEA-DDCF-47BA-BC47-51656E205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012" y="136525"/>
            <a:ext cx="8579223" cy="1463675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>
                <a:solidFill>
                  <a:srgbClr val="FF33CC"/>
                </a:solidFill>
                <a:latin typeface="Arial Black" panose="020B0A04020102020204" pitchFamily="34" charset="0"/>
              </a:rPr>
              <a:t>TEKNİK ÖZELLİKLERİ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7171DF-716C-4BEF-AD71-882B7FC1D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392" y="1791478"/>
            <a:ext cx="6752253" cy="5001208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5E164B"/>
                </a:solidFill>
              </a:rPr>
              <a:t>Monitörler istenildiğinde merkezi sisteme </a:t>
            </a:r>
            <a:r>
              <a:rPr lang="tr-TR" dirty="0" smtClean="0">
                <a:solidFill>
                  <a:srgbClr val="5E164B"/>
                </a:solidFill>
              </a:rPr>
              <a:t>kablosuz </a:t>
            </a:r>
            <a:r>
              <a:rPr lang="tr-TR" dirty="0">
                <a:solidFill>
                  <a:srgbClr val="5E164B"/>
                </a:solidFill>
              </a:rPr>
              <a:t>bağlanabilmektedir.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5E164B"/>
                </a:solidFill>
              </a:rPr>
              <a:t>Cihaz EKG\Solunum ,iki kanal ısı NIBP (</a:t>
            </a:r>
            <a:r>
              <a:rPr lang="tr-TR" dirty="0" err="1">
                <a:solidFill>
                  <a:srgbClr val="5E164B"/>
                </a:solidFill>
              </a:rPr>
              <a:t>Non</a:t>
            </a:r>
            <a:r>
              <a:rPr lang="tr-TR" dirty="0">
                <a:solidFill>
                  <a:srgbClr val="5E164B"/>
                </a:solidFill>
              </a:rPr>
              <a:t> </a:t>
            </a:r>
            <a:r>
              <a:rPr lang="tr-TR" dirty="0" err="1">
                <a:solidFill>
                  <a:srgbClr val="5E164B"/>
                </a:solidFill>
              </a:rPr>
              <a:t>İnvazive</a:t>
            </a:r>
            <a:r>
              <a:rPr lang="tr-TR" dirty="0">
                <a:solidFill>
                  <a:srgbClr val="5E164B"/>
                </a:solidFill>
              </a:rPr>
              <a:t> Kan Basıncı),oksijen </a:t>
            </a:r>
            <a:r>
              <a:rPr lang="tr-TR" dirty="0" err="1">
                <a:solidFill>
                  <a:srgbClr val="5E164B"/>
                </a:solidFill>
              </a:rPr>
              <a:t>saturasyonu,iki</a:t>
            </a:r>
            <a:r>
              <a:rPr lang="tr-TR" dirty="0">
                <a:solidFill>
                  <a:srgbClr val="5E164B"/>
                </a:solidFill>
              </a:rPr>
              <a:t> kanal IBP(</a:t>
            </a:r>
            <a:r>
              <a:rPr lang="tr-TR" dirty="0" err="1">
                <a:solidFill>
                  <a:srgbClr val="5E164B"/>
                </a:solidFill>
              </a:rPr>
              <a:t>İnvazive</a:t>
            </a:r>
            <a:r>
              <a:rPr lang="tr-TR" dirty="0">
                <a:solidFill>
                  <a:srgbClr val="5E164B"/>
                </a:solidFill>
              </a:rPr>
              <a:t> Kan Basıncı) ölçümlerini yapabilmektedir.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5E164B"/>
                </a:solidFill>
              </a:rPr>
              <a:t>Monitör 220V\50Hz şehir şebeke cereyanı ile çalışmalıdır .Ayrıca cihazı çalıştırabilecek dahili veya harici bataryası bulunmaktadır</a:t>
            </a:r>
            <a:r>
              <a:rPr lang="tr-TR" dirty="0" smtClean="0">
                <a:solidFill>
                  <a:srgbClr val="5E164B"/>
                </a:solidFill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dirty="0" err="1" smtClean="0">
                <a:solidFill>
                  <a:srgbClr val="5E164B"/>
                </a:solidFill>
              </a:rPr>
              <a:t>Hastabaşı</a:t>
            </a:r>
            <a:r>
              <a:rPr lang="tr-TR" dirty="0" smtClean="0">
                <a:solidFill>
                  <a:srgbClr val="5E164B"/>
                </a:solidFill>
              </a:rPr>
              <a:t> monitörde NIBP ölçümü </a:t>
            </a:r>
            <a:r>
              <a:rPr lang="tr-TR" dirty="0" err="1" smtClean="0">
                <a:solidFill>
                  <a:srgbClr val="5E164B"/>
                </a:solidFill>
              </a:rPr>
              <a:t>osilometrik</a:t>
            </a:r>
            <a:r>
              <a:rPr lang="tr-TR" dirty="0" smtClean="0">
                <a:solidFill>
                  <a:srgbClr val="5E164B"/>
                </a:solidFill>
              </a:rPr>
              <a:t> metot ile yapılmıştır. NIBP ölçümü yetişkin, çocuklar ve yeni doğanlar için kullanılır.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rgbClr val="5E164B"/>
                </a:solidFill>
              </a:rPr>
              <a:t>Ölçüm metodu manuel, otomatik ve sürekli ölçümdür. Her model </a:t>
            </a:r>
            <a:r>
              <a:rPr lang="tr-TR" dirty="0" err="1" smtClean="0">
                <a:solidFill>
                  <a:srgbClr val="5E164B"/>
                </a:solidFill>
              </a:rPr>
              <a:t>sistolik</a:t>
            </a:r>
            <a:r>
              <a:rPr lang="tr-TR" dirty="0" smtClean="0">
                <a:solidFill>
                  <a:srgbClr val="5E164B"/>
                </a:solidFill>
              </a:rPr>
              <a:t>, </a:t>
            </a:r>
            <a:r>
              <a:rPr lang="tr-TR" dirty="0" err="1" smtClean="0">
                <a:solidFill>
                  <a:srgbClr val="5E164B"/>
                </a:solidFill>
              </a:rPr>
              <a:t>diastolik</a:t>
            </a:r>
            <a:r>
              <a:rPr lang="tr-TR" dirty="0" smtClean="0">
                <a:solidFill>
                  <a:srgbClr val="5E164B"/>
                </a:solidFill>
              </a:rPr>
              <a:t> ve ortalama olarak monitörde gösterilir.</a:t>
            </a:r>
            <a:endParaRPr lang="tr-TR" dirty="0">
              <a:solidFill>
                <a:srgbClr val="5E164B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tr-TR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8DE443-D4AD-4EDA-86CC-D4495D87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50BF176-2120-4E68-A8A2-87A46C82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anose="020E0802020502020306" pitchFamily="34" charset="0"/>
              </a:rPr>
              <a:pPr/>
              <a:t>5</a:t>
            </a:fld>
            <a:endParaRPr lang="tr-TR" dirty="0">
              <a:solidFill>
                <a:srgbClr val="FF33CC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9802" t="33103" r="10067" b="15838"/>
          <a:stretch/>
        </p:blipFill>
        <p:spPr>
          <a:xfrm>
            <a:off x="7567128" y="2327372"/>
            <a:ext cx="4077477" cy="195009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315200" y="1619486"/>
            <a:ext cx="426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bg1">
                    <a:lumMod val="25000"/>
                  </a:schemeClr>
                </a:solidFill>
              </a:rPr>
              <a:t>Hastabaşı</a:t>
            </a:r>
            <a:r>
              <a:rPr lang="tr-TR" sz="2000" dirty="0" smtClean="0">
                <a:solidFill>
                  <a:schemeClr val="bg1">
                    <a:lumMod val="25000"/>
                  </a:schemeClr>
                </a:solidFill>
              </a:rPr>
              <a:t> monitörün aparat bağlantı noktaları</a:t>
            </a:r>
            <a:endParaRPr lang="tr-TR" sz="20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A61101-57C8-4857-A4E1-328EEC2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04447" cy="1766047"/>
          </a:xfrm>
        </p:spPr>
        <p:txBody>
          <a:bodyPr anchor="ctr"/>
          <a:lstStyle/>
          <a:p>
            <a:pPr algn="ctr"/>
            <a:r>
              <a:rPr lang="tr-TR" dirty="0">
                <a:solidFill>
                  <a:srgbClr val="FF33CC"/>
                </a:solidFill>
                <a:latin typeface="Arial Black" panose="020B0A04020102020204" pitchFamily="34" charset="0"/>
              </a:rPr>
              <a:t>TEKNİK ARIZA YERLERİ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A74DD9E-AF3E-44F3-9662-61794EE8E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96" t="4123" r="2709" b="11955"/>
          <a:stretch/>
        </p:blipFill>
        <p:spPr>
          <a:xfrm>
            <a:off x="5782234" y="1219199"/>
            <a:ext cx="5714559" cy="4096870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6AAFBE-2102-41A8-977A-136059C0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94" y="1416424"/>
            <a:ext cx="4580965" cy="4096870"/>
          </a:xfrm>
        </p:spPr>
        <p:txBody>
          <a:bodyPr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rgbClr val="5E164B"/>
                </a:solidFill>
              </a:rPr>
              <a:t> </a:t>
            </a:r>
            <a:r>
              <a:rPr lang="tr-TR" sz="2000" dirty="0" err="1">
                <a:solidFill>
                  <a:srgbClr val="5E164B"/>
                </a:solidFill>
              </a:rPr>
              <a:t>Hastabaşı</a:t>
            </a:r>
            <a:r>
              <a:rPr lang="tr-TR" sz="2000" dirty="0">
                <a:solidFill>
                  <a:srgbClr val="5E164B"/>
                </a:solidFill>
              </a:rPr>
              <a:t> Monitörü Güç ünitesi onarımı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rgbClr val="5E164B"/>
                </a:solidFill>
              </a:rPr>
              <a:t> </a:t>
            </a:r>
            <a:r>
              <a:rPr lang="tr-TR" sz="2000" dirty="0" err="1">
                <a:solidFill>
                  <a:srgbClr val="5E164B"/>
                </a:solidFill>
              </a:rPr>
              <a:t>Hastabaşı</a:t>
            </a:r>
            <a:r>
              <a:rPr lang="tr-TR" sz="2000" dirty="0">
                <a:solidFill>
                  <a:srgbClr val="5E164B"/>
                </a:solidFill>
              </a:rPr>
              <a:t> Monitörü Ana kart onarımı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rgbClr val="5E164B"/>
                </a:solidFill>
              </a:rPr>
              <a:t> </a:t>
            </a:r>
            <a:r>
              <a:rPr lang="tr-TR" sz="2000" dirty="0" err="1">
                <a:solidFill>
                  <a:srgbClr val="5E164B"/>
                </a:solidFill>
              </a:rPr>
              <a:t>Hastabaşı</a:t>
            </a:r>
            <a:r>
              <a:rPr lang="tr-TR" sz="2000" dirty="0">
                <a:solidFill>
                  <a:srgbClr val="5E164B"/>
                </a:solidFill>
              </a:rPr>
              <a:t> Monitörü Tuş takımı değişimi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rgbClr val="5E164B"/>
                </a:solidFill>
              </a:rPr>
              <a:t> </a:t>
            </a:r>
            <a:r>
              <a:rPr lang="tr-TR" sz="2000" dirty="0" err="1">
                <a:solidFill>
                  <a:srgbClr val="5E164B"/>
                </a:solidFill>
              </a:rPr>
              <a:t>Hastabaşı</a:t>
            </a:r>
            <a:r>
              <a:rPr lang="tr-TR" sz="2000" dirty="0">
                <a:solidFill>
                  <a:srgbClr val="5E164B"/>
                </a:solidFill>
              </a:rPr>
              <a:t> Monitörü Ekran </a:t>
            </a:r>
            <a:r>
              <a:rPr lang="tr-TR" sz="2000" dirty="0" err="1">
                <a:solidFill>
                  <a:srgbClr val="5E164B"/>
                </a:solidFill>
              </a:rPr>
              <a:t>degişimi</a:t>
            </a:r>
            <a:r>
              <a:rPr lang="tr-TR" sz="2000" dirty="0">
                <a:solidFill>
                  <a:srgbClr val="5E164B"/>
                </a:solidFill>
              </a:rPr>
              <a:t>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rgbClr val="5E164B"/>
                </a:solidFill>
              </a:rPr>
              <a:t> </a:t>
            </a:r>
            <a:r>
              <a:rPr lang="tr-TR" sz="2000" dirty="0" err="1">
                <a:solidFill>
                  <a:srgbClr val="5E164B"/>
                </a:solidFill>
              </a:rPr>
              <a:t>Hastabaşı</a:t>
            </a:r>
            <a:r>
              <a:rPr lang="tr-TR" sz="2000" dirty="0">
                <a:solidFill>
                  <a:srgbClr val="5E164B"/>
                </a:solidFill>
              </a:rPr>
              <a:t> Monitörü Dokunmatik cam değişimi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rgbClr val="5E164B"/>
                </a:solidFill>
              </a:rPr>
              <a:t>  </a:t>
            </a:r>
            <a:r>
              <a:rPr lang="tr-TR" sz="2000" dirty="0" err="1">
                <a:solidFill>
                  <a:srgbClr val="5E164B"/>
                </a:solidFill>
              </a:rPr>
              <a:t>Hastabaşı</a:t>
            </a:r>
            <a:r>
              <a:rPr lang="tr-TR" sz="2000" dirty="0">
                <a:solidFill>
                  <a:srgbClr val="5E164B"/>
                </a:solidFill>
              </a:rPr>
              <a:t> Monitörü Tuş takımı onarımı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tr-TR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483BE7-FF62-4700-B7B0-13593233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            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1A9B02-333E-461F-A10E-5531E4E0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anose="020E0802020502020306" pitchFamily="34" charset="0"/>
              </a:rPr>
              <a:pPr/>
              <a:t>6</a:t>
            </a:fld>
            <a:endParaRPr lang="tr-TR" dirty="0">
              <a:solidFill>
                <a:srgbClr val="FF33CC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33CC"/>
                </a:solidFill>
                <a:latin typeface="Arial Black" pitchFamily="34" charset="0"/>
              </a:rPr>
              <a:t>ARIZA NEDENLERİ</a:t>
            </a:r>
            <a:endParaRPr lang="tr-TR" dirty="0">
              <a:solidFill>
                <a:srgbClr val="FF33CC"/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436914"/>
            <a:ext cx="10204269" cy="455458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5E164B"/>
                </a:solidFill>
              </a:rPr>
              <a:t>Elektriksel Sorunlar: Güç kaynağıyla ilgili problemler, kabloların bağlantı sorunları veya elektrik devrelerindeki arızalar monitörün çalışmasını etkileyebilir.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5E164B"/>
                </a:solidFill>
              </a:rPr>
              <a:t>Yazılım Sorunları: Yazılım çökmeleri, güncelleme hataları veya uyumsuzluklar, monitörün düzgün çalışmasını engelleyebilir.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5E164B"/>
                </a:solidFill>
              </a:rPr>
              <a:t>Donanım Arızaları: Ekranın içindeki bileşenlerin arızalanması, güç kartının bozulması veya </a:t>
            </a:r>
            <a:r>
              <a:rPr lang="tr-TR" dirty="0" err="1" smtClean="0">
                <a:solidFill>
                  <a:srgbClr val="5E164B"/>
                </a:solidFill>
              </a:rPr>
              <a:t>sensörlerin</a:t>
            </a:r>
            <a:r>
              <a:rPr lang="tr-TR" dirty="0" smtClean="0">
                <a:solidFill>
                  <a:srgbClr val="5E164B"/>
                </a:solidFill>
              </a:rPr>
              <a:t> işlevsizleşmesi gibi donanım sorunları yaşanabilir.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5E164B"/>
                </a:solidFill>
              </a:rPr>
              <a:t>Fiziksel Hasar: Düşme, darbe veya diğer fiziksel etkenler nedeniyle monitörün hasar görmesi, işlevselliğini kaybetmesine yol açabilir.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5E164B"/>
                </a:solidFill>
              </a:rPr>
              <a:t>Kullanıcı Hataları: Yanlış kullanım, yanlış bağlantılar veya bakım eksiklikleri gibi kullanıcı kaynaklı hatalar da arızalara neden olabilir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      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442063" cy="305706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itchFamily="34" charset="0"/>
              </a:rPr>
              <a:pPr/>
              <a:t>7</a:t>
            </a:fld>
            <a:endParaRPr lang="tr-TR" dirty="0">
              <a:solidFill>
                <a:srgbClr val="FF33CC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E9F350-CB75-4D56-A419-DFF2CE77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HASTABAŞI </a:t>
            </a:r>
            <a:r>
              <a:rPr lang="tr-TR" dirty="0">
                <a:solidFill>
                  <a:srgbClr val="FF33CC"/>
                </a:solidFill>
                <a:latin typeface="Arial Black" panose="020B0A04020102020204" pitchFamily="34" charset="0"/>
              </a:rPr>
              <a:t>MONİTÖRÜ BAKIMI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9F8B9A-A113-4C69-9B53-FAAAAFB76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dirty="0">
                <a:solidFill>
                  <a:schemeClr val="bg1">
                    <a:lumMod val="25000"/>
                  </a:schemeClr>
                </a:solidFill>
              </a:rPr>
              <a:t>AYLIK BAKIM TALİMATLARI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0F08C5B-AD47-4A1C-9451-922CFCFE3C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tr-TR" dirty="0">
                <a:solidFill>
                  <a:srgbClr val="5E164B"/>
                </a:solidFill>
              </a:rPr>
              <a:t>Cihazın dış yüzeyinde her hangi bir sorun olup olmadığını kontrol edilir. </a:t>
            </a:r>
          </a:p>
          <a:p>
            <a:pPr marL="514350" indent="-514350">
              <a:buFont typeface="+mj-lt"/>
              <a:buAutoNum type="arabicParenR"/>
            </a:pPr>
            <a:r>
              <a:rPr lang="tr-TR" dirty="0">
                <a:solidFill>
                  <a:srgbClr val="5E164B"/>
                </a:solidFill>
              </a:rPr>
              <a:t>Cihazın dış yüzeyi nemli bir bezle silinir. </a:t>
            </a:r>
          </a:p>
          <a:p>
            <a:pPr marL="514350" indent="-514350">
              <a:buFont typeface="+mj-lt"/>
              <a:buAutoNum type="arabicParenR"/>
            </a:pPr>
            <a:r>
              <a:rPr lang="tr-TR" dirty="0">
                <a:solidFill>
                  <a:srgbClr val="5E164B"/>
                </a:solidFill>
              </a:rPr>
              <a:t> Hasta simülatörü bağlayarak EKG ve basınç ölçümlerini alınır.</a:t>
            </a:r>
          </a:p>
          <a:p>
            <a:pPr marL="514350" indent="-514350">
              <a:buFont typeface="+mj-lt"/>
              <a:buAutoNum type="arabicParenR"/>
            </a:pPr>
            <a:endParaRPr lang="tr-TR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064E811-9B59-4C37-89F3-2FEFEAF5A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>
                <a:solidFill>
                  <a:schemeClr val="bg1">
                    <a:lumMod val="25000"/>
                  </a:schemeClr>
                </a:solidFill>
              </a:rPr>
              <a:t>ALTI AYLIK BAKIM TALİMATLARI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82425CE-8109-4403-9F95-20E5877F57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tr-TR" sz="2400" dirty="0">
                <a:solidFill>
                  <a:srgbClr val="5E164B"/>
                </a:solidFill>
              </a:rPr>
              <a:t>Cihazın dış yüzeyinde herhangi bir sorun olup olmadığını kontrol edilir. </a:t>
            </a:r>
          </a:p>
          <a:p>
            <a:pPr marL="514350" indent="-514350">
              <a:buFont typeface="+mj-lt"/>
              <a:buAutoNum type="arabicParenR"/>
            </a:pPr>
            <a:r>
              <a:rPr lang="tr-TR" sz="2400" dirty="0">
                <a:solidFill>
                  <a:srgbClr val="5E164B"/>
                </a:solidFill>
              </a:rPr>
              <a:t>Cihazın dış yüzeyi nemli bir bezle silinir. </a:t>
            </a:r>
          </a:p>
          <a:p>
            <a:pPr marL="514350" indent="-514350">
              <a:buFont typeface="+mj-lt"/>
              <a:buAutoNum type="arabicParenR"/>
            </a:pPr>
            <a:r>
              <a:rPr lang="tr-TR" sz="2400" dirty="0">
                <a:solidFill>
                  <a:srgbClr val="5E164B"/>
                </a:solidFill>
              </a:rPr>
              <a:t> Hasta simülatörü bağlayarak EKG ve basınç ölçümlerini alınır. </a:t>
            </a:r>
          </a:p>
          <a:p>
            <a:pPr marL="514350" indent="-514350">
              <a:buFont typeface="+mj-lt"/>
              <a:buAutoNum type="arabicParenR"/>
            </a:pPr>
            <a:r>
              <a:rPr lang="tr-TR" sz="2400" dirty="0">
                <a:solidFill>
                  <a:srgbClr val="5E164B"/>
                </a:solidFill>
              </a:rPr>
              <a:t> Cihazın topraklama hattının direnci ölçülür. </a:t>
            </a:r>
          </a:p>
          <a:p>
            <a:pPr marL="514350" indent="-514350">
              <a:buFont typeface="+mj-lt"/>
              <a:buAutoNum type="arabicParenR"/>
            </a:pPr>
            <a:r>
              <a:rPr lang="tr-TR" sz="2400" dirty="0">
                <a:solidFill>
                  <a:srgbClr val="5E164B"/>
                </a:solidFill>
              </a:rPr>
              <a:t> Hasta kablolarını temizleyip bakım formu düzenlenir.</a:t>
            </a:r>
          </a:p>
          <a:p>
            <a:pPr marL="514350" indent="-514350">
              <a:buFont typeface="+mj-lt"/>
              <a:buAutoNum type="arabicParenR"/>
            </a:pPr>
            <a:endParaRPr lang="tr-TR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8B0D5DB0-E849-4950-9C40-EA6D3C1D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             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AF794F4C-6AE7-4EA2-91E3-582773FE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anose="020E0802020502020306" pitchFamily="34" charset="0"/>
              </a:rPr>
              <a:pPr/>
              <a:t>8</a:t>
            </a:fld>
            <a:endParaRPr lang="tr-TR" dirty="0">
              <a:solidFill>
                <a:srgbClr val="FF33CC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77C0442-A891-45AC-A999-94374421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 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284917A-C460-48B9-B672-63664201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500719" cy="365125"/>
          </a:xfrm>
        </p:spPr>
        <p:txBody>
          <a:bodyPr/>
          <a:lstStyle/>
          <a:p>
            <a:fld id="{72CC0E99-C910-4F9D-81B3-3D8525C82F7E}" type="slidenum">
              <a:rPr lang="tr-TR" smtClean="0">
                <a:solidFill>
                  <a:srgbClr val="FF33CC"/>
                </a:solidFill>
                <a:latin typeface="Berlin Sans FB Demi" panose="020E0802020502020306" pitchFamily="34" charset="0"/>
              </a:rPr>
              <a:pPr/>
              <a:t>9</a:t>
            </a:fld>
            <a:endParaRPr lang="tr-TR" dirty="0">
              <a:solidFill>
                <a:srgbClr val="FF33CC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513EBE6-E8F3-455F-A995-B83F8077F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64027"/>
              </p:ext>
            </p:extLst>
          </p:nvPr>
        </p:nvGraphicFramePr>
        <p:xfrm>
          <a:off x="1990165" y="136525"/>
          <a:ext cx="8077200" cy="6100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4659">
                  <a:extLst>
                    <a:ext uri="{9D8B030D-6E8A-4147-A177-3AD203B41FA5}">
                      <a16:colId xmlns:a16="http://schemas.microsoft.com/office/drawing/2014/main" val="257774360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905487574"/>
                    </a:ext>
                  </a:extLst>
                </a:gridCol>
                <a:gridCol w="4078941">
                  <a:extLst>
                    <a:ext uri="{9D8B030D-6E8A-4147-A177-3AD203B41FA5}">
                      <a16:colId xmlns:a16="http://schemas.microsoft.com/office/drawing/2014/main" val="518010690"/>
                    </a:ext>
                  </a:extLst>
                </a:gridCol>
              </a:tblGrid>
              <a:tr h="61651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ARIZA TÜRÜ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1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ARIZA NEDENLERİ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E1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ÇÖZÜMLER</a:t>
                      </a:r>
                    </a:p>
                  </a:txBody>
                  <a:tcPr anchor="ctr">
                    <a:solidFill>
                      <a:srgbClr val="5E1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32566"/>
                  </a:ext>
                </a:extLst>
              </a:tr>
              <a:tr h="107373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Cihaz çalışmıyor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Sigorta ya da güç kablosu arızalı olabilir</a:t>
                      </a:r>
                    </a:p>
                  </a:txBody>
                  <a:tcPr anchor="ctr">
                    <a:solidFill>
                      <a:schemeClr val="bg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Cihaz girişindeki gerilim ölçünüz. 220 V gerilim yoksa kabloyu ölçünüz. Kablo sağlam ise sigorta çıkışınızı ölçünüz. 220 V gerilim yoksa sigortayı değiştiriniz.</a:t>
                      </a:r>
                    </a:p>
                  </a:txBody>
                  <a:tcPr>
                    <a:solidFill>
                      <a:schemeClr val="bg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7127"/>
                  </a:ext>
                </a:extLst>
              </a:tr>
              <a:tr h="107373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</a:t>
                      </a:r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Batarya ile çalışmıyor</a:t>
                      </a:r>
                    </a:p>
                  </a:txBody>
                  <a:tcPr anchor="ctr">
                    <a:solidFill>
                      <a:srgbClr val="EEB4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Batarya şarj devresi arızalı olabilir</a:t>
                      </a:r>
                    </a:p>
                  </a:txBody>
                  <a:tcPr anchor="ctr">
                    <a:solidFill>
                      <a:srgbClr val="EEB4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Batarya şarj akımını ölçünüz şarj akımı yoksa bataryayı değiştiriniz.</a:t>
                      </a:r>
                    </a:p>
                  </a:txBody>
                  <a:tcPr anchor="ctr">
                    <a:solidFill>
                      <a:srgbClr val="EEB4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86917"/>
                  </a:ext>
                </a:extLst>
              </a:tr>
              <a:tr h="107373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LCD ekran beyaz</a:t>
                      </a:r>
                    </a:p>
                  </a:txBody>
                  <a:tcPr anchor="ctr">
                    <a:solidFill>
                      <a:schemeClr val="bg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LCD data kablosu arızalı veya LCD arızalı olabilir </a:t>
                      </a:r>
                    </a:p>
                  </a:txBody>
                  <a:tcPr anchor="ctr">
                    <a:solidFill>
                      <a:schemeClr val="bg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Kablonun bağlantılarını kontrol ediniz. Sorun yoksa LCD’yi değiştiriniz.</a:t>
                      </a:r>
                    </a:p>
                  </a:txBody>
                  <a:tcPr anchor="ctr">
                    <a:solidFill>
                      <a:schemeClr val="bg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87742"/>
                  </a:ext>
                </a:extLst>
              </a:tr>
              <a:tr h="107373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LCD ekranda eksik parametre</a:t>
                      </a:r>
                    </a:p>
                  </a:txBody>
                  <a:tcPr anchor="ctr">
                    <a:solidFill>
                      <a:srgbClr val="EEB4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Renk ayarları arka plan rengi ile aynıdır </a:t>
                      </a:r>
                    </a:p>
                  </a:txBody>
                  <a:tcPr anchor="ctr">
                    <a:solidFill>
                      <a:srgbClr val="EEB4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Renk ayarlarına girerek görünmeyen renkleri arka planda farklı bir renge ayarlayınız.</a:t>
                      </a:r>
                    </a:p>
                  </a:txBody>
                  <a:tcPr anchor="ctr">
                    <a:solidFill>
                      <a:srgbClr val="EEB4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87103"/>
                  </a:ext>
                </a:extLst>
              </a:tr>
              <a:tr h="107373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EKG ölçüm yapmıyor</a:t>
                      </a:r>
                    </a:p>
                  </a:txBody>
                  <a:tcPr anchor="ctr">
                    <a:solidFill>
                      <a:schemeClr val="bg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EKG kablosu arızalı ya da elektrotlar tam takılmamış</a:t>
                      </a:r>
                    </a:p>
                  </a:txBody>
                  <a:tcPr anchor="ctr">
                    <a:solidFill>
                      <a:schemeClr val="bg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33CC"/>
                          </a:solidFill>
                          <a:latin typeface="Berlin Sans FB" panose="020E0602020502020306" pitchFamily="34" charset="0"/>
                        </a:rPr>
                        <a:t>Elektrotların hasta vücuduna temas ettiğinden emin olunuz. Kablonun direnç kontrolünü yapınız.</a:t>
                      </a:r>
                    </a:p>
                  </a:txBody>
                  <a:tcPr anchor="ctr">
                    <a:solidFill>
                      <a:schemeClr val="bg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6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8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Özel 1">
      <a:dk1>
        <a:srgbClr val="FFCC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496</Words>
  <Application>Microsoft Office PowerPoint</Application>
  <PresentationFormat>Geniş ekran</PresentationFormat>
  <Paragraphs>92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Berlin Sans FB</vt:lpstr>
      <vt:lpstr>Berlin Sans FB Demi</vt:lpstr>
      <vt:lpstr>Calibri</vt:lpstr>
      <vt:lpstr>Calibri Light</vt:lpstr>
      <vt:lpstr>Courier New</vt:lpstr>
      <vt:lpstr>Wingdings</vt:lpstr>
      <vt:lpstr>Office Teması</vt:lpstr>
      <vt:lpstr>HASTABAŞI MÖNİTÖR CİHAZI </vt:lpstr>
      <vt:lpstr>HASTABAŞI MONİTÖRÜ NEDİR? </vt:lpstr>
      <vt:lpstr>HASTABAŞI MONİTÖR ÇALIŞMA PRENSİBİ </vt:lpstr>
      <vt:lpstr>HASTABAŞI MONİTÖRÜNÜN FİZYOLOJİK PARAMETRELERİ </vt:lpstr>
      <vt:lpstr>TEKNİK ÖZELLİKLERİ </vt:lpstr>
      <vt:lpstr>TEKNİK ARIZA YERLERİ</vt:lpstr>
      <vt:lpstr>ARIZA NEDENLERİ</vt:lpstr>
      <vt:lpstr>HASTABAŞI MONİTÖRÜ BAKIMI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  BAŞI MÖNİTÖR  CİHAZI</dc:title>
  <dc:creator>BTGM</dc:creator>
  <cp:lastModifiedBy>Monster</cp:lastModifiedBy>
  <cp:revision>35</cp:revision>
  <dcterms:created xsi:type="dcterms:W3CDTF">2023-11-01T09:28:42Z</dcterms:created>
  <dcterms:modified xsi:type="dcterms:W3CDTF">2024-07-09T07:38:03Z</dcterms:modified>
</cp:coreProperties>
</file>