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0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63457-045A-47F8-8E99-F0471F485ACD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0BFEB-58FC-41DA-8A6B-DD2C1D5B9F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73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1497360-E8D5-492E-8744-07AD654CC916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3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48C9-CA20-43CB-96C7-214C4BCB2E5A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5D9F-C91A-4AAE-B5D7-08A2C29D6C8F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3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C5AC-12EA-40E5-941A-E49889BE63EC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95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950-F0BB-4F76-B6F9-9023818E6BCE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2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891-5DE8-4181-A835-407E23CEA997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59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1844-6082-42BF-B3E8-D1B82E521953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40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7BF4727-3B62-4E13-AF98-EF537F74D78F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90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BA9D8DB-40A5-45A3-A140-E5593466736F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5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522F-12BE-43FD-A205-A7C90018F01C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4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E17B-BF81-4597-91F1-25397C64C187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5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F383-9D6E-4E6A-94E4-13C4729F0CC8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7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5CB1-1A02-4244-AD95-FCE6333C1D44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2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95AC-2E2F-4838-97C6-1D5E7C2D00E6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6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F346-C36B-4D66-AF07-A047801B388B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4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5792-76B4-4FD0-B1F9-F8D1A43F33C6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57BA-D9FD-4143-B8CE-3C33558821FF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28CA-6E23-4E0C-8D6B-60BF3639938F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2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2CACDE0-3593-4C4B-9020-0BD197C6C1D9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2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pic>
        <p:nvPicPr>
          <p:cNvPr id="4" name="Resim 3" descr="amblem, daire, logo, zirve içeren bir resim&#10;&#10;Açıklama otomatik olarak oluşturuldu">
            <a:extLst>
              <a:ext uri="{FF2B5EF4-FFF2-40B4-BE49-F238E27FC236}">
                <a16:creationId xmlns:a16="http://schemas.microsoft.com/office/drawing/2014/main" id="{F99FE71F-5BFA-645D-3A05-E2E7B7D77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0" r="8434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6B34D96E-C809-4FEE-8E24-7C9C107F0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3371" y="1241266"/>
            <a:ext cx="6716486" cy="2089763"/>
          </a:xfrm>
        </p:spPr>
        <p:txBody>
          <a:bodyPr>
            <a:normAutofit/>
          </a:bodyPr>
          <a:lstStyle/>
          <a:p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 SAYIM CİHAZI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A6EE3A0-1C97-4D66-A043-4160DAA0E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9759" y="3740456"/>
            <a:ext cx="5593854" cy="247353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 Sayım cihazı muhtemel arza nedenleri</a:t>
            </a:r>
          </a:p>
          <a:p>
            <a:pPr>
              <a:lnSpc>
                <a:spcPct val="90000"/>
              </a:lnSpc>
            </a:pP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ÖĞRETİM ÜYESİ:</a:t>
            </a:r>
          </a:p>
          <a:p>
            <a:pPr>
              <a:lnSpc>
                <a:spcPct val="90000"/>
              </a:lnSpc>
            </a:pP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DOÇ.DR. SEVDA SARITAŞ</a:t>
            </a:r>
          </a:p>
          <a:p>
            <a:pPr>
              <a:lnSpc>
                <a:spcPct val="90000"/>
              </a:lnSpc>
            </a:pP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HAZIRLAYAN: </a:t>
            </a:r>
          </a:p>
          <a:p>
            <a:pPr>
              <a:lnSpc>
                <a:spcPct val="90000"/>
              </a:lnSpc>
            </a:pP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Sevcan </a:t>
            </a:r>
            <a:r>
              <a:rPr lang="tr-T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ebrar</a:t>
            </a: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polat</a:t>
            </a:r>
            <a:endParaRPr lang="tr-T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tr-TR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263E144-8F64-2B79-93F9-4855D426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1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88F51E-E7E9-4413-A32B-5411B649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48" y="526868"/>
            <a:ext cx="8761413" cy="706964"/>
          </a:xfrm>
        </p:spPr>
        <p:txBody>
          <a:bodyPr/>
          <a:lstStyle/>
          <a:p>
            <a:r>
              <a:rPr lang="tr-TR" sz="32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 SAYIM CİHAZI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036827-59B7-45F7-B8C9-7912636884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0304" y="2281646"/>
            <a:ext cx="6167845" cy="3936274"/>
          </a:xfrm>
        </p:spPr>
        <p:txBody>
          <a:bodyPr>
            <a:normAutofit fontScale="92500"/>
          </a:bodyPr>
          <a:lstStyle/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Kanın içinde bulunan çeşitli hücrelerin miktarlarını ölçen tıbbi laboratuvar cihazıdır.</a:t>
            </a:r>
          </a:p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 sayım cihazı kanın içinde bulunan çeşitli hücrelerin sayımı için farklı yöntemler kullanır. Bu yöntemler Elektriksel direnç değişimi(Empedans yöntem),Lazer ışını dağılımı(</a:t>
            </a:r>
            <a:r>
              <a:rPr lang="tr-T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lıght</a:t>
            </a: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scatter</a:t>
            </a: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)ve Foto metrik yöntemdir.</a:t>
            </a:r>
          </a:p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yöntemlerden sadece empedans yöntemi kullanır.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89B5A05-F8A4-4769-9182-436DA161C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442" y="2789464"/>
            <a:ext cx="2609850" cy="2189117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1EEED5E-447F-5118-41A7-3430E5A2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3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BF0270-B7F8-2511-6DFC-05097344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ÇALIŞMA PRENSİBİ;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A8669E-3CB1-2E32-9953-EB6C24176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914" y="1992087"/>
            <a:ext cx="5421086" cy="3559630"/>
          </a:xfrm>
        </p:spPr>
        <p:txBody>
          <a:bodyPr>
            <a:noAutofit/>
          </a:bodyPr>
          <a:lstStyle/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 prensipleri tüm cihazlar için aynı olmakla birlikte cihazın kapasitesine ve özelliklerine göre bazı farklılıklar gösterebilir.</a:t>
            </a:r>
          </a:p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 sayım işlemini tam otomatik olarak insan </a:t>
            </a:r>
            <a:r>
              <a:rPr lang="tr-T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müdahelesine</a:t>
            </a: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ihtiyaç duymadan gerçekleştiren bir oto analizör cihazıdır.</a:t>
            </a:r>
          </a:p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Sayım için tek  yapılması gereken hazır halde bulunan cihaza sayımı yapılacak kan numunelerinin yüklenmesi ve işlemin başlatılmasıdır.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7042D65-3665-2D5B-8842-DF3EB6B93F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9399" y="2610915"/>
            <a:ext cx="4403725" cy="3173301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ACDA7C7-5DD7-FBB3-8B7F-1131A75B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7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E2F57A-D6B6-480E-A4CB-41A2693F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354" y="548642"/>
            <a:ext cx="8761413" cy="1593668"/>
          </a:xfrm>
        </p:spPr>
        <p:txBody>
          <a:bodyPr/>
          <a:lstStyle/>
          <a:p>
            <a:r>
              <a:rPr lang="tr-TR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 SAYIM CİHAZLARINI KULLANICAĞI ORTAMIN ŞARTLARI;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F3F10B-91D4-428A-BEB8-C0F0E8EE3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188" y="2342606"/>
            <a:ext cx="7213983" cy="4214948"/>
          </a:xfrm>
        </p:spPr>
        <p:txBody>
          <a:bodyPr>
            <a:normAutofit fontScale="85000" lnSpcReduction="20000"/>
          </a:bodyPr>
          <a:lstStyle/>
          <a:p>
            <a:r>
              <a:rPr lang="tr-T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Cihazın bulunduğu yerde mekanik titreşime maruz kalmaması sağlanır. Titreşimler cihazın çalışmasını olumsuz etkiler ve hatalı sonuçlara neden olur.</a:t>
            </a:r>
          </a:p>
          <a:p>
            <a:r>
              <a:rPr lang="tr-T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Hassas ölçüm cihazlarıdır ve bu nedenle ortamdaki  elektriksel gürültüden </a:t>
            </a:r>
            <a:r>
              <a:rPr lang="tr-T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etkilenir.Bu</a:t>
            </a:r>
            <a:r>
              <a:rPr lang="tr-T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gürültü kaynaklarından (</a:t>
            </a:r>
            <a:r>
              <a:rPr lang="tr-T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motor,trafolar</a:t>
            </a:r>
            <a:r>
              <a:rPr lang="tr-T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vb.)uzak tutulmalıdır.</a:t>
            </a:r>
          </a:p>
          <a:p>
            <a:r>
              <a:rPr lang="tr-T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Elektriksel gürültü kaynaklarından (</a:t>
            </a:r>
            <a:r>
              <a:rPr lang="tr-TR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florasan</a:t>
            </a:r>
            <a:r>
              <a:rPr lang="tr-T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lambalar ve sürekli açılıp kapanan anahtarlardan)uzak tutulmalıdır.</a:t>
            </a:r>
          </a:p>
          <a:p>
            <a:r>
              <a:rPr lang="tr-T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Cihaz yoğunlaşmaya neden olan aşırı nemli ortamlarda kullanılmamalıdır.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  <a:p>
            <a:endParaRPr lang="tr-TR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152917B9-A6B3-4FE0-A96D-654BBE92B2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85070" y="2588442"/>
            <a:ext cx="3844877" cy="3309620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05820B3-B4D4-7C51-7B1A-5CC13985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1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45255B6-B75C-4116-A967-17ADC067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297" y="966229"/>
            <a:ext cx="8761413" cy="706964"/>
          </a:xfrm>
        </p:spPr>
        <p:txBody>
          <a:bodyPr/>
          <a:lstStyle/>
          <a:p>
            <a:r>
              <a:rPr lang="tr-TR" sz="32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 SAYIM CİHAZI ARIZA ANALİZİ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73B89E-568B-4C91-8C4F-E22186E09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383" y="2333534"/>
            <a:ext cx="6548846" cy="3204755"/>
          </a:xfrm>
        </p:spPr>
        <p:txBody>
          <a:bodyPr>
            <a:noAutofit/>
          </a:bodyPr>
          <a:lstStyle/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 sayım cihazları her türlü problem, aksaklık veya arıza durumlarında çeşitli hata mesajlarıyla kullanıcıyı uyarır.</a:t>
            </a:r>
          </a:p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 tarafından herhangi bir hata ve alarm algılaması durumunda cihaz bunu ekranda vereceği görüntü ve sesli mesajları ve uyarıları ile kullanıcıya bildirir.</a:t>
            </a:r>
          </a:p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Hata analizine en büyük yardımcı cihazın </a:t>
            </a:r>
            <a:r>
              <a:rPr lang="tr-T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programıdır.cihazla</a:t>
            </a: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ilgili her türlü </a:t>
            </a:r>
            <a:r>
              <a:rPr lang="tr-T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test,kontrol</a:t>
            </a: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deneme işlemlerini ayrı ayrı yapabilir. 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E5B5F86D-5AD3-4F9C-9B23-466FB1C7E1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2097" y="2485934"/>
            <a:ext cx="4659085" cy="3584303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A1F47B2-BB99-ECCB-3FB8-239A09F4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7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3D7AD1C-6263-41F4-9C5D-FDB821B5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06" y="522514"/>
            <a:ext cx="10293531" cy="1419497"/>
          </a:xfrm>
        </p:spPr>
        <p:txBody>
          <a:bodyPr/>
          <a:lstStyle/>
          <a:p>
            <a:r>
              <a:rPr lang="tr-TR" sz="3200" b="1" i="1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Elektronik kartlarla ilgili arızalar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2206B1-6354-48C8-807A-C3B750E91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886" y="2603500"/>
            <a:ext cx="5207226" cy="3416301"/>
          </a:xfrm>
        </p:spPr>
        <p:txBody>
          <a:bodyPr>
            <a:normAutofit/>
          </a:bodyPr>
          <a:lstStyle/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Kartlarla ilgili fazla bir hata </a:t>
            </a:r>
            <a:r>
              <a:rPr lang="tr-T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yokdur</a:t>
            </a: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Bunlar hareket eden parçalar olmadığından çok uzun süre sonunda arızalana bilmektedir.</a:t>
            </a:r>
          </a:p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Bazen bağlantı konektörlerinde meydana gelen çıkma ,gevşeme ve temassızlık elektronik sistemle ilgili arızalara sebep verebilir.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02880799-71E3-4936-BD01-DEFE613840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0731" y="2603500"/>
            <a:ext cx="4676502" cy="3267891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AA3B109-1859-8F2E-95ED-D8B59F40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1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FA5788-9C59-E8AD-5EA3-ED9C8366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YAZILIM ARZALARI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8DB1F8-93A3-F1D9-D9EB-EF9C79636F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Bellekte veya belleğin üzerinde bulunduğu karta arza olabilir. 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Çözüm olarak;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Bellek modüllerinin düzgün bir şekilde yerleştirildiği kontrol edilir.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Bellek kartı değiştirilir.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Yazılım sürümüne dikkat edilmesi gerekir .programın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kontrölü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yapılır.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4E7A7238-8743-6EBA-FEBE-033C40B64A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0228" y="2603500"/>
            <a:ext cx="4824412" cy="3280832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4C437C3-EAFD-4261-499C-32B5A81B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4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268683-0FF5-99F4-8A1B-549E8DF1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097" y="930125"/>
            <a:ext cx="8761413" cy="706964"/>
          </a:xfrm>
        </p:spPr>
        <p:txBody>
          <a:bodyPr/>
          <a:lstStyle/>
          <a:p>
            <a:r>
              <a:rPr lang="tr-TR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KALİBRASYONU NASIL YAPILIR?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0FF225-6F27-C83B-3318-D2995CD55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96" y="2525487"/>
            <a:ext cx="5964303" cy="3646714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tr-TR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Cihazı açın ve kontrol panelini kullanarak kalibrasyon moduna geçin.</a:t>
            </a:r>
          </a:p>
          <a:p>
            <a:pPr>
              <a:buFont typeface="+mj-lt"/>
              <a:buAutoNum type="arabicPeriod"/>
            </a:pPr>
            <a:r>
              <a:rPr lang="tr-TR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Kalibrasyon çözeltisini hazırlayın .</a:t>
            </a:r>
          </a:p>
          <a:p>
            <a:pPr>
              <a:buFont typeface="+mj-lt"/>
              <a:buAutoNum type="arabicPeriod"/>
            </a:pPr>
            <a:r>
              <a:rPr lang="tr-TR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Kalibrasyon çözeltisini cihazın ölçüm haznesine yerleştirin.</a:t>
            </a:r>
          </a:p>
          <a:p>
            <a:pPr>
              <a:buFont typeface="+mj-lt"/>
              <a:buAutoNum type="arabicPeriod"/>
            </a:pPr>
            <a:r>
              <a:rPr lang="tr-TR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Talimatlara uygun şekilde kalibrasyon işlemini başlatın.</a:t>
            </a:r>
          </a:p>
          <a:p>
            <a:pPr>
              <a:buFont typeface="+mj-lt"/>
              <a:buAutoNum type="arabicPeriod"/>
            </a:pPr>
            <a:r>
              <a:rPr lang="tr-TR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Kalibrasyon işlemi tamamlandığında cihazın ekranında veya yazılımında doğrulama mesajını görürsünüz.</a:t>
            </a:r>
          </a:p>
          <a:p>
            <a:pPr>
              <a:buFont typeface="+mj-lt"/>
              <a:buAutoNum type="arabicPeriod"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EA0CBAD-4F36-416D-5489-640298644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375" y="2673046"/>
            <a:ext cx="5260107" cy="3254829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1DC796A-6BA7-4DE2-3CA2-29084869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8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8A71F6-03C2-45DC-0C2A-303432D9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00743"/>
            <a:ext cx="9425960" cy="1317171"/>
          </a:xfrm>
        </p:spPr>
        <p:txBody>
          <a:bodyPr/>
          <a:lstStyle/>
          <a:p>
            <a:r>
              <a:rPr lang="tr-TR" sz="32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CİHAZIN KALİBRASYONU NE ZAMAN YAPILIR?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766FB2-E9A5-0644-07A4-C1FF76E31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2603500"/>
            <a:ext cx="5827712" cy="3416301"/>
          </a:xfrm>
        </p:spPr>
        <p:txBody>
          <a:bodyPr>
            <a:noAutofit/>
          </a:bodyPr>
          <a:lstStyle/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olarak ,kan sayım cihazlarının yılda bir veya altı ayda bir kalibrasyonu yapılması tavsiye edilir.</a:t>
            </a:r>
          </a:p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Cihazın performansını etkileyen herhangi bir sorun fark edildiğinde veya üretici tarafından belirtilen sürede kalibrasyon edilir.</a:t>
            </a:r>
          </a:p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 cihazın kullanım kılavuzunun kullanım önerileri dikkate alınmalıdır.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C029E1F-2626-8672-F61D-90BF38766F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3386" y="2603500"/>
            <a:ext cx="4555066" cy="341630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70CEB29-940C-6F0E-A6D1-8065CCCA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64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198</TotalTime>
  <Words>439</Words>
  <Application>Microsoft Office PowerPoint</Application>
  <PresentationFormat>Geniş ekran</PresentationFormat>
  <Paragraphs>52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Aptos</vt:lpstr>
      <vt:lpstr>Arial</vt:lpstr>
      <vt:lpstr>Century Gothic</vt:lpstr>
      <vt:lpstr>Times New Roman</vt:lpstr>
      <vt:lpstr>Wingdings 3</vt:lpstr>
      <vt:lpstr>İyon Toplantı Odası</vt:lpstr>
      <vt:lpstr>KAN SAYIM CİHAZI</vt:lpstr>
      <vt:lpstr>KAN SAYIM CİHAZI NEDİR?</vt:lpstr>
      <vt:lpstr>ÇALIŞMA PRENSİBİ;</vt:lpstr>
      <vt:lpstr>KAN SAYIM CİHAZLARINI KULLANICAĞI ORTAMIN ŞARTLARI;</vt:lpstr>
      <vt:lpstr>KAN SAYIM CİHAZI ARIZA ANALİZİ</vt:lpstr>
      <vt:lpstr>Elektronik kartlarla ilgili arızalar</vt:lpstr>
      <vt:lpstr>YAZILIM ARZALARI </vt:lpstr>
      <vt:lpstr>KALİBRASYONU NASIL YAPILIR?</vt:lpstr>
      <vt:lpstr>CİHAZIN KALİBRASYONU NE ZAMAN YAPILIR?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SAYIM CİHAZI</dc:title>
  <dc:creator>BTGM</dc:creator>
  <cp:lastModifiedBy>Monster</cp:lastModifiedBy>
  <cp:revision>10</cp:revision>
  <dcterms:created xsi:type="dcterms:W3CDTF">2024-03-15T12:29:01Z</dcterms:created>
  <dcterms:modified xsi:type="dcterms:W3CDTF">2024-07-09T07:36:31Z</dcterms:modified>
</cp:coreProperties>
</file>