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8D5DE-168E-4BFC-AC46-3640B2B9B83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7671D-6B0A-4FEA-8CFE-50BE759E3A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200" b="1" dirty="0"/>
            <a:t>Periyodik Kalibrasyon: Kemik</a:t>
          </a:r>
          <a:r>
            <a:rPr lang="tr-TR" sz="1200" b="1" dirty="0" err="1"/>
            <a:t>dansitometrisi</a:t>
          </a:r>
          <a:r>
            <a:rPr lang="tr-TR" sz="1200" b="1" dirty="0"/>
            <a:t>cihazları, belirli periyotlarla kalibre edilmelidir. Bu genellikle üretici firma tarafından belirli aralıklarla önerilen bir işlemdir.</a:t>
          </a:r>
          <a:endParaRPr lang="en-US" sz="1200" b="1" dirty="0"/>
        </a:p>
      </dgm:t>
    </dgm:pt>
    <dgm:pt modelId="{59C86E7B-6934-4CE2-96C0-F40095DE6C25}" type="parTrans" cxnId="{02441AF7-8955-463F-98E5-84B2669DC4C9}">
      <dgm:prSet/>
      <dgm:spPr/>
      <dgm:t>
        <a:bodyPr/>
        <a:lstStyle/>
        <a:p>
          <a:endParaRPr lang="en-US"/>
        </a:p>
      </dgm:t>
    </dgm:pt>
    <dgm:pt modelId="{EFCAF235-15B3-40E8-8AB9-24B8577C3BF3}" type="sibTrans" cxnId="{02441AF7-8955-463F-98E5-84B2669DC4C9}">
      <dgm:prSet/>
      <dgm:spPr/>
      <dgm:t>
        <a:bodyPr/>
        <a:lstStyle/>
        <a:p>
          <a:endParaRPr lang="en-US"/>
        </a:p>
      </dgm:t>
    </dgm:pt>
    <dgm:pt modelId="{571629A5-770D-4E60-B7D2-1013A3F1D6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200" b="1"/>
            <a:t>Standart Kalibrasyon Fantomları: Cihazların kalibrasyonunda genellikle standart kalibrasyon fantomları kullanılır. Bu fantomlar, bilinen yoğunluklara sahip materyallerden oluşur ve cihazın doğruluğunu kontrol etmek için kullanılır.</a:t>
          </a:r>
          <a:endParaRPr lang="en-US" sz="1200" b="1"/>
        </a:p>
      </dgm:t>
    </dgm:pt>
    <dgm:pt modelId="{C1EC3FDD-BB88-4FD5-A4B0-8026CAE93E36}" type="parTrans" cxnId="{249EC17D-CECD-49A1-9A37-C426D89713DE}">
      <dgm:prSet/>
      <dgm:spPr/>
      <dgm:t>
        <a:bodyPr/>
        <a:lstStyle/>
        <a:p>
          <a:endParaRPr lang="en-US"/>
        </a:p>
      </dgm:t>
    </dgm:pt>
    <dgm:pt modelId="{C83772CD-C3C6-439C-95C0-7DE35540EFB0}" type="sibTrans" cxnId="{249EC17D-CECD-49A1-9A37-C426D89713DE}">
      <dgm:prSet/>
      <dgm:spPr/>
      <dgm:t>
        <a:bodyPr/>
        <a:lstStyle/>
        <a:p>
          <a:endParaRPr lang="en-US"/>
        </a:p>
      </dgm:t>
    </dgm:pt>
    <dgm:pt modelId="{90D6D897-F500-4458-96AE-87859782A5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200" b="1"/>
            <a:t>Çapraz Kalibrasyon: Cihazın doğruluğunu sağlamak için çapraz kalibrasyon yapılabilir. Bu, farklı tipte fantomlar veya farklı cihazlar arasında karşılaştırma yapılmasını içerir.</a:t>
          </a:r>
          <a:endParaRPr lang="en-US" sz="1200" b="1"/>
        </a:p>
      </dgm:t>
    </dgm:pt>
    <dgm:pt modelId="{FD67CB3A-6BC4-45A9-A772-47E5E62DEA20}" type="parTrans" cxnId="{116FBE5F-206F-43B3-9047-BAB2FC56F55F}">
      <dgm:prSet/>
      <dgm:spPr/>
      <dgm:t>
        <a:bodyPr/>
        <a:lstStyle/>
        <a:p>
          <a:endParaRPr lang="en-US"/>
        </a:p>
      </dgm:t>
    </dgm:pt>
    <dgm:pt modelId="{37634340-C4A2-42E6-8B03-F650E3484652}" type="sibTrans" cxnId="{116FBE5F-206F-43B3-9047-BAB2FC56F55F}">
      <dgm:prSet/>
      <dgm:spPr/>
      <dgm:t>
        <a:bodyPr/>
        <a:lstStyle/>
        <a:p>
          <a:endParaRPr lang="en-US"/>
        </a:p>
      </dgm:t>
    </dgm:pt>
    <dgm:pt modelId="{DD0CD087-47CE-4FE6-9936-CB1045E252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200" b="1" dirty="0"/>
            <a:t>Teknisyen Eğitimi: Cihazın doğru bir şekilde kalibre edilmesi ve işletilmesi için teknisyenlerin eğitilmesi önemlidir. Doğru kalibrasyon süreci için eğitimli personel gereklidir.</a:t>
          </a:r>
          <a:endParaRPr lang="en-US" sz="1200" b="1" dirty="0"/>
        </a:p>
      </dgm:t>
    </dgm:pt>
    <dgm:pt modelId="{D98CF394-89A0-4675-BD14-079ABC01D54C}" type="parTrans" cxnId="{C409635D-135C-479D-8AA5-54BC85FCA8C5}">
      <dgm:prSet/>
      <dgm:spPr/>
      <dgm:t>
        <a:bodyPr/>
        <a:lstStyle/>
        <a:p>
          <a:endParaRPr lang="en-US"/>
        </a:p>
      </dgm:t>
    </dgm:pt>
    <dgm:pt modelId="{9E3EC302-2D14-478E-BCED-20E2E301D3B6}" type="sibTrans" cxnId="{C409635D-135C-479D-8AA5-54BC85FCA8C5}">
      <dgm:prSet/>
      <dgm:spPr/>
      <dgm:t>
        <a:bodyPr/>
        <a:lstStyle/>
        <a:p>
          <a:endParaRPr lang="en-US"/>
        </a:p>
      </dgm:t>
    </dgm:pt>
    <dgm:pt modelId="{C2D6F1FD-7BA8-44D8-8007-942FD1B18B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200" b="1" dirty="0"/>
            <a:t>Kalibrasyon Sertifikası: Cihazın kalibrasyon işlemi tamamlandıktan sonra genellikle bir kalibrasyon sertifikası verilir. Bu belge, cihazın doğru şekilde kalibre edildiğini ve güvenilir sonuçlar verebileceğini gösterir.</a:t>
          </a:r>
          <a:endParaRPr lang="en-US" sz="1200" b="1" dirty="0"/>
        </a:p>
      </dgm:t>
    </dgm:pt>
    <dgm:pt modelId="{CEE2003A-80E7-4027-B00E-318108E67E43}" type="parTrans" cxnId="{1C03CC01-CF6F-42EA-9E71-CA6B0D6D9BCF}">
      <dgm:prSet/>
      <dgm:spPr/>
      <dgm:t>
        <a:bodyPr/>
        <a:lstStyle/>
        <a:p>
          <a:endParaRPr lang="en-US"/>
        </a:p>
      </dgm:t>
    </dgm:pt>
    <dgm:pt modelId="{8897D3D1-06BA-467E-8B15-648F1DA1030C}" type="sibTrans" cxnId="{1C03CC01-CF6F-42EA-9E71-CA6B0D6D9BCF}">
      <dgm:prSet/>
      <dgm:spPr/>
      <dgm:t>
        <a:bodyPr/>
        <a:lstStyle/>
        <a:p>
          <a:endParaRPr lang="en-US"/>
        </a:p>
      </dgm:t>
    </dgm:pt>
    <dgm:pt modelId="{551EFCD7-9C0A-42FD-B9DC-60DDE80BB627}" type="pres">
      <dgm:prSet presAssocID="{1B88D5DE-168E-4BFC-AC46-3640B2B9B83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2850A6-77F4-4DBB-BED6-DEE5F13F5234}" type="pres">
      <dgm:prSet presAssocID="{CB97671D-6B0A-4FEA-8CFE-50BE759E3A19}" presName="compNode" presStyleCnt="0"/>
      <dgm:spPr/>
    </dgm:pt>
    <dgm:pt modelId="{E7A49496-7961-4CB9-9608-D60535B61C7D}" type="pres">
      <dgm:prSet presAssocID="{CB97671D-6B0A-4FEA-8CFE-50BE759E3A19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emik"/>
        </a:ext>
      </dgm:extLst>
    </dgm:pt>
    <dgm:pt modelId="{AC4F93EC-FA23-4365-9CC5-F2DCCC49C554}" type="pres">
      <dgm:prSet presAssocID="{CB97671D-6B0A-4FEA-8CFE-50BE759E3A19}" presName="spaceRect" presStyleCnt="0"/>
      <dgm:spPr/>
    </dgm:pt>
    <dgm:pt modelId="{AFF97312-F12B-4116-8BB2-5114BA24E9E2}" type="pres">
      <dgm:prSet presAssocID="{CB97671D-6B0A-4FEA-8CFE-50BE759E3A19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E5C51128-F411-49CF-BFCC-B0A8B6D5749F}" type="pres">
      <dgm:prSet presAssocID="{EFCAF235-15B3-40E8-8AB9-24B8577C3BF3}" presName="sibTrans" presStyleCnt="0"/>
      <dgm:spPr/>
    </dgm:pt>
    <dgm:pt modelId="{1341BC35-6C9B-4A83-8438-9FB0FD1FAB6A}" type="pres">
      <dgm:prSet presAssocID="{571629A5-770D-4E60-B7D2-1013A3F1D68B}" presName="compNode" presStyleCnt="0"/>
      <dgm:spPr/>
    </dgm:pt>
    <dgm:pt modelId="{1AD1622F-B600-417D-B85C-4EA724E9BB83}" type="pres">
      <dgm:prSet presAssocID="{571629A5-770D-4E60-B7D2-1013A3F1D68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FC51912C-D2AB-49D4-9647-70AC31D6912C}" type="pres">
      <dgm:prSet presAssocID="{571629A5-770D-4E60-B7D2-1013A3F1D68B}" presName="spaceRect" presStyleCnt="0"/>
      <dgm:spPr/>
    </dgm:pt>
    <dgm:pt modelId="{77F34ACA-5306-4A95-91BE-DB9B0DC17796}" type="pres">
      <dgm:prSet presAssocID="{571629A5-770D-4E60-B7D2-1013A3F1D68B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C02A163B-83AF-491C-96AA-BEF49CE35655}" type="pres">
      <dgm:prSet presAssocID="{C83772CD-C3C6-439C-95C0-7DE35540EFB0}" presName="sibTrans" presStyleCnt="0"/>
      <dgm:spPr/>
    </dgm:pt>
    <dgm:pt modelId="{C3608AB4-EE46-4D9B-AB49-0BBC6741F74F}" type="pres">
      <dgm:prSet presAssocID="{90D6D897-F500-4458-96AE-87859782A536}" presName="compNode" presStyleCnt="0"/>
      <dgm:spPr/>
    </dgm:pt>
    <dgm:pt modelId="{526E6811-C72B-4793-A3AE-08D794146699}" type="pres">
      <dgm:prSet presAssocID="{90D6D897-F500-4458-96AE-87859782A53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ğlı değil"/>
        </a:ext>
      </dgm:extLst>
    </dgm:pt>
    <dgm:pt modelId="{774F43CA-629F-42AC-9026-900DA823271D}" type="pres">
      <dgm:prSet presAssocID="{90D6D897-F500-4458-96AE-87859782A536}" presName="spaceRect" presStyleCnt="0"/>
      <dgm:spPr/>
    </dgm:pt>
    <dgm:pt modelId="{C07264CB-1150-43DB-99EF-70DAAF69607F}" type="pres">
      <dgm:prSet presAssocID="{90D6D897-F500-4458-96AE-87859782A536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4F5A04ED-509F-432F-803B-9D42CA1387A4}" type="pres">
      <dgm:prSet presAssocID="{37634340-C4A2-42E6-8B03-F650E3484652}" presName="sibTrans" presStyleCnt="0"/>
      <dgm:spPr/>
    </dgm:pt>
    <dgm:pt modelId="{9F4F982F-22CB-44F8-84BD-0755709438B7}" type="pres">
      <dgm:prSet presAssocID="{DD0CD087-47CE-4FE6-9936-CB1045E252BF}" presName="compNode" presStyleCnt="0"/>
      <dgm:spPr/>
    </dgm:pt>
    <dgm:pt modelId="{81985F0A-57E1-478E-8A25-55826FC1ABBA}" type="pres">
      <dgm:prSet presAssocID="{DD0CD087-47CE-4FE6-9936-CB1045E252B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1CB5104D-3180-4891-B12D-A7A5E529A832}" type="pres">
      <dgm:prSet presAssocID="{DD0CD087-47CE-4FE6-9936-CB1045E252BF}" presName="spaceRect" presStyleCnt="0"/>
      <dgm:spPr/>
    </dgm:pt>
    <dgm:pt modelId="{4405C4E6-4EA0-48E2-815E-E0A238982A80}" type="pres">
      <dgm:prSet presAssocID="{DD0CD087-47CE-4FE6-9936-CB1045E252BF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A2F379B-1B94-4467-9D64-EC19B9DA61DD}" type="pres">
      <dgm:prSet presAssocID="{9E3EC302-2D14-478E-BCED-20E2E301D3B6}" presName="sibTrans" presStyleCnt="0"/>
      <dgm:spPr/>
    </dgm:pt>
    <dgm:pt modelId="{4BE4F0CA-6D26-4013-8DCF-91BFE381B345}" type="pres">
      <dgm:prSet presAssocID="{C2D6F1FD-7BA8-44D8-8007-942FD1B18BF7}" presName="compNode" presStyleCnt="0"/>
      <dgm:spPr/>
    </dgm:pt>
    <dgm:pt modelId="{89749CCB-EAAB-4CDD-AD1B-0587AB5AD68D}" type="pres">
      <dgm:prSet presAssocID="{C2D6F1FD-7BA8-44D8-8007-942FD1B18BF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şliler"/>
        </a:ext>
      </dgm:extLst>
    </dgm:pt>
    <dgm:pt modelId="{C167B994-AF76-4566-8F39-D5D2478B1607}" type="pres">
      <dgm:prSet presAssocID="{C2D6F1FD-7BA8-44D8-8007-942FD1B18BF7}" presName="spaceRect" presStyleCnt="0"/>
      <dgm:spPr/>
    </dgm:pt>
    <dgm:pt modelId="{ABB31B01-7EE3-4EB3-8397-31FF4030E269}" type="pres">
      <dgm:prSet presAssocID="{C2D6F1FD-7BA8-44D8-8007-942FD1B18BF7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008587-4CCA-44C8-AA16-4895EA6BF08F}" type="presOf" srcId="{C2D6F1FD-7BA8-44D8-8007-942FD1B18BF7}" destId="{ABB31B01-7EE3-4EB3-8397-31FF4030E269}" srcOrd="0" destOrd="0" presId="urn:microsoft.com/office/officeart/2018/2/layout/IconLabelList"/>
    <dgm:cxn modelId="{A09F8B1B-C0DA-40F3-9F05-C93FE190197F}" type="presOf" srcId="{DD0CD087-47CE-4FE6-9936-CB1045E252BF}" destId="{4405C4E6-4EA0-48E2-815E-E0A238982A80}" srcOrd="0" destOrd="0" presId="urn:microsoft.com/office/officeart/2018/2/layout/IconLabelList"/>
    <dgm:cxn modelId="{02441AF7-8955-463F-98E5-84B2669DC4C9}" srcId="{1B88D5DE-168E-4BFC-AC46-3640B2B9B83D}" destId="{CB97671D-6B0A-4FEA-8CFE-50BE759E3A19}" srcOrd="0" destOrd="0" parTransId="{59C86E7B-6934-4CE2-96C0-F40095DE6C25}" sibTransId="{EFCAF235-15B3-40E8-8AB9-24B8577C3BF3}"/>
    <dgm:cxn modelId="{116FBE5F-206F-43B3-9047-BAB2FC56F55F}" srcId="{1B88D5DE-168E-4BFC-AC46-3640B2B9B83D}" destId="{90D6D897-F500-4458-96AE-87859782A536}" srcOrd="2" destOrd="0" parTransId="{FD67CB3A-6BC4-45A9-A772-47E5E62DEA20}" sibTransId="{37634340-C4A2-42E6-8B03-F650E3484652}"/>
    <dgm:cxn modelId="{3A1471A2-8A07-437C-892B-EAA16FB6346C}" type="presOf" srcId="{1B88D5DE-168E-4BFC-AC46-3640B2B9B83D}" destId="{551EFCD7-9C0A-42FD-B9DC-60DDE80BB627}" srcOrd="0" destOrd="0" presId="urn:microsoft.com/office/officeart/2018/2/layout/IconLabelList"/>
    <dgm:cxn modelId="{1C03CC01-CF6F-42EA-9E71-CA6B0D6D9BCF}" srcId="{1B88D5DE-168E-4BFC-AC46-3640B2B9B83D}" destId="{C2D6F1FD-7BA8-44D8-8007-942FD1B18BF7}" srcOrd="4" destOrd="0" parTransId="{CEE2003A-80E7-4027-B00E-318108E67E43}" sibTransId="{8897D3D1-06BA-467E-8B15-648F1DA1030C}"/>
    <dgm:cxn modelId="{C1298FF1-A9C7-4841-984B-081623DA02E0}" type="presOf" srcId="{CB97671D-6B0A-4FEA-8CFE-50BE759E3A19}" destId="{AFF97312-F12B-4116-8BB2-5114BA24E9E2}" srcOrd="0" destOrd="0" presId="urn:microsoft.com/office/officeart/2018/2/layout/IconLabelList"/>
    <dgm:cxn modelId="{251E8A10-38C2-4ACE-8FF7-581A2DF8091A}" type="presOf" srcId="{90D6D897-F500-4458-96AE-87859782A536}" destId="{C07264CB-1150-43DB-99EF-70DAAF69607F}" srcOrd="0" destOrd="0" presId="urn:microsoft.com/office/officeart/2018/2/layout/IconLabelList"/>
    <dgm:cxn modelId="{C409635D-135C-479D-8AA5-54BC85FCA8C5}" srcId="{1B88D5DE-168E-4BFC-AC46-3640B2B9B83D}" destId="{DD0CD087-47CE-4FE6-9936-CB1045E252BF}" srcOrd="3" destOrd="0" parTransId="{D98CF394-89A0-4675-BD14-079ABC01D54C}" sibTransId="{9E3EC302-2D14-478E-BCED-20E2E301D3B6}"/>
    <dgm:cxn modelId="{DF88DB54-13D8-43CD-B037-0437A591E2FE}" type="presOf" srcId="{571629A5-770D-4E60-B7D2-1013A3F1D68B}" destId="{77F34ACA-5306-4A95-91BE-DB9B0DC17796}" srcOrd="0" destOrd="0" presId="urn:microsoft.com/office/officeart/2018/2/layout/IconLabelList"/>
    <dgm:cxn modelId="{249EC17D-CECD-49A1-9A37-C426D89713DE}" srcId="{1B88D5DE-168E-4BFC-AC46-3640B2B9B83D}" destId="{571629A5-770D-4E60-B7D2-1013A3F1D68B}" srcOrd="1" destOrd="0" parTransId="{C1EC3FDD-BB88-4FD5-A4B0-8026CAE93E36}" sibTransId="{C83772CD-C3C6-439C-95C0-7DE35540EFB0}"/>
    <dgm:cxn modelId="{859A3FC4-7978-4302-BB46-8C5386A5FD51}" type="presParOf" srcId="{551EFCD7-9C0A-42FD-B9DC-60DDE80BB627}" destId="{712850A6-77F4-4DBB-BED6-DEE5F13F5234}" srcOrd="0" destOrd="0" presId="urn:microsoft.com/office/officeart/2018/2/layout/IconLabelList"/>
    <dgm:cxn modelId="{7EE3AF0F-B7EE-4DB2-A30C-C349DD3035F7}" type="presParOf" srcId="{712850A6-77F4-4DBB-BED6-DEE5F13F5234}" destId="{E7A49496-7961-4CB9-9608-D60535B61C7D}" srcOrd="0" destOrd="0" presId="urn:microsoft.com/office/officeart/2018/2/layout/IconLabelList"/>
    <dgm:cxn modelId="{1A71D100-6785-454D-8FCA-F239FB1444C5}" type="presParOf" srcId="{712850A6-77F4-4DBB-BED6-DEE5F13F5234}" destId="{AC4F93EC-FA23-4365-9CC5-F2DCCC49C554}" srcOrd="1" destOrd="0" presId="urn:microsoft.com/office/officeart/2018/2/layout/IconLabelList"/>
    <dgm:cxn modelId="{0A0E62FB-775F-4C43-93DA-AA4F25F05B71}" type="presParOf" srcId="{712850A6-77F4-4DBB-BED6-DEE5F13F5234}" destId="{AFF97312-F12B-4116-8BB2-5114BA24E9E2}" srcOrd="2" destOrd="0" presId="urn:microsoft.com/office/officeart/2018/2/layout/IconLabelList"/>
    <dgm:cxn modelId="{61FE716C-EDC3-44D5-9D9E-A6ECA5B31874}" type="presParOf" srcId="{551EFCD7-9C0A-42FD-B9DC-60DDE80BB627}" destId="{E5C51128-F411-49CF-BFCC-B0A8B6D5749F}" srcOrd="1" destOrd="0" presId="urn:microsoft.com/office/officeart/2018/2/layout/IconLabelList"/>
    <dgm:cxn modelId="{AF6E769B-BD2C-47F7-8B51-712E5C594AEC}" type="presParOf" srcId="{551EFCD7-9C0A-42FD-B9DC-60DDE80BB627}" destId="{1341BC35-6C9B-4A83-8438-9FB0FD1FAB6A}" srcOrd="2" destOrd="0" presId="urn:microsoft.com/office/officeart/2018/2/layout/IconLabelList"/>
    <dgm:cxn modelId="{24B632D7-93CD-442B-BB8D-6FF7C0161196}" type="presParOf" srcId="{1341BC35-6C9B-4A83-8438-9FB0FD1FAB6A}" destId="{1AD1622F-B600-417D-B85C-4EA724E9BB83}" srcOrd="0" destOrd="0" presId="urn:microsoft.com/office/officeart/2018/2/layout/IconLabelList"/>
    <dgm:cxn modelId="{E38721E4-4C4F-4D6E-BEC1-2D024B9B205F}" type="presParOf" srcId="{1341BC35-6C9B-4A83-8438-9FB0FD1FAB6A}" destId="{FC51912C-D2AB-49D4-9647-70AC31D6912C}" srcOrd="1" destOrd="0" presId="urn:microsoft.com/office/officeart/2018/2/layout/IconLabelList"/>
    <dgm:cxn modelId="{C9B969EC-EC82-4D00-B355-6B3C8011BF58}" type="presParOf" srcId="{1341BC35-6C9B-4A83-8438-9FB0FD1FAB6A}" destId="{77F34ACA-5306-4A95-91BE-DB9B0DC17796}" srcOrd="2" destOrd="0" presId="urn:microsoft.com/office/officeart/2018/2/layout/IconLabelList"/>
    <dgm:cxn modelId="{DC9100E2-CBEA-4288-B657-6A3E798FAEFC}" type="presParOf" srcId="{551EFCD7-9C0A-42FD-B9DC-60DDE80BB627}" destId="{C02A163B-83AF-491C-96AA-BEF49CE35655}" srcOrd="3" destOrd="0" presId="urn:microsoft.com/office/officeart/2018/2/layout/IconLabelList"/>
    <dgm:cxn modelId="{210AACF2-F2FF-43E3-9F37-C27D0EF265EF}" type="presParOf" srcId="{551EFCD7-9C0A-42FD-B9DC-60DDE80BB627}" destId="{C3608AB4-EE46-4D9B-AB49-0BBC6741F74F}" srcOrd="4" destOrd="0" presId="urn:microsoft.com/office/officeart/2018/2/layout/IconLabelList"/>
    <dgm:cxn modelId="{16BF6B1B-0FB9-405B-BF92-63C8947FCF73}" type="presParOf" srcId="{C3608AB4-EE46-4D9B-AB49-0BBC6741F74F}" destId="{526E6811-C72B-4793-A3AE-08D794146699}" srcOrd="0" destOrd="0" presId="urn:microsoft.com/office/officeart/2018/2/layout/IconLabelList"/>
    <dgm:cxn modelId="{97D97A08-982D-4CFB-B5A8-1477EFC9EA09}" type="presParOf" srcId="{C3608AB4-EE46-4D9B-AB49-0BBC6741F74F}" destId="{774F43CA-629F-42AC-9026-900DA823271D}" srcOrd="1" destOrd="0" presId="urn:microsoft.com/office/officeart/2018/2/layout/IconLabelList"/>
    <dgm:cxn modelId="{D9AF0907-A42A-4D2E-85F2-EA36935A517C}" type="presParOf" srcId="{C3608AB4-EE46-4D9B-AB49-0BBC6741F74F}" destId="{C07264CB-1150-43DB-99EF-70DAAF69607F}" srcOrd="2" destOrd="0" presId="urn:microsoft.com/office/officeart/2018/2/layout/IconLabelList"/>
    <dgm:cxn modelId="{6ADD50F5-FDA5-4D81-A9A0-B003DBD03379}" type="presParOf" srcId="{551EFCD7-9C0A-42FD-B9DC-60DDE80BB627}" destId="{4F5A04ED-509F-432F-803B-9D42CA1387A4}" srcOrd="5" destOrd="0" presId="urn:microsoft.com/office/officeart/2018/2/layout/IconLabelList"/>
    <dgm:cxn modelId="{5B696882-B830-419D-9CC2-02C2B2D530DF}" type="presParOf" srcId="{551EFCD7-9C0A-42FD-B9DC-60DDE80BB627}" destId="{9F4F982F-22CB-44F8-84BD-0755709438B7}" srcOrd="6" destOrd="0" presId="urn:microsoft.com/office/officeart/2018/2/layout/IconLabelList"/>
    <dgm:cxn modelId="{08869DFE-42B4-4954-8808-CFFB21550E2E}" type="presParOf" srcId="{9F4F982F-22CB-44F8-84BD-0755709438B7}" destId="{81985F0A-57E1-478E-8A25-55826FC1ABBA}" srcOrd="0" destOrd="0" presId="urn:microsoft.com/office/officeart/2018/2/layout/IconLabelList"/>
    <dgm:cxn modelId="{43E84280-B282-44F0-9222-1A2859381E81}" type="presParOf" srcId="{9F4F982F-22CB-44F8-84BD-0755709438B7}" destId="{1CB5104D-3180-4891-B12D-A7A5E529A832}" srcOrd="1" destOrd="0" presId="urn:microsoft.com/office/officeart/2018/2/layout/IconLabelList"/>
    <dgm:cxn modelId="{381F6C01-D7F1-4D34-9242-4A4DB337242A}" type="presParOf" srcId="{9F4F982F-22CB-44F8-84BD-0755709438B7}" destId="{4405C4E6-4EA0-48E2-815E-E0A238982A80}" srcOrd="2" destOrd="0" presId="urn:microsoft.com/office/officeart/2018/2/layout/IconLabelList"/>
    <dgm:cxn modelId="{B7C8F849-3A04-4C37-A60E-25EF32235B14}" type="presParOf" srcId="{551EFCD7-9C0A-42FD-B9DC-60DDE80BB627}" destId="{DA2F379B-1B94-4467-9D64-EC19B9DA61DD}" srcOrd="7" destOrd="0" presId="urn:microsoft.com/office/officeart/2018/2/layout/IconLabelList"/>
    <dgm:cxn modelId="{C3672564-6D8D-4F44-8AF1-4BE778B3A5A5}" type="presParOf" srcId="{551EFCD7-9C0A-42FD-B9DC-60DDE80BB627}" destId="{4BE4F0CA-6D26-4013-8DCF-91BFE381B345}" srcOrd="8" destOrd="0" presId="urn:microsoft.com/office/officeart/2018/2/layout/IconLabelList"/>
    <dgm:cxn modelId="{8E35711A-1F65-47D7-B1CF-6B744AD8853F}" type="presParOf" srcId="{4BE4F0CA-6D26-4013-8DCF-91BFE381B345}" destId="{89749CCB-EAAB-4CDD-AD1B-0587AB5AD68D}" srcOrd="0" destOrd="0" presId="urn:microsoft.com/office/officeart/2018/2/layout/IconLabelList"/>
    <dgm:cxn modelId="{9228364D-35D9-44AD-BC64-53450591CF1F}" type="presParOf" srcId="{4BE4F0CA-6D26-4013-8DCF-91BFE381B345}" destId="{C167B994-AF76-4566-8F39-D5D2478B1607}" srcOrd="1" destOrd="0" presId="urn:microsoft.com/office/officeart/2018/2/layout/IconLabelList"/>
    <dgm:cxn modelId="{22793C74-CC73-4227-9170-B34218A7BB41}" type="presParOf" srcId="{4BE4F0CA-6D26-4013-8DCF-91BFE381B345}" destId="{ABB31B01-7EE3-4EB3-8397-31FF4030E26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CD6A5-C5B6-464B-A19D-B3DC93BA5BC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C1121ED-D732-4202-87EA-53FD955465E9}">
      <dgm:prSet custT="1"/>
      <dgm:spPr/>
      <dgm:t>
        <a:bodyPr/>
        <a:lstStyle/>
        <a:p>
          <a:r>
            <a:rPr lang="tr-TR" sz="1200" b="1" dirty="0"/>
            <a:t>Erken Teşhis: Kemik</a:t>
          </a:r>
          <a:r>
            <a:rPr lang="tr-TR" sz="1200" b="1" dirty="0" err="1"/>
            <a:t>dansitometrisi</a:t>
          </a:r>
          <a:r>
            <a:rPr lang="tr-TR" sz="1200" b="1" dirty="0"/>
            <a:t>, osteoporoz gibi kemik hastalıklarının erken teşhis edilmesine yardımcı olur. Bu da erken müdahalenin sağlanmasına ve komplikasyon riskinin azaltılmasına katkı sağlar.</a:t>
          </a:r>
          <a:endParaRPr lang="en-US" sz="1200" b="1" dirty="0"/>
        </a:p>
      </dgm:t>
    </dgm:pt>
    <dgm:pt modelId="{FC80CE36-A09F-4AD1-A899-1813C0EFA865}" type="parTrans" cxnId="{342FC6EA-82FA-4E9D-8D56-031135501038}">
      <dgm:prSet/>
      <dgm:spPr/>
      <dgm:t>
        <a:bodyPr/>
        <a:lstStyle/>
        <a:p>
          <a:endParaRPr lang="en-US"/>
        </a:p>
      </dgm:t>
    </dgm:pt>
    <dgm:pt modelId="{F9482CCC-8D4F-44B4-AF29-23E14F9EF2D0}" type="sibTrans" cxnId="{342FC6EA-82FA-4E9D-8D56-03113550103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2FE9ABF-6C9F-459A-9A71-F6D133F6AF48}">
      <dgm:prSet custT="1"/>
      <dgm:spPr/>
      <dgm:t>
        <a:bodyPr/>
        <a:lstStyle/>
        <a:p>
          <a:r>
            <a:rPr lang="tr-TR" sz="1200" b="1" dirty="0"/>
            <a:t>Tedavi Takibi: Hastaların kemik yoğunluğunun düzenli olarak ölçülmesi, tedaviye yanıtın değerlendirilmesi ve tedavinin etkinliğinin izlenmesi açısından önemlidir.</a:t>
          </a:r>
          <a:endParaRPr lang="en-US" sz="1200" b="1" dirty="0"/>
        </a:p>
      </dgm:t>
    </dgm:pt>
    <dgm:pt modelId="{F31642C8-5B3C-49CD-AFDD-F4577DBA8768}" type="parTrans" cxnId="{C475FA43-86DB-4B24-AEC0-CBD007AC5B63}">
      <dgm:prSet/>
      <dgm:spPr/>
      <dgm:t>
        <a:bodyPr/>
        <a:lstStyle/>
        <a:p>
          <a:endParaRPr lang="en-US"/>
        </a:p>
      </dgm:t>
    </dgm:pt>
    <dgm:pt modelId="{56A4BBC5-60AD-4281-AC99-883668E09437}" type="sibTrans" cxnId="{C475FA43-86DB-4B24-AEC0-CBD007AC5B6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B1B7C5D-940B-459A-9D0C-8ECAB68F7CF3}">
      <dgm:prSet custT="1"/>
      <dgm:spPr/>
      <dgm:t>
        <a:bodyPr/>
        <a:lstStyle/>
        <a:p>
          <a:r>
            <a:rPr lang="tr-TR" sz="1200" b="1"/>
            <a:t>Kırık Riskinin Belirlenmesi: Kemik yoğunluğu ölçümleri, kırık riskinin belirlenmesinde ve buna göre önlemlerin alınmasında yardımcı olur.</a:t>
          </a:r>
          <a:endParaRPr lang="en-US" sz="1200" b="1"/>
        </a:p>
      </dgm:t>
    </dgm:pt>
    <dgm:pt modelId="{80FFECFD-5A26-4090-9626-7CBAEDE72FC7}" type="parTrans" cxnId="{6D664A41-C8F8-4462-941D-CAF05F53EC4E}">
      <dgm:prSet/>
      <dgm:spPr/>
      <dgm:t>
        <a:bodyPr/>
        <a:lstStyle/>
        <a:p>
          <a:endParaRPr lang="en-US"/>
        </a:p>
      </dgm:t>
    </dgm:pt>
    <dgm:pt modelId="{417D9690-A502-44B3-8BD7-BF475544F63C}" type="sibTrans" cxnId="{6D664A41-C8F8-4462-941D-CAF05F53EC4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A705CFF-C4CF-496D-949F-5F3E1D3D0CD9}">
      <dgm:prSet custT="1"/>
      <dgm:spPr/>
      <dgm:t>
        <a:bodyPr/>
        <a:lstStyle/>
        <a:p>
          <a:r>
            <a:rPr lang="tr-TR" sz="1200" b="1"/>
            <a:t>Hassas ve Güvenilir Sonuçlar: Kemik dansitometrisi cihazları, kemik yoğunluğunu hassas bir şekilde ölçerek güvenilir sonuçlar sunar.</a:t>
          </a:r>
          <a:endParaRPr lang="en-US" sz="1200" b="1"/>
        </a:p>
      </dgm:t>
    </dgm:pt>
    <dgm:pt modelId="{8F3A36F8-0658-4FB9-88E5-FFAEAD9C8778}" type="parTrans" cxnId="{CF161A75-EEB2-4621-A499-606EA495B8F4}">
      <dgm:prSet/>
      <dgm:spPr/>
      <dgm:t>
        <a:bodyPr/>
        <a:lstStyle/>
        <a:p>
          <a:endParaRPr lang="en-US"/>
        </a:p>
      </dgm:t>
    </dgm:pt>
    <dgm:pt modelId="{A26580A0-E637-409E-9DCD-17590F9137D2}" type="sibTrans" cxnId="{CF161A75-EEB2-4621-A499-606EA495B8F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056437C-14F9-4A14-892A-51EBDB48C628}">
      <dgm:prSet custT="1"/>
      <dgm:spPr/>
      <dgm:t>
        <a:bodyPr/>
        <a:lstStyle/>
        <a:p>
          <a:r>
            <a:rPr lang="tr-TR" sz="1200" b="1" dirty="0"/>
            <a:t>Kanser Teşhisi ve Takibi: Kemik metastazları gibi kanserle ilişkili kemik hastalıklarının teşhisi ve takibinde önemli bir araçtır.</a:t>
          </a:r>
          <a:endParaRPr lang="en-US" sz="1200" b="1" dirty="0"/>
        </a:p>
      </dgm:t>
    </dgm:pt>
    <dgm:pt modelId="{287A9A46-69BA-435D-A8D7-33E4369E3B9C}" type="parTrans" cxnId="{CA12D792-7343-479F-8F85-AA2C94F917BC}">
      <dgm:prSet/>
      <dgm:spPr/>
      <dgm:t>
        <a:bodyPr/>
        <a:lstStyle/>
        <a:p>
          <a:endParaRPr lang="en-US"/>
        </a:p>
      </dgm:t>
    </dgm:pt>
    <dgm:pt modelId="{5526B0B6-BD50-4E67-8219-ECE51351FA8F}" type="sibTrans" cxnId="{CA12D792-7343-479F-8F85-AA2C94F917B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757DDD65-99AF-4C37-ACC7-C61A64F092BA}" type="pres">
      <dgm:prSet presAssocID="{EFACD6A5-C5B6-464B-A19D-B3DC93BA5B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6BAB75-8229-48BC-A39B-FD3E4FFE7FB5}" type="pres">
      <dgm:prSet presAssocID="{4C1121ED-D732-4202-87EA-53FD955465E9}" presName="compositeNode" presStyleCnt="0"/>
      <dgm:spPr/>
    </dgm:pt>
    <dgm:pt modelId="{65B07D40-7F44-4D9A-8D1B-E222305A6D64}" type="pres">
      <dgm:prSet presAssocID="{4C1121ED-D732-4202-87EA-53FD955465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EB6C8B-A62E-49F1-9F15-9EBB3AAB00D5}" type="pres">
      <dgm:prSet presAssocID="{4C1121ED-D732-4202-87EA-53FD955465E9}" presName="parSh" presStyleCnt="0"/>
      <dgm:spPr/>
    </dgm:pt>
    <dgm:pt modelId="{FD9F9CB2-83B1-4C43-A754-8C5422A54F17}" type="pres">
      <dgm:prSet presAssocID="{4C1121ED-D732-4202-87EA-53FD955465E9}" presName="lineNode" presStyleLbl="alignAccFollowNode1" presStyleIdx="0" presStyleCnt="15"/>
      <dgm:spPr/>
    </dgm:pt>
    <dgm:pt modelId="{7B3F8C30-5657-4022-9B97-80C7C3799FF3}" type="pres">
      <dgm:prSet presAssocID="{4C1121ED-D732-4202-87EA-53FD955465E9}" presName="lineArrowNode" presStyleLbl="alignAccFollowNode1" presStyleIdx="1" presStyleCnt="15"/>
      <dgm:spPr/>
    </dgm:pt>
    <dgm:pt modelId="{5E3E11AC-E0B6-4B56-93B8-BF391B72B0DF}" type="pres">
      <dgm:prSet presAssocID="{F9482CCC-8D4F-44B4-AF29-23E14F9EF2D0}" presName="sibTransNodeCircle" presStyleLbl="alignNode1" presStyleIdx="0" presStyleCnt="5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8F13D10D-4782-4E11-9099-A3D9F090FA7E}" type="pres">
      <dgm:prSet presAssocID="{F9482CCC-8D4F-44B4-AF29-23E14F9EF2D0}" presName="spacerBetweenCircleAndCallout" presStyleCnt="0">
        <dgm:presLayoutVars/>
      </dgm:prSet>
      <dgm:spPr/>
    </dgm:pt>
    <dgm:pt modelId="{57D671FB-93C2-45C0-94D1-8F7266527BFF}" type="pres">
      <dgm:prSet presAssocID="{4C1121ED-D732-4202-87EA-53FD955465E9}" presName="nodeText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48506F-59C5-41AE-9313-EDDA20C7A110}" type="pres">
      <dgm:prSet presAssocID="{F9482CCC-8D4F-44B4-AF29-23E14F9EF2D0}" presName="sibTransComposite" presStyleCnt="0"/>
      <dgm:spPr/>
    </dgm:pt>
    <dgm:pt modelId="{28CD8DEF-82C1-4CB4-899B-0EAAE98A1245}" type="pres">
      <dgm:prSet presAssocID="{B2FE9ABF-6C9F-459A-9A71-F6D133F6AF48}" presName="compositeNode" presStyleCnt="0"/>
      <dgm:spPr/>
    </dgm:pt>
    <dgm:pt modelId="{CBBCD45D-F783-4F30-9D81-C3D670F5508A}" type="pres">
      <dgm:prSet presAssocID="{B2FE9ABF-6C9F-459A-9A71-F6D133F6AF4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9B039A7-2284-4A32-8473-1D74781B57D0}" type="pres">
      <dgm:prSet presAssocID="{B2FE9ABF-6C9F-459A-9A71-F6D133F6AF48}" presName="parSh" presStyleCnt="0"/>
      <dgm:spPr/>
    </dgm:pt>
    <dgm:pt modelId="{FEC897D9-7A63-4F50-B9B2-67999B25B39E}" type="pres">
      <dgm:prSet presAssocID="{B2FE9ABF-6C9F-459A-9A71-F6D133F6AF48}" presName="lineNode" presStyleLbl="alignAccFollowNode1" presStyleIdx="3" presStyleCnt="15"/>
      <dgm:spPr/>
    </dgm:pt>
    <dgm:pt modelId="{0A800F41-4D02-492B-B160-C96EAC5C6431}" type="pres">
      <dgm:prSet presAssocID="{B2FE9ABF-6C9F-459A-9A71-F6D133F6AF48}" presName="lineArrowNode" presStyleLbl="alignAccFollowNode1" presStyleIdx="4" presStyleCnt="15"/>
      <dgm:spPr/>
    </dgm:pt>
    <dgm:pt modelId="{BEF55B89-85C6-4384-8DDF-69DE74780931}" type="pres">
      <dgm:prSet presAssocID="{56A4BBC5-60AD-4281-AC99-883668E09437}" presName="sibTransNodeCircle" presStyleLbl="alignNode1" presStyleIdx="1" presStyleCnt="5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1DBB1C08-9066-401B-A2D8-F488F9AEAE9C}" type="pres">
      <dgm:prSet presAssocID="{56A4BBC5-60AD-4281-AC99-883668E09437}" presName="spacerBetweenCircleAndCallout" presStyleCnt="0">
        <dgm:presLayoutVars/>
      </dgm:prSet>
      <dgm:spPr/>
    </dgm:pt>
    <dgm:pt modelId="{9EA6F2AE-750E-4069-841D-BD708E2002E8}" type="pres">
      <dgm:prSet presAssocID="{B2FE9ABF-6C9F-459A-9A71-F6D133F6AF48}" presName="nodeText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87EE37-6840-42AF-A0E2-DFC615C43165}" type="pres">
      <dgm:prSet presAssocID="{56A4BBC5-60AD-4281-AC99-883668E09437}" presName="sibTransComposite" presStyleCnt="0"/>
      <dgm:spPr/>
    </dgm:pt>
    <dgm:pt modelId="{0C6DE551-402F-49C5-AE23-A509798A55A7}" type="pres">
      <dgm:prSet presAssocID="{8B1B7C5D-940B-459A-9D0C-8ECAB68F7CF3}" presName="compositeNode" presStyleCnt="0"/>
      <dgm:spPr/>
    </dgm:pt>
    <dgm:pt modelId="{2E500F14-5657-42F7-992D-D2C6921FDA9B}" type="pres">
      <dgm:prSet presAssocID="{8B1B7C5D-940B-459A-9D0C-8ECAB68F7CF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033DC1-655A-4163-81E1-2B8B089250B2}" type="pres">
      <dgm:prSet presAssocID="{8B1B7C5D-940B-459A-9D0C-8ECAB68F7CF3}" presName="parSh" presStyleCnt="0"/>
      <dgm:spPr/>
    </dgm:pt>
    <dgm:pt modelId="{E3387278-168D-486F-A528-65A4C0E9DBEA}" type="pres">
      <dgm:prSet presAssocID="{8B1B7C5D-940B-459A-9D0C-8ECAB68F7CF3}" presName="lineNode" presStyleLbl="alignAccFollowNode1" presStyleIdx="6" presStyleCnt="15"/>
      <dgm:spPr/>
    </dgm:pt>
    <dgm:pt modelId="{523B2594-291A-4426-96D1-F98453B1996B}" type="pres">
      <dgm:prSet presAssocID="{8B1B7C5D-940B-459A-9D0C-8ECAB68F7CF3}" presName="lineArrowNode" presStyleLbl="alignAccFollowNode1" presStyleIdx="7" presStyleCnt="15"/>
      <dgm:spPr/>
    </dgm:pt>
    <dgm:pt modelId="{2A95F245-14D4-41D1-8E35-CA3B5BEB4AF3}" type="pres">
      <dgm:prSet presAssocID="{417D9690-A502-44B3-8BD7-BF475544F63C}" presName="sibTransNodeCircle" presStyleLbl="alignNode1" presStyleIdx="2" presStyleCnt="5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63486FDD-6851-4B85-8C08-49A50483A47A}" type="pres">
      <dgm:prSet presAssocID="{417D9690-A502-44B3-8BD7-BF475544F63C}" presName="spacerBetweenCircleAndCallout" presStyleCnt="0">
        <dgm:presLayoutVars/>
      </dgm:prSet>
      <dgm:spPr/>
    </dgm:pt>
    <dgm:pt modelId="{E2585808-2382-4261-9945-C8CEBDC405F1}" type="pres">
      <dgm:prSet presAssocID="{8B1B7C5D-940B-459A-9D0C-8ECAB68F7CF3}" presName="nodeText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2F37B2-FE6E-48C1-A289-F4D32D404F7C}" type="pres">
      <dgm:prSet presAssocID="{417D9690-A502-44B3-8BD7-BF475544F63C}" presName="sibTransComposite" presStyleCnt="0"/>
      <dgm:spPr/>
    </dgm:pt>
    <dgm:pt modelId="{DC9484AB-3CD3-4C70-8621-1A89EBD44489}" type="pres">
      <dgm:prSet presAssocID="{3A705CFF-C4CF-496D-949F-5F3E1D3D0CD9}" presName="compositeNode" presStyleCnt="0"/>
      <dgm:spPr/>
    </dgm:pt>
    <dgm:pt modelId="{FCDEDECB-5844-41D8-911C-6F3A8C9C94C3}" type="pres">
      <dgm:prSet presAssocID="{3A705CFF-C4CF-496D-949F-5F3E1D3D0CD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B988A00-EFAC-4296-9171-FDDF851C4547}" type="pres">
      <dgm:prSet presAssocID="{3A705CFF-C4CF-496D-949F-5F3E1D3D0CD9}" presName="parSh" presStyleCnt="0"/>
      <dgm:spPr/>
    </dgm:pt>
    <dgm:pt modelId="{0F26417D-E9A1-4826-8A40-A7FFE381C8D4}" type="pres">
      <dgm:prSet presAssocID="{3A705CFF-C4CF-496D-949F-5F3E1D3D0CD9}" presName="lineNode" presStyleLbl="alignAccFollowNode1" presStyleIdx="9" presStyleCnt="15"/>
      <dgm:spPr/>
    </dgm:pt>
    <dgm:pt modelId="{D192B992-5C8E-4A77-8D83-548FD9253CA0}" type="pres">
      <dgm:prSet presAssocID="{3A705CFF-C4CF-496D-949F-5F3E1D3D0CD9}" presName="lineArrowNode" presStyleLbl="alignAccFollowNode1" presStyleIdx="10" presStyleCnt="15"/>
      <dgm:spPr/>
    </dgm:pt>
    <dgm:pt modelId="{EFDA649A-7EF7-46CB-8431-189C1D964319}" type="pres">
      <dgm:prSet presAssocID="{A26580A0-E637-409E-9DCD-17590F9137D2}" presName="sibTransNodeCircle" presStyleLbl="alignNode1" presStyleIdx="3" presStyleCnt="5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89966242-262F-4B49-810C-C2573D6EF4F8}" type="pres">
      <dgm:prSet presAssocID="{A26580A0-E637-409E-9DCD-17590F9137D2}" presName="spacerBetweenCircleAndCallout" presStyleCnt="0">
        <dgm:presLayoutVars/>
      </dgm:prSet>
      <dgm:spPr/>
    </dgm:pt>
    <dgm:pt modelId="{FB02C2E2-723E-4FA1-BCB8-1069BEDD9A31}" type="pres">
      <dgm:prSet presAssocID="{3A705CFF-C4CF-496D-949F-5F3E1D3D0CD9}" presName="nodeText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9DC0C4-7B06-4C6F-AE38-EFEFDEA6E5D9}" type="pres">
      <dgm:prSet presAssocID="{A26580A0-E637-409E-9DCD-17590F9137D2}" presName="sibTransComposite" presStyleCnt="0"/>
      <dgm:spPr/>
    </dgm:pt>
    <dgm:pt modelId="{69FE82E5-22A8-4342-8BAC-6538CDD77091}" type="pres">
      <dgm:prSet presAssocID="{2056437C-14F9-4A14-892A-51EBDB48C628}" presName="compositeNode" presStyleCnt="0"/>
      <dgm:spPr/>
    </dgm:pt>
    <dgm:pt modelId="{9A113218-8660-495F-BA58-6EBA94BFFF35}" type="pres">
      <dgm:prSet presAssocID="{2056437C-14F9-4A14-892A-51EBDB48C62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D450725-7B10-4FCB-ACC0-1EB17A8F7666}" type="pres">
      <dgm:prSet presAssocID="{2056437C-14F9-4A14-892A-51EBDB48C628}" presName="parSh" presStyleCnt="0"/>
      <dgm:spPr/>
    </dgm:pt>
    <dgm:pt modelId="{17588710-4978-4502-A04D-03DAD41FFEA8}" type="pres">
      <dgm:prSet presAssocID="{2056437C-14F9-4A14-892A-51EBDB48C628}" presName="lineNode" presStyleLbl="alignAccFollowNode1" presStyleIdx="12" presStyleCnt="15"/>
      <dgm:spPr/>
    </dgm:pt>
    <dgm:pt modelId="{035D0116-7850-4D1D-A9DB-894D150B7A5D}" type="pres">
      <dgm:prSet presAssocID="{2056437C-14F9-4A14-892A-51EBDB48C628}" presName="lineArrowNode" presStyleLbl="alignAccFollowNode1" presStyleIdx="13" presStyleCnt="15"/>
      <dgm:spPr/>
    </dgm:pt>
    <dgm:pt modelId="{C4349515-540D-456C-84F4-DB50AF8B3215}" type="pres">
      <dgm:prSet presAssocID="{5526B0B6-BD50-4E67-8219-ECE51351FA8F}" presName="sibTransNodeCircle" presStyleLbl="alignNode1" presStyleIdx="4" presStyleCnt="5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31DF302F-E054-43B3-9CF1-674BE8D553AC}" type="pres">
      <dgm:prSet presAssocID="{5526B0B6-BD50-4E67-8219-ECE51351FA8F}" presName="spacerBetweenCircleAndCallout" presStyleCnt="0">
        <dgm:presLayoutVars/>
      </dgm:prSet>
      <dgm:spPr/>
    </dgm:pt>
    <dgm:pt modelId="{2C741343-7B11-4E23-92E7-EDED8BEBBD5C}" type="pres">
      <dgm:prSet presAssocID="{2056437C-14F9-4A14-892A-51EBDB48C628}" presName="nodeText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B0C416-AD84-4224-BB3E-6F8A424ED30F}" type="presOf" srcId="{2056437C-14F9-4A14-892A-51EBDB48C628}" destId="{2C741343-7B11-4E23-92E7-EDED8BEBBD5C}" srcOrd="0" destOrd="0" presId="urn:microsoft.com/office/officeart/2016/7/layout/LinearArrowProcessNumbered"/>
    <dgm:cxn modelId="{CA12D792-7343-479F-8F85-AA2C94F917BC}" srcId="{EFACD6A5-C5B6-464B-A19D-B3DC93BA5BCA}" destId="{2056437C-14F9-4A14-892A-51EBDB48C628}" srcOrd="4" destOrd="0" parTransId="{287A9A46-69BA-435D-A8D7-33E4369E3B9C}" sibTransId="{5526B0B6-BD50-4E67-8219-ECE51351FA8F}"/>
    <dgm:cxn modelId="{0A4FC4D5-997B-4820-B02B-9687C7268C0E}" type="presOf" srcId="{417D9690-A502-44B3-8BD7-BF475544F63C}" destId="{2A95F245-14D4-41D1-8E35-CA3B5BEB4AF3}" srcOrd="0" destOrd="0" presId="urn:microsoft.com/office/officeart/2016/7/layout/LinearArrowProcessNumbered"/>
    <dgm:cxn modelId="{342FC6EA-82FA-4E9D-8D56-031135501038}" srcId="{EFACD6A5-C5B6-464B-A19D-B3DC93BA5BCA}" destId="{4C1121ED-D732-4202-87EA-53FD955465E9}" srcOrd="0" destOrd="0" parTransId="{FC80CE36-A09F-4AD1-A899-1813C0EFA865}" sibTransId="{F9482CCC-8D4F-44B4-AF29-23E14F9EF2D0}"/>
    <dgm:cxn modelId="{6D664A41-C8F8-4462-941D-CAF05F53EC4E}" srcId="{EFACD6A5-C5B6-464B-A19D-B3DC93BA5BCA}" destId="{8B1B7C5D-940B-459A-9D0C-8ECAB68F7CF3}" srcOrd="2" destOrd="0" parTransId="{80FFECFD-5A26-4090-9626-7CBAEDE72FC7}" sibTransId="{417D9690-A502-44B3-8BD7-BF475544F63C}"/>
    <dgm:cxn modelId="{B5DCCBBA-5798-4350-BB9A-061742019D26}" type="presOf" srcId="{B2FE9ABF-6C9F-459A-9A71-F6D133F6AF48}" destId="{9EA6F2AE-750E-4069-841D-BD708E2002E8}" srcOrd="0" destOrd="0" presId="urn:microsoft.com/office/officeart/2016/7/layout/LinearArrowProcessNumbered"/>
    <dgm:cxn modelId="{555D9ECF-BFD7-43B0-8988-2454A39BA525}" type="presOf" srcId="{EFACD6A5-C5B6-464B-A19D-B3DC93BA5BCA}" destId="{757DDD65-99AF-4C37-ACC7-C61A64F092BA}" srcOrd="0" destOrd="0" presId="urn:microsoft.com/office/officeart/2016/7/layout/LinearArrowProcessNumbered"/>
    <dgm:cxn modelId="{385178C3-9E3C-4FA6-9C6C-8F46D67553FE}" type="presOf" srcId="{8B1B7C5D-940B-459A-9D0C-8ECAB68F7CF3}" destId="{E2585808-2382-4261-9945-C8CEBDC405F1}" srcOrd="0" destOrd="0" presId="urn:microsoft.com/office/officeart/2016/7/layout/LinearArrowProcessNumbered"/>
    <dgm:cxn modelId="{CF161A75-EEB2-4621-A499-606EA495B8F4}" srcId="{EFACD6A5-C5B6-464B-A19D-B3DC93BA5BCA}" destId="{3A705CFF-C4CF-496D-949F-5F3E1D3D0CD9}" srcOrd="3" destOrd="0" parTransId="{8F3A36F8-0658-4FB9-88E5-FFAEAD9C8778}" sibTransId="{A26580A0-E637-409E-9DCD-17590F9137D2}"/>
    <dgm:cxn modelId="{9CEBF3E7-9008-4B96-BBBD-0826735E79E6}" type="presOf" srcId="{F9482CCC-8D4F-44B4-AF29-23E14F9EF2D0}" destId="{5E3E11AC-E0B6-4B56-93B8-BF391B72B0DF}" srcOrd="0" destOrd="0" presId="urn:microsoft.com/office/officeart/2016/7/layout/LinearArrowProcessNumbered"/>
    <dgm:cxn modelId="{E6B1B463-5471-4CEC-B056-396A509422E3}" type="presOf" srcId="{56A4BBC5-60AD-4281-AC99-883668E09437}" destId="{BEF55B89-85C6-4384-8DDF-69DE74780931}" srcOrd="0" destOrd="0" presId="urn:microsoft.com/office/officeart/2016/7/layout/LinearArrowProcessNumbered"/>
    <dgm:cxn modelId="{042D6435-D23E-4173-ACDA-D4F36933FE8C}" type="presOf" srcId="{3A705CFF-C4CF-496D-949F-5F3E1D3D0CD9}" destId="{FB02C2E2-723E-4FA1-BCB8-1069BEDD9A31}" srcOrd="0" destOrd="0" presId="urn:microsoft.com/office/officeart/2016/7/layout/LinearArrowProcessNumbered"/>
    <dgm:cxn modelId="{A7286248-00CE-47CD-BF1A-02DF9040B520}" type="presOf" srcId="{5526B0B6-BD50-4E67-8219-ECE51351FA8F}" destId="{C4349515-540D-456C-84F4-DB50AF8B3215}" srcOrd="0" destOrd="0" presId="urn:microsoft.com/office/officeart/2016/7/layout/LinearArrowProcessNumbered"/>
    <dgm:cxn modelId="{47A71913-A6C0-46AD-8A6F-84B87688EF0F}" type="presOf" srcId="{4C1121ED-D732-4202-87EA-53FD955465E9}" destId="{57D671FB-93C2-45C0-94D1-8F7266527BFF}" srcOrd="0" destOrd="0" presId="urn:microsoft.com/office/officeart/2016/7/layout/LinearArrowProcessNumbered"/>
    <dgm:cxn modelId="{B39CB95F-9A3C-4FE0-8AB5-B76C164C45EB}" type="presOf" srcId="{A26580A0-E637-409E-9DCD-17590F9137D2}" destId="{EFDA649A-7EF7-46CB-8431-189C1D964319}" srcOrd="0" destOrd="0" presId="urn:microsoft.com/office/officeart/2016/7/layout/LinearArrowProcessNumbered"/>
    <dgm:cxn modelId="{C475FA43-86DB-4B24-AEC0-CBD007AC5B63}" srcId="{EFACD6A5-C5B6-464B-A19D-B3DC93BA5BCA}" destId="{B2FE9ABF-6C9F-459A-9A71-F6D133F6AF48}" srcOrd="1" destOrd="0" parTransId="{F31642C8-5B3C-49CD-AFDD-F4577DBA8768}" sibTransId="{56A4BBC5-60AD-4281-AC99-883668E09437}"/>
    <dgm:cxn modelId="{767DCEDE-1B8D-4F2C-8D45-646BE4F84E28}" type="presParOf" srcId="{757DDD65-99AF-4C37-ACC7-C61A64F092BA}" destId="{E96BAB75-8229-48BC-A39B-FD3E4FFE7FB5}" srcOrd="0" destOrd="0" presId="urn:microsoft.com/office/officeart/2016/7/layout/LinearArrowProcessNumbered"/>
    <dgm:cxn modelId="{AD09858B-E968-4F9E-A584-68CA5690814D}" type="presParOf" srcId="{E96BAB75-8229-48BC-A39B-FD3E4FFE7FB5}" destId="{65B07D40-7F44-4D9A-8D1B-E222305A6D64}" srcOrd="0" destOrd="0" presId="urn:microsoft.com/office/officeart/2016/7/layout/LinearArrowProcessNumbered"/>
    <dgm:cxn modelId="{6DCBA257-B66E-4D0F-8CED-27426E8C161C}" type="presParOf" srcId="{E96BAB75-8229-48BC-A39B-FD3E4FFE7FB5}" destId="{BCEB6C8B-A62E-49F1-9F15-9EBB3AAB00D5}" srcOrd="1" destOrd="0" presId="urn:microsoft.com/office/officeart/2016/7/layout/LinearArrowProcessNumbered"/>
    <dgm:cxn modelId="{6C9D67D5-D18E-464E-B267-4562A7C567D7}" type="presParOf" srcId="{BCEB6C8B-A62E-49F1-9F15-9EBB3AAB00D5}" destId="{FD9F9CB2-83B1-4C43-A754-8C5422A54F17}" srcOrd="0" destOrd="0" presId="urn:microsoft.com/office/officeart/2016/7/layout/LinearArrowProcessNumbered"/>
    <dgm:cxn modelId="{0FFB64F4-6194-4C27-B51C-E9DCE801FA81}" type="presParOf" srcId="{BCEB6C8B-A62E-49F1-9F15-9EBB3AAB00D5}" destId="{7B3F8C30-5657-4022-9B97-80C7C3799FF3}" srcOrd="1" destOrd="0" presId="urn:microsoft.com/office/officeart/2016/7/layout/LinearArrowProcessNumbered"/>
    <dgm:cxn modelId="{A4936C04-E953-4E43-BC2D-CC85969EF40F}" type="presParOf" srcId="{BCEB6C8B-A62E-49F1-9F15-9EBB3AAB00D5}" destId="{5E3E11AC-E0B6-4B56-93B8-BF391B72B0DF}" srcOrd="2" destOrd="0" presId="urn:microsoft.com/office/officeart/2016/7/layout/LinearArrowProcessNumbered"/>
    <dgm:cxn modelId="{2321558C-B3D6-4DA9-9EC6-487C321A43A2}" type="presParOf" srcId="{BCEB6C8B-A62E-49F1-9F15-9EBB3AAB00D5}" destId="{8F13D10D-4782-4E11-9099-A3D9F090FA7E}" srcOrd="3" destOrd="0" presId="urn:microsoft.com/office/officeart/2016/7/layout/LinearArrowProcessNumbered"/>
    <dgm:cxn modelId="{177F8796-2AC4-4A79-BF81-E89613CB4FCE}" type="presParOf" srcId="{E96BAB75-8229-48BC-A39B-FD3E4FFE7FB5}" destId="{57D671FB-93C2-45C0-94D1-8F7266527BFF}" srcOrd="2" destOrd="0" presId="urn:microsoft.com/office/officeart/2016/7/layout/LinearArrowProcessNumbered"/>
    <dgm:cxn modelId="{2D727CFF-07CC-4263-88CB-892BC43C8AD6}" type="presParOf" srcId="{757DDD65-99AF-4C37-ACC7-C61A64F092BA}" destId="{B948506F-59C5-41AE-9313-EDDA20C7A110}" srcOrd="1" destOrd="0" presId="urn:microsoft.com/office/officeart/2016/7/layout/LinearArrowProcessNumbered"/>
    <dgm:cxn modelId="{8D31BD07-60B9-4692-81AE-808E4E582373}" type="presParOf" srcId="{757DDD65-99AF-4C37-ACC7-C61A64F092BA}" destId="{28CD8DEF-82C1-4CB4-899B-0EAAE98A1245}" srcOrd="2" destOrd="0" presId="urn:microsoft.com/office/officeart/2016/7/layout/LinearArrowProcessNumbered"/>
    <dgm:cxn modelId="{C58BE25E-8CF2-44A5-BE58-4F24A159BB9F}" type="presParOf" srcId="{28CD8DEF-82C1-4CB4-899B-0EAAE98A1245}" destId="{CBBCD45D-F783-4F30-9D81-C3D670F5508A}" srcOrd="0" destOrd="0" presId="urn:microsoft.com/office/officeart/2016/7/layout/LinearArrowProcessNumbered"/>
    <dgm:cxn modelId="{4720736B-2D9E-45BF-8E19-4C2595B2241B}" type="presParOf" srcId="{28CD8DEF-82C1-4CB4-899B-0EAAE98A1245}" destId="{79B039A7-2284-4A32-8473-1D74781B57D0}" srcOrd="1" destOrd="0" presId="urn:microsoft.com/office/officeart/2016/7/layout/LinearArrowProcessNumbered"/>
    <dgm:cxn modelId="{1400B8BB-EC66-4A51-9551-FBFBF5C90DEF}" type="presParOf" srcId="{79B039A7-2284-4A32-8473-1D74781B57D0}" destId="{FEC897D9-7A63-4F50-B9B2-67999B25B39E}" srcOrd="0" destOrd="0" presId="urn:microsoft.com/office/officeart/2016/7/layout/LinearArrowProcessNumbered"/>
    <dgm:cxn modelId="{5EA33C70-0F15-42A3-9680-96DD37B01508}" type="presParOf" srcId="{79B039A7-2284-4A32-8473-1D74781B57D0}" destId="{0A800F41-4D02-492B-B160-C96EAC5C6431}" srcOrd="1" destOrd="0" presId="urn:microsoft.com/office/officeart/2016/7/layout/LinearArrowProcessNumbered"/>
    <dgm:cxn modelId="{6B9CCC5B-ABDC-4F85-9030-6F66FD4229D3}" type="presParOf" srcId="{79B039A7-2284-4A32-8473-1D74781B57D0}" destId="{BEF55B89-85C6-4384-8DDF-69DE74780931}" srcOrd="2" destOrd="0" presId="urn:microsoft.com/office/officeart/2016/7/layout/LinearArrowProcessNumbered"/>
    <dgm:cxn modelId="{03FFE120-98FA-4CE0-AEA7-607065A10398}" type="presParOf" srcId="{79B039A7-2284-4A32-8473-1D74781B57D0}" destId="{1DBB1C08-9066-401B-A2D8-F488F9AEAE9C}" srcOrd="3" destOrd="0" presId="urn:microsoft.com/office/officeart/2016/7/layout/LinearArrowProcessNumbered"/>
    <dgm:cxn modelId="{5C688944-0A38-4D91-ABFE-4E8A299450FA}" type="presParOf" srcId="{28CD8DEF-82C1-4CB4-899B-0EAAE98A1245}" destId="{9EA6F2AE-750E-4069-841D-BD708E2002E8}" srcOrd="2" destOrd="0" presId="urn:microsoft.com/office/officeart/2016/7/layout/LinearArrowProcessNumbered"/>
    <dgm:cxn modelId="{A8C3E764-6A4C-4860-B09D-833D54E5CE5B}" type="presParOf" srcId="{757DDD65-99AF-4C37-ACC7-C61A64F092BA}" destId="{9187EE37-6840-42AF-A0E2-DFC615C43165}" srcOrd="3" destOrd="0" presId="urn:microsoft.com/office/officeart/2016/7/layout/LinearArrowProcessNumbered"/>
    <dgm:cxn modelId="{E4E424EC-8AAC-465D-92DB-17871F25C071}" type="presParOf" srcId="{757DDD65-99AF-4C37-ACC7-C61A64F092BA}" destId="{0C6DE551-402F-49C5-AE23-A509798A55A7}" srcOrd="4" destOrd="0" presId="urn:microsoft.com/office/officeart/2016/7/layout/LinearArrowProcessNumbered"/>
    <dgm:cxn modelId="{D4AF5EF8-6B61-45EC-80BC-0CC51DC690EF}" type="presParOf" srcId="{0C6DE551-402F-49C5-AE23-A509798A55A7}" destId="{2E500F14-5657-42F7-992D-D2C6921FDA9B}" srcOrd="0" destOrd="0" presId="urn:microsoft.com/office/officeart/2016/7/layout/LinearArrowProcessNumbered"/>
    <dgm:cxn modelId="{0417BBE0-FFA3-4D9F-BAD1-1DD0A85E0C0D}" type="presParOf" srcId="{0C6DE551-402F-49C5-AE23-A509798A55A7}" destId="{8D033DC1-655A-4163-81E1-2B8B089250B2}" srcOrd="1" destOrd="0" presId="urn:microsoft.com/office/officeart/2016/7/layout/LinearArrowProcessNumbered"/>
    <dgm:cxn modelId="{938968DA-8175-4583-AFD1-692A15D17731}" type="presParOf" srcId="{8D033DC1-655A-4163-81E1-2B8B089250B2}" destId="{E3387278-168D-486F-A528-65A4C0E9DBEA}" srcOrd="0" destOrd="0" presId="urn:microsoft.com/office/officeart/2016/7/layout/LinearArrowProcessNumbered"/>
    <dgm:cxn modelId="{7B42F2AC-0F00-412D-A8F0-DED858A95428}" type="presParOf" srcId="{8D033DC1-655A-4163-81E1-2B8B089250B2}" destId="{523B2594-291A-4426-96D1-F98453B1996B}" srcOrd="1" destOrd="0" presId="urn:microsoft.com/office/officeart/2016/7/layout/LinearArrowProcessNumbered"/>
    <dgm:cxn modelId="{A78FC1DD-FD3F-4484-A2FF-BAA054FCECF7}" type="presParOf" srcId="{8D033DC1-655A-4163-81E1-2B8B089250B2}" destId="{2A95F245-14D4-41D1-8E35-CA3B5BEB4AF3}" srcOrd="2" destOrd="0" presId="urn:microsoft.com/office/officeart/2016/7/layout/LinearArrowProcessNumbered"/>
    <dgm:cxn modelId="{7B05CAA7-3BDD-49EA-8A5D-714903E63019}" type="presParOf" srcId="{8D033DC1-655A-4163-81E1-2B8B089250B2}" destId="{63486FDD-6851-4B85-8C08-49A50483A47A}" srcOrd="3" destOrd="0" presId="urn:microsoft.com/office/officeart/2016/7/layout/LinearArrowProcessNumbered"/>
    <dgm:cxn modelId="{0EC2E98E-F092-446B-90D0-CDD67239509C}" type="presParOf" srcId="{0C6DE551-402F-49C5-AE23-A509798A55A7}" destId="{E2585808-2382-4261-9945-C8CEBDC405F1}" srcOrd="2" destOrd="0" presId="urn:microsoft.com/office/officeart/2016/7/layout/LinearArrowProcessNumbered"/>
    <dgm:cxn modelId="{08230D3E-03ED-4880-9109-B879AEA702EB}" type="presParOf" srcId="{757DDD65-99AF-4C37-ACC7-C61A64F092BA}" destId="{852F37B2-FE6E-48C1-A289-F4D32D404F7C}" srcOrd="5" destOrd="0" presId="urn:microsoft.com/office/officeart/2016/7/layout/LinearArrowProcessNumbered"/>
    <dgm:cxn modelId="{27B3566E-4998-4F2F-9A64-8C469BB22AF5}" type="presParOf" srcId="{757DDD65-99AF-4C37-ACC7-C61A64F092BA}" destId="{DC9484AB-3CD3-4C70-8621-1A89EBD44489}" srcOrd="6" destOrd="0" presId="urn:microsoft.com/office/officeart/2016/7/layout/LinearArrowProcessNumbered"/>
    <dgm:cxn modelId="{DD975F62-C0AA-442A-8231-DFC563CF8442}" type="presParOf" srcId="{DC9484AB-3CD3-4C70-8621-1A89EBD44489}" destId="{FCDEDECB-5844-41D8-911C-6F3A8C9C94C3}" srcOrd="0" destOrd="0" presId="urn:microsoft.com/office/officeart/2016/7/layout/LinearArrowProcessNumbered"/>
    <dgm:cxn modelId="{EF2C82DD-FD46-4EDD-BDFA-D66E7588360F}" type="presParOf" srcId="{DC9484AB-3CD3-4C70-8621-1A89EBD44489}" destId="{9B988A00-EFAC-4296-9171-FDDF851C4547}" srcOrd="1" destOrd="0" presId="urn:microsoft.com/office/officeart/2016/7/layout/LinearArrowProcessNumbered"/>
    <dgm:cxn modelId="{7E7D31CB-2ABE-44B3-8C43-88CED8CD3E39}" type="presParOf" srcId="{9B988A00-EFAC-4296-9171-FDDF851C4547}" destId="{0F26417D-E9A1-4826-8A40-A7FFE381C8D4}" srcOrd="0" destOrd="0" presId="urn:microsoft.com/office/officeart/2016/7/layout/LinearArrowProcessNumbered"/>
    <dgm:cxn modelId="{EDDE3C9B-CDA0-4D75-A12A-F0D27B5BB293}" type="presParOf" srcId="{9B988A00-EFAC-4296-9171-FDDF851C4547}" destId="{D192B992-5C8E-4A77-8D83-548FD9253CA0}" srcOrd="1" destOrd="0" presId="urn:microsoft.com/office/officeart/2016/7/layout/LinearArrowProcessNumbered"/>
    <dgm:cxn modelId="{90DBFD7C-EB5B-4178-9A09-60ADEF907DDF}" type="presParOf" srcId="{9B988A00-EFAC-4296-9171-FDDF851C4547}" destId="{EFDA649A-7EF7-46CB-8431-189C1D964319}" srcOrd="2" destOrd="0" presId="urn:microsoft.com/office/officeart/2016/7/layout/LinearArrowProcessNumbered"/>
    <dgm:cxn modelId="{BBF9B711-72FA-4ED9-9C79-25B99090C83E}" type="presParOf" srcId="{9B988A00-EFAC-4296-9171-FDDF851C4547}" destId="{89966242-262F-4B49-810C-C2573D6EF4F8}" srcOrd="3" destOrd="0" presId="urn:microsoft.com/office/officeart/2016/7/layout/LinearArrowProcessNumbered"/>
    <dgm:cxn modelId="{A24830ED-CAA9-4B8C-910C-D27BCB93B19E}" type="presParOf" srcId="{DC9484AB-3CD3-4C70-8621-1A89EBD44489}" destId="{FB02C2E2-723E-4FA1-BCB8-1069BEDD9A31}" srcOrd="2" destOrd="0" presId="urn:microsoft.com/office/officeart/2016/7/layout/LinearArrowProcessNumbered"/>
    <dgm:cxn modelId="{CB70676A-CDDE-428D-BB9C-59434E06BF0A}" type="presParOf" srcId="{757DDD65-99AF-4C37-ACC7-C61A64F092BA}" destId="{649DC0C4-7B06-4C6F-AE38-EFEFDEA6E5D9}" srcOrd="7" destOrd="0" presId="urn:microsoft.com/office/officeart/2016/7/layout/LinearArrowProcessNumbered"/>
    <dgm:cxn modelId="{1E5379F1-EB66-4D63-BDBE-60B0C8CE5FEF}" type="presParOf" srcId="{757DDD65-99AF-4C37-ACC7-C61A64F092BA}" destId="{69FE82E5-22A8-4342-8BAC-6538CDD77091}" srcOrd="8" destOrd="0" presId="urn:microsoft.com/office/officeart/2016/7/layout/LinearArrowProcessNumbered"/>
    <dgm:cxn modelId="{A2EAD5EA-E8D4-45C1-9BDE-7B03A2DCA7A1}" type="presParOf" srcId="{69FE82E5-22A8-4342-8BAC-6538CDD77091}" destId="{9A113218-8660-495F-BA58-6EBA94BFFF35}" srcOrd="0" destOrd="0" presId="urn:microsoft.com/office/officeart/2016/7/layout/LinearArrowProcessNumbered"/>
    <dgm:cxn modelId="{5F8688C0-7BD2-4D8D-BA87-8362D353641A}" type="presParOf" srcId="{69FE82E5-22A8-4342-8BAC-6538CDD77091}" destId="{FD450725-7B10-4FCB-ACC0-1EB17A8F7666}" srcOrd="1" destOrd="0" presId="urn:microsoft.com/office/officeart/2016/7/layout/LinearArrowProcessNumbered"/>
    <dgm:cxn modelId="{E5F29313-6A91-4AF2-9AE7-6E93EB90CC5F}" type="presParOf" srcId="{FD450725-7B10-4FCB-ACC0-1EB17A8F7666}" destId="{17588710-4978-4502-A04D-03DAD41FFEA8}" srcOrd="0" destOrd="0" presId="urn:microsoft.com/office/officeart/2016/7/layout/LinearArrowProcessNumbered"/>
    <dgm:cxn modelId="{613564FC-DC31-4CA8-98A1-E8A1A3862241}" type="presParOf" srcId="{FD450725-7B10-4FCB-ACC0-1EB17A8F7666}" destId="{035D0116-7850-4D1D-A9DB-894D150B7A5D}" srcOrd="1" destOrd="0" presId="urn:microsoft.com/office/officeart/2016/7/layout/LinearArrowProcessNumbered"/>
    <dgm:cxn modelId="{7DA33666-C451-4BF0-B93C-5A706BD4C508}" type="presParOf" srcId="{FD450725-7B10-4FCB-ACC0-1EB17A8F7666}" destId="{C4349515-540D-456C-84F4-DB50AF8B3215}" srcOrd="2" destOrd="0" presId="urn:microsoft.com/office/officeart/2016/7/layout/LinearArrowProcessNumbered"/>
    <dgm:cxn modelId="{7F80FB2B-7DB3-4267-A851-0B9874353EFA}" type="presParOf" srcId="{FD450725-7B10-4FCB-ACC0-1EB17A8F7666}" destId="{31DF302F-E054-43B3-9CF1-674BE8D553AC}" srcOrd="3" destOrd="0" presId="urn:microsoft.com/office/officeart/2016/7/layout/LinearArrowProcessNumbered"/>
    <dgm:cxn modelId="{EB32BA77-D253-43A2-AB38-4512DAAF4FC0}" type="presParOf" srcId="{69FE82E5-22A8-4342-8BAC-6538CDD77091}" destId="{2C741343-7B11-4E23-92E7-EDED8BEBBD5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DCC1D-8BF3-429A-BFDA-88C0B1A7AD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F5D234-0406-4C79-8B46-3C0ABE3C2D9C}">
      <dgm:prSet/>
      <dgm:spPr/>
      <dgm:t>
        <a:bodyPr/>
        <a:lstStyle/>
        <a:p>
          <a:r>
            <a:rPr lang="tr-TR"/>
            <a:t>Osteoporoz Tanısı ve Takibi: Kemik dansitometrisi, osteoporoz (kemik erimesi) tanısı koymak ve hastalığın seyrini takip etmek için sıkça kullanılır.</a:t>
          </a:r>
          <a:endParaRPr lang="en-US"/>
        </a:p>
      </dgm:t>
    </dgm:pt>
    <dgm:pt modelId="{BE397EF5-9CBE-4C42-951A-684AD54BEAC5}" type="parTrans" cxnId="{0688E56A-25A5-4944-A768-527635D3A620}">
      <dgm:prSet/>
      <dgm:spPr/>
      <dgm:t>
        <a:bodyPr/>
        <a:lstStyle/>
        <a:p>
          <a:endParaRPr lang="en-US"/>
        </a:p>
      </dgm:t>
    </dgm:pt>
    <dgm:pt modelId="{B750D954-D97B-4A92-8F00-606F2D6764DD}" type="sibTrans" cxnId="{0688E56A-25A5-4944-A768-527635D3A620}">
      <dgm:prSet/>
      <dgm:spPr/>
      <dgm:t>
        <a:bodyPr/>
        <a:lstStyle/>
        <a:p>
          <a:endParaRPr lang="en-US"/>
        </a:p>
      </dgm:t>
    </dgm:pt>
    <dgm:pt modelId="{341BC466-7CF4-41C3-971B-E1224045857F}">
      <dgm:prSet/>
      <dgm:spPr/>
      <dgm:t>
        <a:bodyPr/>
        <a:lstStyle/>
        <a:p>
          <a:r>
            <a:rPr lang="tr-TR"/>
            <a:t>Kırık Riski Değerlendirmesi: Kemik yoğunluğu ölçümü, kırık riskini belirlemede önemli bir parametre olarak kullanılır. Özellikle yaşlı bireylerde ve kırık riski yüksek olan gruplarda tercih edilir.</a:t>
          </a:r>
          <a:endParaRPr lang="en-US"/>
        </a:p>
      </dgm:t>
    </dgm:pt>
    <dgm:pt modelId="{3008D801-4A35-4D84-989C-5ABEABC1DDEF}" type="parTrans" cxnId="{DCCBEFB8-F010-4C14-A938-99A75D5882B0}">
      <dgm:prSet/>
      <dgm:spPr/>
      <dgm:t>
        <a:bodyPr/>
        <a:lstStyle/>
        <a:p>
          <a:endParaRPr lang="en-US"/>
        </a:p>
      </dgm:t>
    </dgm:pt>
    <dgm:pt modelId="{75F59526-EB06-48A0-844A-E0D62CE07112}" type="sibTrans" cxnId="{DCCBEFB8-F010-4C14-A938-99A75D5882B0}">
      <dgm:prSet/>
      <dgm:spPr/>
      <dgm:t>
        <a:bodyPr/>
        <a:lstStyle/>
        <a:p>
          <a:endParaRPr lang="en-US"/>
        </a:p>
      </dgm:t>
    </dgm:pt>
    <dgm:pt modelId="{3E5F0C05-9F0C-4E30-83AE-384E030FD02E}">
      <dgm:prSet/>
      <dgm:spPr/>
      <dgm:t>
        <a:bodyPr/>
        <a:lstStyle/>
        <a:p>
          <a:r>
            <a:rPr lang="tr-TR"/>
            <a:t>Metabolik Kemik Hastalıkları: Kemik dansitometrisi, metabolik kemik hastalıklarının tanısında ve tedavi takibinde kullanılır. Örneğin, hiperparatiroidizm gibi durumların izlenmesinde faydalı olabilir.</a:t>
          </a:r>
          <a:endParaRPr lang="en-US"/>
        </a:p>
      </dgm:t>
    </dgm:pt>
    <dgm:pt modelId="{0858D0C1-4D31-4FAD-B919-1C462898292E}" type="parTrans" cxnId="{E4592A12-07E0-4C41-B35D-C305F917A109}">
      <dgm:prSet/>
      <dgm:spPr/>
      <dgm:t>
        <a:bodyPr/>
        <a:lstStyle/>
        <a:p>
          <a:endParaRPr lang="en-US"/>
        </a:p>
      </dgm:t>
    </dgm:pt>
    <dgm:pt modelId="{6CE43A54-D0B5-4DFD-BAFD-C1DD0E8597ED}" type="sibTrans" cxnId="{E4592A12-07E0-4C41-B35D-C305F917A109}">
      <dgm:prSet/>
      <dgm:spPr/>
      <dgm:t>
        <a:bodyPr/>
        <a:lstStyle/>
        <a:p>
          <a:endParaRPr lang="en-US"/>
        </a:p>
      </dgm:t>
    </dgm:pt>
    <dgm:pt modelId="{45681BEE-6411-4905-B5DF-9349158A5827}">
      <dgm:prSet/>
      <dgm:spPr/>
      <dgm:t>
        <a:bodyPr/>
        <a:lstStyle/>
        <a:p>
          <a:r>
            <a:rPr lang="tr-TR"/>
            <a:t>Kanser ve Kemik Metastazları: Kanser hastalarında kemik metastazlarının belirlenmesinde ve takibinde kemik dansitometrisi önemli bir rol oynar.</a:t>
          </a:r>
          <a:endParaRPr lang="en-US"/>
        </a:p>
      </dgm:t>
    </dgm:pt>
    <dgm:pt modelId="{773A0547-22EB-4C17-96D6-05E4934474CD}" type="parTrans" cxnId="{604D9EC4-C4A6-4057-90DF-1AAB27D92250}">
      <dgm:prSet/>
      <dgm:spPr/>
      <dgm:t>
        <a:bodyPr/>
        <a:lstStyle/>
        <a:p>
          <a:endParaRPr lang="en-US"/>
        </a:p>
      </dgm:t>
    </dgm:pt>
    <dgm:pt modelId="{B6679159-0388-447A-81A7-3B3FF87D6CFE}" type="sibTrans" cxnId="{604D9EC4-C4A6-4057-90DF-1AAB27D92250}">
      <dgm:prSet/>
      <dgm:spPr/>
      <dgm:t>
        <a:bodyPr/>
        <a:lstStyle/>
        <a:p>
          <a:endParaRPr lang="en-US"/>
        </a:p>
      </dgm:t>
    </dgm:pt>
    <dgm:pt modelId="{535F3C24-0F1B-41FA-BC82-E1BA0B9E7C84}">
      <dgm:prSet/>
      <dgm:spPr/>
      <dgm:t>
        <a:bodyPr/>
        <a:lstStyle/>
        <a:p>
          <a:r>
            <a:rPr lang="tr-TR"/>
            <a:t>Tedavi Yanıtının Değerlendirilmesi: Kemik yoğunluğu ölçümleri, osteoporoz tedavisine yanıtın değerlendirilmesinde kullanılabilir. Tedavinin etkinliğini izlemek için düzenli olarak yapılabilir.</a:t>
          </a:r>
          <a:endParaRPr lang="en-US"/>
        </a:p>
      </dgm:t>
    </dgm:pt>
    <dgm:pt modelId="{58A4BBEE-5A09-4815-93E8-72088F31A16B}" type="parTrans" cxnId="{C27C433C-E596-48EA-A314-0F9ED368E6E4}">
      <dgm:prSet/>
      <dgm:spPr/>
      <dgm:t>
        <a:bodyPr/>
        <a:lstStyle/>
        <a:p>
          <a:endParaRPr lang="en-US"/>
        </a:p>
      </dgm:t>
    </dgm:pt>
    <dgm:pt modelId="{EA1F466A-E308-4B75-A89C-213532CB60B8}" type="sibTrans" cxnId="{C27C433C-E596-48EA-A314-0F9ED368E6E4}">
      <dgm:prSet/>
      <dgm:spPr/>
      <dgm:t>
        <a:bodyPr/>
        <a:lstStyle/>
        <a:p>
          <a:endParaRPr lang="en-US"/>
        </a:p>
      </dgm:t>
    </dgm:pt>
    <dgm:pt modelId="{6CFD3991-D7ED-4FB8-A507-56A0D6D55954}">
      <dgm:prSet/>
      <dgm:spPr/>
      <dgm:t>
        <a:bodyPr/>
        <a:lstStyle/>
        <a:p>
          <a:r>
            <a:rPr lang="tr-TR"/>
            <a:t>Sporcu Sağlığı: Sporcuların kemik yoğunluğu ölçümleri, performanslarını arttırmak ve sakatlanma riskini azaltmak amacıyla yapılabilir.</a:t>
          </a:r>
          <a:endParaRPr lang="en-US"/>
        </a:p>
      </dgm:t>
    </dgm:pt>
    <dgm:pt modelId="{9617BC08-D83D-4D12-A6AC-4360B304DE16}" type="parTrans" cxnId="{A9101439-7D0A-44BD-B985-6AD56382C797}">
      <dgm:prSet/>
      <dgm:spPr/>
      <dgm:t>
        <a:bodyPr/>
        <a:lstStyle/>
        <a:p>
          <a:endParaRPr lang="en-US"/>
        </a:p>
      </dgm:t>
    </dgm:pt>
    <dgm:pt modelId="{0B42BD68-828F-4310-9C02-78EAD342EED8}" type="sibTrans" cxnId="{A9101439-7D0A-44BD-B985-6AD56382C797}">
      <dgm:prSet/>
      <dgm:spPr/>
      <dgm:t>
        <a:bodyPr/>
        <a:lstStyle/>
        <a:p>
          <a:endParaRPr lang="en-US"/>
        </a:p>
      </dgm:t>
    </dgm:pt>
    <dgm:pt modelId="{74C17BF5-71FE-4401-8AAC-AA1D674E0CA0}" type="pres">
      <dgm:prSet presAssocID="{E90DCC1D-8BF3-429A-BFDA-88C0B1A7AD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3016B3-540D-4CFD-865C-6A8ACC5338C4}" type="pres">
      <dgm:prSet presAssocID="{B0F5D234-0406-4C79-8B46-3C0ABE3C2D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2BE4E6-41AF-4460-9EA5-0B8E14616F96}" type="pres">
      <dgm:prSet presAssocID="{B750D954-D97B-4A92-8F00-606F2D6764DD}" presName="sibTrans" presStyleCnt="0"/>
      <dgm:spPr/>
    </dgm:pt>
    <dgm:pt modelId="{82CA9CD7-AAAF-4BC9-9C40-C0F6253C1D67}" type="pres">
      <dgm:prSet presAssocID="{341BC466-7CF4-41C3-971B-E1224045857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1B1143-3A86-4883-A21E-809ECFC7EEA6}" type="pres">
      <dgm:prSet presAssocID="{75F59526-EB06-48A0-844A-E0D62CE07112}" presName="sibTrans" presStyleCnt="0"/>
      <dgm:spPr/>
    </dgm:pt>
    <dgm:pt modelId="{115560CD-B160-4EDB-AA8A-B5303D1B69E0}" type="pres">
      <dgm:prSet presAssocID="{3E5F0C05-9F0C-4E30-83AE-384E030FD0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351E7B-6E8D-4C86-80E0-801EC061D199}" type="pres">
      <dgm:prSet presAssocID="{6CE43A54-D0B5-4DFD-BAFD-C1DD0E8597ED}" presName="sibTrans" presStyleCnt="0"/>
      <dgm:spPr/>
    </dgm:pt>
    <dgm:pt modelId="{174E2E2B-6FA8-4036-9A96-59FC8F7E4101}" type="pres">
      <dgm:prSet presAssocID="{45681BEE-6411-4905-B5DF-9349158A58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7EA2BE-4876-4A96-B079-15074ADB11E3}" type="pres">
      <dgm:prSet presAssocID="{B6679159-0388-447A-81A7-3B3FF87D6CFE}" presName="sibTrans" presStyleCnt="0"/>
      <dgm:spPr/>
    </dgm:pt>
    <dgm:pt modelId="{E6EBC5CE-05C2-4472-943C-A168A36F9B16}" type="pres">
      <dgm:prSet presAssocID="{535F3C24-0F1B-41FA-BC82-E1BA0B9E7C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6DE4BC-D49F-451A-B979-42F7B5A0DFCB}" type="pres">
      <dgm:prSet presAssocID="{EA1F466A-E308-4B75-A89C-213532CB60B8}" presName="sibTrans" presStyleCnt="0"/>
      <dgm:spPr/>
    </dgm:pt>
    <dgm:pt modelId="{37259381-39F7-4748-93C6-41E962EA204B}" type="pres">
      <dgm:prSet presAssocID="{6CFD3991-D7ED-4FB8-A507-56A0D6D559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4D9EC4-C4A6-4057-90DF-1AAB27D92250}" srcId="{E90DCC1D-8BF3-429A-BFDA-88C0B1A7ADEB}" destId="{45681BEE-6411-4905-B5DF-9349158A5827}" srcOrd="3" destOrd="0" parTransId="{773A0547-22EB-4C17-96D6-05E4934474CD}" sibTransId="{B6679159-0388-447A-81A7-3B3FF87D6CFE}"/>
    <dgm:cxn modelId="{DCCBEFB8-F010-4C14-A938-99A75D5882B0}" srcId="{E90DCC1D-8BF3-429A-BFDA-88C0B1A7ADEB}" destId="{341BC466-7CF4-41C3-971B-E1224045857F}" srcOrd="1" destOrd="0" parTransId="{3008D801-4A35-4D84-989C-5ABEABC1DDEF}" sibTransId="{75F59526-EB06-48A0-844A-E0D62CE07112}"/>
    <dgm:cxn modelId="{E4592A12-07E0-4C41-B35D-C305F917A109}" srcId="{E90DCC1D-8BF3-429A-BFDA-88C0B1A7ADEB}" destId="{3E5F0C05-9F0C-4E30-83AE-384E030FD02E}" srcOrd="2" destOrd="0" parTransId="{0858D0C1-4D31-4FAD-B919-1C462898292E}" sibTransId="{6CE43A54-D0B5-4DFD-BAFD-C1DD0E8597ED}"/>
    <dgm:cxn modelId="{CCE09CE5-05C8-478E-80D2-0227F04C7A4D}" type="presOf" srcId="{E90DCC1D-8BF3-429A-BFDA-88C0B1A7ADEB}" destId="{74C17BF5-71FE-4401-8AAC-AA1D674E0CA0}" srcOrd="0" destOrd="0" presId="urn:microsoft.com/office/officeart/2005/8/layout/default"/>
    <dgm:cxn modelId="{0688E56A-25A5-4944-A768-527635D3A620}" srcId="{E90DCC1D-8BF3-429A-BFDA-88C0B1A7ADEB}" destId="{B0F5D234-0406-4C79-8B46-3C0ABE3C2D9C}" srcOrd="0" destOrd="0" parTransId="{BE397EF5-9CBE-4C42-951A-684AD54BEAC5}" sibTransId="{B750D954-D97B-4A92-8F00-606F2D6764DD}"/>
    <dgm:cxn modelId="{3BBC6CA5-73F5-4557-A517-C8DFBA6CD167}" type="presOf" srcId="{45681BEE-6411-4905-B5DF-9349158A5827}" destId="{174E2E2B-6FA8-4036-9A96-59FC8F7E4101}" srcOrd="0" destOrd="0" presId="urn:microsoft.com/office/officeart/2005/8/layout/default"/>
    <dgm:cxn modelId="{2B949360-C385-4B28-8162-458C139E4250}" type="presOf" srcId="{3E5F0C05-9F0C-4E30-83AE-384E030FD02E}" destId="{115560CD-B160-4EDB-AA8A-B5303D1B69E0}" srcOrd="0" destOrd="0" presId="urn:microsoft.com/office/officeart/2005/8/layout/default"/>
    <dgm:cxn modelId="{A9101439-7D0A-44BD-B985-6AD56382C797}" srcId="{E90DCC1D-8BF3-429A-BFDA-88C0B1A7ADEB}" destId="{6CFD3991-D7ED-4FB8-A507-56A0D6D55954}" srcOrd="5" destOrd="0" parTransId="{9617BC08-D83D-4D12-A6AC-4360B304DE16}" sibTransId="{0B42BD68-828F-4310-9C02-78EAD342EED8}"/>
    <dgm:cxn modelId="{05F11F7B-ECA1-491E-8633-709703722377}" type="presOf" srcId="{6CFD3991-D7ED-4FB8-A507-56A0D6D55954}" destId="{37259381-39F7-4748-93C6-41E962EA204B}" srcOrd="0" destOrd="0" presId="urn:microsoft.com/office/officeart/2005/8/layout/default"/>
    <dgm:cxn modelId="{E2580E0A-80A2-4E93-96F7-254FC0498AA8}" type="presOf" srcId="{341BC466-7CF4-41C3-971B-E1224045857F}" destId="{82CA9CD7-AAAF-4BC9-9C40-C0F6253C1D67}" srcOrd="0" destOrd="0" presId="urn:microsoft.com/office/officeart/2005/8/layout/default"/>
    <dgm:cxn modelId="{C27C433C-E596-48EA-A314-0F9ED368E6E4}" srcId="{E90DCC1D-8BF3-429A-BFDA-88C0B1A7ADEB}" destId="{535F3C24-0F1B-41FA-BC82-E1BA0B9E7C84}" srcOrd="4" destOrd="0" parTransId="{58A4BBEE-5A09-4815-93E8-72088F31A16B}" sibTransId="{EA1F466A-E308-4B75-A89C-213532CB60B8}"/>
    <dgm:cxn modelId="{3179479E-6944-483C-AE16-0345145BEDE3}" type="presOf" srcId="{B0F5D234-0406-4C79-8B46-3C0ABE3C2D9C}" destId="{F43016B3-540D-4CFD-865C-6A8ACC5338C4}" srcOrd="0" destOrd="0" presId="urn:microsoft.com/office/officeart/2005/8/layout/default"/>
    <dgm:cxn modelId="{D6E92D68-79E3-4E6F-AD97-3F1C5E97C372}" type="presOf" srcId="{535F3C24-0F1B-41FA-BC82-E1BA0B9E7C84}" destId="{E6EBC5CE-05C2-4472-943C-A168A36F9B16}" srcOrd="0" destOrd="0" presId="urn:microsoft.com/office/officeart/2005/8/layout/default"/>
    <dgm:cxn modelId="{EC0CB2BB-4BF3-4773-AB07-120FDEC1D585}" type="presParOf" srcId="{74C17BF5-71FE-4401-8AAC-AA1D674E0CA0}" destId="{F43016B3-540D-4CFD-865C-6A8ACC5338C4}" srcOrd="0" destOrd="0" presId="urn:microsoft.com/office/officeart/2005/8/layout/default"/>
    <dgm:cxn modelId="{AB3C03A8-6002-4474-8818-D457967DDF8E}" type="presParOf" srcId="{74C17BF5-71FE-4401-8AAC-AA1D674E0CA0}" destId="{D82BE4E6-41AF-4460-9EA5-0B8E14616F96}" srcOrd="1" destOrd="0" presId="urn:microsoft.com/office/officeart/2005/8/layout/default"/>
    <dgm:cxn modelId="{5D9BFBBB-43E4-4D71-A5B3-F7E8A9F6ED74}" type="presParOf" srcId="{74C17BF5-71FE-4401-8AAC-AA1D674E0CA0}" destId="{82CA9CD7-AAAF-4BC9-9C40-C0F6253C1D67}" srcOrd="2" destOrd="0" presId="urn:microsoft.com/office/officeart/2005/8/layout/default"/>
    <dgm:cxn modelId="{F9119076-1253-4E7E-B6D5-2837287548F0}" type="presParOf" srcId="{74C17BF5-71FE-4401-8AAC-AA1D674E0CA0}" destId="{B91B1143-3A86-4883-A21E-809ECFC7EEA6}" srcOrd="3" destOrd="0" presId="urn:microsoft.com/office/officeart/2005/8/layout/default"/>
    <dgm:cxn modelId="{E24CBB14-89A1-4626-9EB8-50454F050D18}" type="presParOf" srcId="{74C17BF5-71FE-4401-8AAC-AA1D674E0CA0}" destId="{115560CD-B160-4EDB-AA8A-B5303D1B69E0}" srcOrd="4" destOrd="0" presId="urn:microsoft.com/office/officeart/2005/8/layout/default"/>
    <dgm:cxn modelId="{9AC706B2-2782-43C3-911E-02844AF3F267}" type="presParOf" srcId="{74C17BF5-71FE-4401-8AAC-AA1D674E0CA0}" destId="{B9351E7B-6E8D-4C86-80E0-801EC061D199}" srcOrd="5" destOrd="0" presId="urn:microsoft.com/office/officeart/2005/8/layout/default"/>
    <dgm:cxn modelId="{CEF4040D-CD88-4995-B475-999225CC097E}" type="presParOf" srcId="{74C17BF5-71FE-4401-8AAC-AA1D674E0CA0}" destId="{174E2E2B-6FA8-4036-9A96-59FC8F7E4101}" srcOrd="6" destOrd="0" presId="urn:microsoft.com/office/officeart/2005/8/layout/default"/>
    <dgm:cxn modelId="{86BABAF2-8B22-4A6B-8047-5F38AAA69B34}" type="presParOf" srcId="{74C17BF5-71FE-4401-8AAC-AA1D674E0CA0}" destId="{D77EA2BE-4876-4A96-B079-15074ADB11E3}" srcOrd="7" destOrd="0" presId="urn:microsoft.com/office/officeart/2005/8/layout/default"/>
    <dgm:cxn modelId="{16737319-6A30-45EA-8E5D-E85F768A0765}" type="presParOf" srcId="{74C17BF5-71FE-4401-8AAC-AA1D674E0CA0}" destId="{E6EBC5CE-05C2-4472-943C-A168A36F9B16}" srcOrd="8" destOrd="0" presId="urn:microsoft.com/office/officeart/2005/8/layout/default"/>
    <dgm:cxn modelId="{F992A8FC-0CE9-43EC-B39B-D37BE0F0CAFE}" type="presParOf" srcId="{74C17BF5-71FE-4401-8AAC-AA1D674E0CA0}" destId="{136DE4BC-D49F-451A-B979-42F7B5A0DFCB}" srcOrd="9" destOrd="0" presId="urn:microsoft.com/office/officeart/2005/8/layout/default"/>
    <dgm:cxn modelId="{0D5AE05E-C0B1-4D0D-9F3F-6E702A7C0423}" type="presParOf" srcId="{74C17BF5-71FE-4401-8AAC-AA1D674E0CA0}" destId="{37259381-39F7-4748-93C6-41E962EA20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49496-7961-4CB9-9608-D60535B61C7D}">
      <dsp:nvSpPr>
        <dsp:cNvPr id="0" name=""/>
        <dsp:cNvSpPr/>
      </dsp:nvSpPr>
      <dsp:spPr>
        <a:xfrm>
          <a:off x="826486" y="158961"/>
          <a:ext cx="774404" cy="7744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97312-F12B-4116-8BB2-5114BA24E9E2}">
      <dsp:nvSpPr>
        <dsp:cNvPr id="0" name=""/>
        <dsp:cNvSpPr/>
      </dsp:nvSpPr>
      <dsp:spPr>
        <a:xfrm>
          <a:off x="353239" y="1538428"/>
          <a:ext cx="1720898" cy="265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/>
            <a:t>Periyodik Kalibrasyon: Kemik</a:t>
          </a:r>
          <a:r>
            <a:rPr lang="tr-TR" sz="1200" b="1" kern="1200" dirty="0" err="1"/>
            <a:t>dansitometrisi</a:t>
          </a:r>
          <a:r>
            <a:rPr lang="tr-TR" sz="1200" b="1" kern="1200" dirty="0"/>
            <a:t>cihazları, belirli periyotlarla kalibre edilmelidir. Bu genellikle üretici firma tarafından belirli aralıklarla önerilen bir işlemdir.</a:t>
          </a:r>
          <a:endParaRPr lang="en-US" sz="1200" b="1" kern="1200" dirty="0"/>
        </a:p>
      </dsp:txBody>
      <dsp:txXfrm>
        <a:off x="353239" y="1538428"/>
        <a:ext cx="1720898" cy="2653948"/>
      </dsp:txXfrm>
    </dsp:sp>
    <dsp:sp modelId="{1AD1622F-B600-417D-B85C-4EA724E9BB83}">
      <dsp:nvSpPr>
        <dsp:cNvPr id="0" name=""/>
        <dsp:cNvSpPr/>
      </dsp:nvSpPr>
      <dsp:spPr>
        <a:xfrm>
          <a:off x="2848542" y="158961"/>
          <a:ext cx="774404" cy="774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34ACA-5306-4A95-91BE-DB9B0DC17796}">
      <dsp:nvSpPr>
        <dsp:cNvPr id="0" name=""/>
        <dsp:cNvSpPr/>
      </dsp:nvSpPr>
      <dsp:spPr>
        <a:xfrm>
          <a:off x="2375295" y="1538428"/>
          <a:ext cx="1720898" cy="265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/>
            <a:t>Standart Kalibrasyon Fantomları: Cihazların kalibrasyonunda genellikle standart kalibrasyon fantomları kullanılır. Bu fantomlar, bilinen yoğunluklara sahip materyallerden oluşur ve cihazın doğruluğunu kontrol etmek için kullanılır.</a:t>
          </a:r>
          <a:endParaRPr lang="en-US" sz="1200" b="1" kern="1200"/>
        </a:p>
      </dsp:txBody>
      <dsp:txXfrm>
        <a:off x="2375295" y="1538428"/>
        <a:ext cx="1720898" cy="2653948"/>
      </dsp:txXfrm>
    </dsp:sp>
    <dsp:sp modelId="{526E6811-C72B-4793-A3AE-08D794146699}">
      <dsp:nvSpPr>
        <dsp:cNvPr id="0" name=""/>
        <dsp:cNvSpPr/>
      </dsp:nvSpPr>
      <dsp:spPr>
        <a:xfrm>
          <a:off x="4870597" y="158961"/>
          <a:ext cx="774404" cy="774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264CB-1150-43DB-99EF-70DAAF69607F}">
      <dsp:nvSpPr>
        <dsp:cNvPr id="0" name=""/>
        <dsp:cNvSpPr/>
      </dsp:nvSpPr>
      <dsp:spPr>
        <a:xfrm>
          <a:off x="4397350" y="1538428"/>
          <a:ext cx="1720898" cy="265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/>
            <a:t>Çapraz Kalibrasyon: Cihazın doğruluğunu sağlamak için çapraz kalibrasyon yapılabilir. Bu, farklı tipte fantomlar veya farklı cihazlar arasında karşılaştırma yapılmasını içerir.</a:t>
          </a:r>
          <a:endParaRPr lang="en-US" sz="1200" b="1" kern="1200"/>
        </a:p>
      </dsp:txBody>
      <dsp:txXfrm>
        <a:off x="4397350" y="1538428"/>
        <a:ext cx="1720898" cy="2653948"/>
      </dsp:txXfrm>
    </dsp:sp>
    <dsp:sp modelId="{81985F0A-57E1-478E-8A25-55826FC1ABBA}">
      <dsp:nvSpPr>
        <dsp:cNvPr id="0" name=""/>
        <dsp:cNvSpPr/>
      </dsp:nvSpPr>
      <dsp:spPr>
        <a:xfrm>
          <a:off x="6892653" y="158961"/>
          <a:ext cx="774404" cy="7744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5C4E6-4EA0-48E2-815E-E0A238982A80}">
      <dsp:nvSpPr>
        <dsp:cNvPr id="0" name=""/>
        <dsp:cNvSpPr/>
      </dsp:nvSpPr>
      <dsp:spPr>
        <a:xfrm>
          <a:off x="6419406" y="1538428"/>
          <a:ext cx="1720898" cy="265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/>
            <a:t>Teknisyen Eğitimi: Cihazın doğru bir şekilde kalibre edilmesi ve işletilmesi için teknisyenlerin eğitilmesi önemlidir. Doğru kalibrasyon süreci için eğitimli personel gereklidir.</a:t>
          </a:r>
          <a:endParaRPr lang="en-US" sz="1200" b="1" kern="1200" dirty="0"/>
        </a:p>
      </dsp:txBody>
      <dsp:txXfrm>
        <a:off x="6419406" y="1538428"/>
        <a:ext cx="1720898" cy="2653948"/>
      </dsp:txXfrm>
    </dsp:sp>
    <dsp:sp modelId="{89749CCB-EAAB-4CDD-AD1B-0587AB5AD68D}">
      <dsp:nvSpPr>
        <dsp:cNvPr id="0" name=""/>
        <dsp:cNvSpPr/>
      </dsp:nvSpPr>
      <dsp:spPr>
        <a:xfrm>
          <a:off x="8914709" y="158961"/>
          <a:ext cx="774404" cy="7744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31B01-7EE3-4EB3-8397-31FF4030E269}">
      <dsp:nvSpPr>
        <dsp:cNvPr id="0" name=""/>
        <dsp:cNvSpPr/>
      </dsp:nvSpPr>
      <dsp:spPr>
        <a:xfrm>
          <a:off x="8441462" y="1538428"/>
          <a:ext cx="1720898" cy="265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/>
            <a:t>Kalibrasyon Sertifikası: Cihazın kalibrasyon işlemi tamamlandıktan sonra genellikle bir kalibrasyon sertifikası verilir. Bu belge, cihazın doğru şekilde kalibre edildiğini ve güvenilir sonuçlar verebileceğini gösterir.</a:t>
          </a:r>
          <a:endParaRPr lang="en-US" sz="1200" b="1" kern="1200" dirty="0"/>
        </a:p>
      </dsp:txBody>
      <dsp:txXfrm>
        <a:off x="8441462" y="1538428"/>
        <a:ext cx="1720898" cy="2653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9CB2-83B1-4C43-A754-8C5422A54F17}">
      <dsp:nvSpPr>
        <dsp:cNvPr id="0" name=""/>
        <dsp:cNvSpPr/>
      </dsp:nvSpPr>
      <dsp:spPr>
        <a:xfrm>
          <a:off x="1056693" y="557811"/>
          <a:ext cx="840221" cy="7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F8C30-5657-4022-9B97-80C7C3799FF3}">
      <dsp:nvSpPr>
        <dsp:cNvPr id="0" name=""/>
        <dsp:cNvSpPr/>
      </dsp:nvSpPr>
      <dsp:spPr>
        <a:xfrm>
          <a:off x="1947328" y="487199"/>
          <a:ext cx="96625" cy="181664"/>
        </a:xfrm>
        <a:prstGeom prst="chevron">
          <a:avLst>
            <a:gd name="adj" fmla="val 9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E11AC-E0B6-4B56-93B8-BF391B72B0DF}">
      <dsp:nvSpPr>
        <dsp:cNvPr id="0" name=""/>
        <dsp:cNvSpPr/>
      </dsp:nvSpPr>
      <dsp:spPr>
        <a:xfrm>
          <a:off x="529840" y="136021"/>
          <a:ext cx="843651" cy="8436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1</a:t>
          </a:r>
        </a:p>
      </dsp:txBody>
      <dsp:txXfrm>
        <a:off x="653390" y="259571"/>
        <a:ext cx="596551" cy="596551"/>
      </dsp:txXfrm>
    </dsp:sp>
    <dsp:sp modelId="{57D671FB-93C2-45C0-94D1-8F7266527BFF}">
      <dsp:nvSpPr>
        <dsp:cNvPr id="0" name=""/>
        <dsp:cNvSpPr/>
      </dsp:nvSpPr>
      <dsp:spPr>
        <a:xfrm>
          <a:off x="6416" y="1145272"/>
          <a:ext cx="1890497" cy="30712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/>
            <a:t>Erken Teşhis: Kemik</a:t>
          </a:r>
          <a:r>
            <a:rPr lang="tr-TR" sz="1200" b="1" kern="1200" dirty="0" err="1"/>
            <a:t>dansitometrisi</a:t>
          </a:r>
          <a:r>
            <a:rPr lang="tr-TR" sz="1200" b="1" kern="1200" dirty="0"/>
            <a:t>, osteoporoz gibi kemik hastalıklarının erken teşhis edilmesine yardımcı olur. Bu da erken müdahalenin sağlanmasına ve komplikasyon riskinin azaltılmasına katkı sağlar.</a:t>
          </a:r>
          <a:endParaRPr lang="en-US" sz="1200" b="1" kern="1200" dirty="0"/>
        </a:p>
      </dsp:txBody>
      <dsp:txXfrm>
        <a:off x="6416" y="1523371"/>
        <a:ext cx="1890497" cy="2693151"/>
      </dsp:txXfrm>
    </dsp:sp>
    <dsp:sp modelId="{FEC897D9-7A63-4F50-B9B2-67999B25B39E}">
      <dsp:nvSpPr>
        <dsp:cNvPr id="0" name=""/>
        <dsp:cNvSpPr/>
      </dsp:nvSpPr>
      <dsp:spPr>
        <a:xfrm>
          <a:off x="2106970" y="557811"/>
          <a:ext cx="1890497" cy="7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00F41-4D02-492B-B160-C96EAC5C6431}">
      <dsp:nvSpPr>
        <dsp:cNvPr id="0" name=""/>
        <dsp:cNvSpPr/>
      </dsp:nvSpPr>
      <dsp:spPr>
        <a:xfrm>
          <a:off x="4047881" y="487199"/>
          <a:ext cx="96625" cy="181665"/>
        </a:xfrm>
        <a:prstGeom prst="chevron">
          <a:avLst>
            <a:gd name="adj" fmla="val 9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55B89-85C6-4384-8DDF-69DE74780931}">
      <dsp:nvSpPr>
        <dsp:cNvPr id="0" name=""/>
        <dsp:cNvSpPr/>
      </dsp:nvSpPr>
      <dsp:spPr>
        <a:xfrm>
          <a:off x="2630393" y="136021"/>
          <a:ext cx="843651" cy="8436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2</a:t>
          </a:r>
        </a:p>
      </dsp:txBody>
      <dsp:txXfrm>
        <a:off x="2753943" y="259571"/>
        <a:ext cx="596551" cy="596551"/>
      </dsp:txXfrm>
    </dsp:sp>
    <dsp:sp modelId="{9EA6F2AE-750E-4069-841D-BD708E2002E8}">
      <dsp:nvSpPr>
        <dsp:cNvPr id="0" name=""/>
        <dsp:cNvSpPr/>
      </dsp:nvSpPr>
      <dsp:spPr>
        <a:xfrm>
          <a:off x="2106970" y="1145272"/>
          <a:ext cx="1890497" cy="30712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/>
            <a:t>Tedavi Takibi: Hastaların kemik yoğunluğunun düzenli olarak ölçülmesi, tedaviye yanıtın değerlendirilmesi ve tedavinin etkinliğinin izlenmesi açısından önemlidir.</a:t>
          </a:r>
          <a:endParaRPr lang="en-US" sz="1200" b="1" kern="1200" dirty="0"/>
        </a:p>
      </dsp:txBody>
      <dsp:txXfrm>
        <a:off x="2106970" y="1523371"/>
        <a:ext cx="1890497" cy="2693151"/>
      </dsp:txXfrm>
    </dsp:sp>
    <dsp:sp modelId="{E3387278-168D-486F-A528-65A4C0E9DBEA}">
      <dsp:nvSpPr>
        <dsp:cNvPr id="0" name=""/>
        <dsp:cNvSpPr/>
      </dsp:nvSpPr>
      <dsp:spPr>
        <a:xfrm>
          <a:off x="4207523" y="557811"/>
          <a:ext cx="1890497" cy="7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B2594-291A-4426-96D1-F98453B1996B}">
      <dsp:nvSpPr>
        <dsp:cNvPr id="0" name=""/>
        <dsp:cNvSpPr/>
      </dsp:nvSpPr>
      <dsp:spPr>
        <a:xfrm>
          <a:off x="6148434" y="487199"/>
          <a:ext cx="96625" cy="181665"/>
        </a:xfrm>
        <a:prstGeom prst="chevron">
          <a:avLst>
            <a:gd name="adj" fmla="val 9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5F245-14D4-41D1-8E35-CA3B5BEB4AF3}">
      <dsp:nvSpPr>
        <dsp:cNvPr id="0" name=""/>
        <dsp:cNvSpPr/>
      </dsp:nvSpPr>
      <dsp:spPr>
        <a:xfrm>
          <a:off x="4730946" y="136021"/>
          <a:ext cx="843651" cy="8436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3</a:t>
          </a:r>
        </a:p>
      </dsp:txBody>
      <dsp:txXfrm>
        <a:off x="4854496" y="259571"/>
        <a:ext cx="596551" cy="596551"/>
      </dsp:txXfrm>
    </dsp:sp>
    <dsp:sp modelId="{E2585808-2382-4261-9945-C8CEBDC405F1}">
      <dsp:nvSpPr>
        <dsp:cNvPr id="0" name=""/>
        <dsp:cNvSpPr/>
      </dsp:nvSpPr>
      <dsp:spPr>
        <a:xfrm>
          <a:off x="4207523" y="1145272"/>
          <a:ext cx="1890497" cy="30712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/>
            <a:t>Kırık Riskinin Belirlenmesi: Kemik yoğunluğu ölçümleri, kırık riskinin belirlenmesinde ve buna göre önlemlerin alınmasında yardımcı olur.</a:t>
          </a:r>
          <a:endParaRPr lang="en-US" sz="1200" b="1" kern="1200"/>
        </a:p>
      </dsp:txBody>
      <dsp:txXfrm>
        <a:off x="4207523" y="1523371"/>
        <a:ext cx="1890497" cy="2693151"/>
      </dsp:txXfrm>
    </dsp:sp>
    <dsp:sp modelId="{0F26417D-E9A1-4826-8A40-A7FFE381C8D4}">
      <dsp:nvSpPr>
        <dsp:cNvPr id="0" name=""/>
        <dsp:cNvSpPr/>
      </dsp:nvSpPr>
      <dsp:spPr>
        <a:xfrm>
          <a:off x="6308076" y="557810"/>
          <a:ext cx="1890497" cy="7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2B992-5C8E-4A77-8D83-548FD9253CA0}">
      <dsp:nvSpPr>
        <dsp:cNvPr id="0" name=""/>
        <dsp:cNvSpPr/>
      </dsp:nvSpPr>
      <dsp:spPr>
        <a:xfrm>
          <a:off x="8248987" y="487199"/>
          <a:ext cx="96625" cy="181665"/>
        </a:xfrm>
        <a:prstGeom prst="chevron">
          <a:avLst>
            <a:gd name="adj" fmla="val 9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A649A-7EF7-46CB-8431-189C1D964319}">
      <dsp:nvSpPr>
        <dsp:cNvPr id="0" name=""/>
        <dsp:cNvSpPr/>
      </dsp:nvSpPr>
      <dsp:spPr>
        <a:xfrm>
          <a:off x="6831499" y="136021"/>
          <a:ext cx="843651" cy="8436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4</a:t>
          </a:r>
        </a:p>
      </dsp:txBody>
      <dsp:txXfrm>
        <a:off x="6955049" y="259571"/>
        <a:ext cx="596551" cy="596551"/>
      </dsp:txXfrm>
    </dsp:sp>
    <dsp:sp modelId="{FB02C2E2-723E-4FA1-BCB8-1069BEDD9A31}">
      <dsp:nvSpPr>
        <dsp:cNvPr id="0" name=""/>
        <dsp:cNvSpPr/>
      </dsp:nvSpPr>
      <dsp:spPr>
        <a:xfrm>
          <a:off x="6308076" y="1145272"/>
          <a:ext cx="1890497" cy="30712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/>
            <a:t>Hassas ve Güvenilir Sonuçlar: Kemik dansitometrisi cihazları, kemik yoğunluğunu hassas bir şekilde ölçerek güvenilir sonuçlar sunar.</a:t>
          </a:r>
          <a:endParaRPr lang="en-US" sz="1200" b="1" kern="1200"/>
        </a:p>
      </dsp:txBody>
      <dsp:txXfrm>
        <a:off x="6308076" y="1523371"/>
        <a:ext cx="1890497" cy="2693151"/>
      </dsp:txXfrm>
    </dsp:sp>
    <dsp:sp modelId="{17588710-4978-4502-A04D-03DAD41FFEA8}">
      <dsp:nvSpPr>
        <dsp:cNvPr id="0" name=""/>
        <dsp:cNvSpPr/>
      </dsp:nvSpPr>
      <dsp:spPr>
        <a:xfrm>
          <a:off x="8408629" y="557810"/>
          <a:ext cx="945248" cy="7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49515-540D-456C-84F4-DB50AF8B3215}">
      <dsp:nvSpPr>
        <dsp:cNvPr id="0" name=""/>
        <dsp:cNvSpPr/>
      </dsp:nvSpPr>
      <dsp:spPr>
        <a:xfrm>
          <a:off x="8932053" y="136021"/>
          <a:ext cx="843651" cy="8436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5</a:t>
          </a:r>
        </a:p>
      </dsp:txBody>
      <dsp:txXfrm>
        <a:off x="9055603" y="259571"/>
        <a:ext cx="596551" cy="596551"/>
      </dsp:txXfrm>
    </dsp:sp>
    <dsp:sp modelId="{2C741343-7B11-4E23-92E7-EDED8BEBBD5C}">
      <dsp:nvSpPr>
        <dsp:cNvPr id="0" name=""/>
        <dsp:cNvSpPr/>
      </dsp:nvSpPr>
      <dsp:spPr>
        <a:xfrm>
          <a:off x="8408629" y="1145272"/>
          <a:ext cx="1890497" cy="30712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/>
            <a:t>Kanser Teşhisi ve Takibi: Kemik metastazları gibi kanserle ilişkili kemik hastalıklarının teşhisi ve takibinde önemli bir araçtır.</a:t>
          </a:r>
          <a:endParaRPr lang="en-US" sz="1200" b="1" kern="1200" dirty="0"/>
        </a:p>
      </dsp:txBody>
      <dsp:txXfrm>
        <a:off x="8408629" y="1523371"/>
        <a:ext cx="1890497" cy="2693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016B3-540D-4CFD-865C-6A8ACC5338C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Osteoporoz Tanısı ve Takibi: Kemik dansitometrisi, osteoporoz (kemik erimesi) tanısı koymak ve hastalığın seyrini takip etmek için sıkça kullanılır.</a:t>
          </a:r>
          <a:endParaRPr lang="en-US" sz="1600" kern="1200"/>
        </a:p>
      </dsp:txBody>
      <dsp:txXfrm>
        <a:off x="0" y="39687"/>
        <a:ext cx="3286125" cy="1971675"/>
      </dsp:txXfrm>
    </dsp:sp>
    <dsp:sp modelId="{82CA9CD7-AAAF-4BC9-9C40-C0F6253C1D6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Kırık Riski Değerlendirmesi: Kemik yoğunluğu ölçümü, kırık riskini belirlemede önemli bir parametre olarak kullanılır. Özellikle yaşlı bireylerde ve kırık riski yüksek olan gruplarda tercih edilir.</a:t>
          </a:r>
          <a:endParaRPr lang="en-US" sz="1600" kern="1200"/>
        </a:p>
      </dsp:txBody>
      <dsp:txXfrm>
        <a:off x="3614737" y="39687"/>
        <a:ext cx="3286125" cy="1971675"/>
      </dsp:txXfrm>
    </dsp:sp>
    <dsp:sp modelId="{115560CD-B160-4EDB-AA8A-B5303D1B69E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Metabolik Kemik Hastalıkları: Kemik dansitometrisi, metabolik kemik hastalıklarının tanısında ve tedavi takibinde kullanılır. Örneğin, hiperparatiroidizm gibi durumların izlenmesinde faydalı olabilir.</a:t>
          </a:r>
          <a:endParaRPr lang="en-US" sz="1600" kern="1200"/>
        </a:p>
      </dsp:txBody>
      <dsp:txXfrm>
        <a:off x="7229475" y="39687"/>
        <a:ext cx="3286125" cy="1971675"/>
      </dsp:txXfrm>
    </dsp:sp>
    <dsp:sp modelId="{174E2E2B-6FA8-4036-9A96-59FC8F7E410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Kanser ve Kemik Metastazları: Kanser hastalarında kemik metastazlarının belirlenmesinde ve takibinde kemik dansitometrisi önemli bir rol oynar.</a:t>
          </a:r>
          <a:endParaRPr lang="en-US" sz="1600" kern="1200"/>
        </a:p>
      </dsp:txBody>
      <dsp:txXfrm>
        <a:off x="0" y="2339975"/>
        <a:ext cx="3286125" cy="1971675"/>
      </dsp:txXfrm>
    </dsp:sp>
    <dsp:sp modelId="{E6EBC5CE-05C2-4472-943C-A168A36F9B16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Tedavi Yanıtının Değerlendirilmesi: Kemik yoğunluğu ölçümleri, osteoporoz tedavisine yanıtın değerlendirilmesinde kullanılabilir. Tedavinin etkinliğini izlemek için düzenli olarak yapılabilir.</a:t>
          </a:r>
          <a:endParaRPr lang="en-US" sz="1600" kern="1200"/>
        </a:p>
      </dsp:txBody>
      <dsp:txXfrm>
        <a:off x="3614737" y="2339975"/>
        <a:ext cx="3286125" cy="1971675"/>
      </dsp:txXfrm>
    </dsp:sp>
    <dsp:sp modelId="{37259381-39F7-4748-93C6-41E962EA204B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Sporcu Sağlığı: Sporcuların kemik yoğunluğu ölçümleri, performanslarını arttırmak ve sakatlanma riskini azaltmak amacıyla yapılabilir.</a:t>
          </a:r>
          <a:endParaRPr lang="en-US" sz="16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709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D4C2-8A2F-41C9-9527-67F21D02CB6C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1048710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1048711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712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713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3FD20-CD87-4169-AAC3-D933DFD7D07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1048582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104858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CDD5-AC53-4F89-9954-94B1CA709289}" type="datetime1">
              <a:rPr lang="tr-TR" smtClean="0"/>
              <a:t>9.07.2024</a:t>
            </a:fld>
            <a:endParaRPr lang="tr-TR"/>
          </a:p>
        </p:txBody>
      </p:sp>
      <p:sp>
        <p:nvSpPr>
          <p:cNvPr id="1048584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58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048676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7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3C33-677D-4607-9170-D51C2C5117F3}" type="datetime1">
              <a:rPr lang="tr-TR" smtClean="0"/>
              <a:t>9.07.2024</a:t>
            </a:fld>
            <a:endParaRPr lang="tr-TR"/>
          </a:p>
        </p:txBody>
      </p:sp>
      <p:sp>
        <p:nvSpPr>
          <p:cNvPr id="1048678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7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048665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6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6F17-CB28-4330-83F0-7CD966EC6FE4}" type="datetime1">
              <a:rPr lang="tr-TR" smtClean="0"/>
              <a:t>9.07.2024</a:t>
            </a:fld>
            <a:endParaRPr lang="tr-TR"/>
          </a:p>
        </p:txBody>
      </p:sp>
      <p:sp>
        <p:nvSpPr>
          <p:cNvPr id="1048667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6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04859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59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AD9E-718D-4ED5-9B1E-4EED6E10D7AA}" type="datetime1">
              <a:rPr lang="tr-TR" smtClean="0"/>
              <a:t>9.07.2024</a:t>
            </a:fld>
            <a:endParaRPr lang="tr-TR"/>
          </a:p>
        </p:txBody>
      </p:sp>
      <p:sp>
        <p:nvSpPr>
          <p:cNvPr id="1048594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59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1048681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8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BA44-02C9-4B65-971D-7F45A8104D55}" type="datetime1">
              <a:rPr lang="tr-TR" smtClean="0"/>
              <a:t>9.07.2024</a:t>
            </a:fld>
            <a:endParaRPr lang="tr-TR"/>
          </a:p>
        </p:txBody>
      </p:sp>
      <p:sp>
        <p:nvSpPr>
          <p:cNvPr id="1048683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8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048686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87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88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4232-6A99-4C3E-BC83-F24CD7ABF4B7}" type="datetime1">
              <a:rPr lang="tr-TR" smtClean="0"/>
              <a:t>9.07.2024</a:t>
            </a:fld>
            <a:endParaRPr lang="tr-TR"/>
          </a:p>
        </p:txBody>
      </p:sp>
      <p:sp>
        <p:nvSpPr>
          <p:cNvPr id="1048689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9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048692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93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94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95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96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1A54-004A-4134-8507-0F5C4EE8BC73}" type="datetime1">
              <a:rPr lang="tr-TR" smtClean="0"/>
              <a:t>9.07.2024</a:t>
            </a:fld>
            <a:endParaRPr lang="tr-TR"/>
          </a:p>
        </p:txBody>
      </p:sp>
      <p:sp>
        <p:nvSpPr>
          <p:cNvPr id="1048697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98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048661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D95D-3C77-4A1C-B09F-FE181F579716}" type="datetime1">
              <a:rPr lang="tr-TR" smtClean="0"/>
              <a:t>9.07.2024</a:t>
            </a:fld>
            <a:endParaRPr lang="tr-TR"/>
          </a:p>
        </p:txBody>
      </p:sp>
      <p:sp>
        <p:nvSpPr>
          <p:cNvPr id="1048662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63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B67A-9F14-47A4-84A0-5098A276E025}" type="datetime1">
              <a:rPr lang="tr-TR" smtClean="0"/>
              <a:t>9.07.2024</a:t>
            </a:fld>
            <a:endParaRPr lang="tr-TR"/>
          </a:p>
        </p:txBody>
      </p:sp>
      <p:sp>
        <p:nvSpPr>
          <p:cNvPr id="1048700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701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104870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70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70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D1CB-3FFE-4E96-B060-C6AD67B0D990}" type="datetime1">
              <a:rPr lang="tr-TR" smtClean="0"/>
              <a:t>9.07.2024</a:t>
            </a:fld>
            <a:endParaRPr lang="tr-TR"/>
          </a:p>
        </p:txBody>
      </p:sp>
      <p:sp>
        <p:nvSpPr>
          <p:cNvPr id="104870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70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1048670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104867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72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F3D-6686-42AE-83F4-9782E42F1F81}" type="datetime1">
              <a:rPr lang="tr-TR" smtClean="0"/>
              <a:t>9.07.2024</a:t>
            </a:fld>
            <a:endParaRPr lang="tr-TR"/>
          </a:p>
        </p:txBody>
      </p:sp>
      <p:sp>
        <p:nvSpPr>
          <p:cNvPr id="1048673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74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048577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578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F06F1-EBEF-4A5B-88EC-81D5BCE9B245}" type="datetime1">
              <a:rPr lang="tr-TR" smtClean="0"/>
              <a:t>9.07.2024</a:t>
            </a:fld>
            <a:endParaRPr lang="tr-TR"/>
          </a:p>
        </p:txBody>
      </p:sp>
      <p:sp>
        <p:nvSpPr>
          <p:cNvPr id="1048579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048580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6EE1C2-647A-485D-B936-ADD1D8B1156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u.edu.tr/" TargetMode="External"/><Relationship Id="rId2" Type="http://schemas.openxmlformats.org/officeDocument/2006/relationships/hyperlink" Target="https://www.livhospita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gep.meb.gov.tr/" TargetMode="External"/><Relationship Id="rId5" Type="http://schemas.openxmlformats.org/officeDocument/2006/relationships/hyperlink" Target="https://www.neoson.com.tr/" TargetMode="External"/><Relationship Id="rId4" Type="http://schemas.openxmlformats.org/officeDocument/2006/relationships/hyperlink" Target="https://umraniyeah.saglik.gov.t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Başlık 1"/>
          <p:cNvSpPr>
            <a:spLocks noGrp="1"/>
          </p:cNvSpPr>
          <p:nvPr>
            <p:ph type="ctrTitle"/>
          </p:nvPr>
        </p:nvSpPr>
        <p:spPr>
          <a:xfrm>
            <a:off x="537491" y="1029956"/>
            <a:ext cx="8128380" cy="3005041"/>
          </a:xfrm>
        </p:spPr>
        <p:txBody>
          <a:bodyPr anchor="t">
            <a:normAutofit/>
          </a:bodyPr>
          <a:lstStyle/>
          <a:p>
            <a:pPr algn="l"/>
            <a: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Kemik </a:t>
            </a:r>
            <a:r>
              <a:rPr lang="tr-T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Dansitometrisi</a:t>
            </a:r>
            <a: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Cihazı</a:t>
            </a:r>
          </a:p>
        </p:txBody>
      </p:sp>
      <p:sp>
        <p:nvSpPr>
          <p:cNvPr id="1048587" name="Alt Başlık 2"/>
          <p:cNvSpPr>
            <a:spLocks noGrp="1"/>
          </p:cNvSpPr>
          <p:nvPr>
            <p:ph type="subTitle" idx="1"/>
          </p:nvPr>
        </p:nvSpPr>
        <p:spPr>
          <a:xfrm>
            <a:off x="537491" y="4868102"/>
            <a:ext cx="6039678" cy="1435560"/>
          </a:xfrm>
        </p:spPr>
        <p:txBody>
          <a:bodyPr anchor="ctr">
            <a:normAutofit/>
          </a:bodyPr>
          <a:lstStyle/>
          <a:p>
            <a:pPr algn="l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SOYAD: KERİME NUR ERDEM</a:t>
            </a:r>
          </a:p>
          <a:p>
            <a:pPr algn="l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NUMARA: 215722031</a:t>
            </a:r>
          </a:p>
          <a:p>
            <a:pPr algn="l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ÖĞRETİM GÖREVLİSİ: DOÇ.DR. SEVDA SARITAŞ</a:t>
            </a:r>
          </a:p>
        </p:txBody>
      </p:sp>
      <p:pic>
        <p:nvPicPr>
          <p:cNvPr id="2097152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408" y="1851592"/>
            <a:ext cx="3151055" cy="5828044"/>
          </a:xfrm>
          <a:prstGeom prst="rect">
            <a:avLst/>
          </a:prstGeom>
        </p:spPr>
      </p:pic>
      <p:grpSp>
        <p:nvGrpSpPr>
          <p:cNvPr id="26" name="Group 10"/>
          <p:cNvGrpSpPr>
            <a:grpSpLocks noGrp="1" noRot="1" noChangeAspect="1" noMove="1" noResize="1"/>
          </p:cNvGrpSpPr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48588" name="Rectangle 11"/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9" name="Rectangle 12"/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590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Kemik </a:t>
            </a:r>
            <a:r>
              <a:rPr lang="tr-TR" b="1" dirty="0" err="1"/>
              <a:t>Dansitometrisi</a:t>
            </a:r>
            <a:r>
              <a:rPr lang="tr-TR" b="1" dirty="0"/>
              <a:t> Cihazı Kullanım Alanları</a:t>
            </a:r>
          </a:p>
        </p:txBody>
      </p:sp>
      <p:graphicFrame>
        <p:nvGraphicFramePr>
          <p:cNvPr id="4194306" name="İçerik Yer Tutucusu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4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44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Başlık 1"/>
          <p:cNvSpPr>
            <a:spLocks noGrp="1"/>
          </p:cNvSpPr>
          <p:nvPr>
            <p:ph type="title"/>
          </p:nvPr>
        </p:nvSpPr>
        <p:spPr>
          <a:xfrm>
            <a:off x="1354354" y="1858260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tr-TR" sz="4000" b="1" dirty="0"/>
              <a:t>Kemik </a:t>
            </a:r>
            <a:r>
              <a:rPr lang="tr-TR" sz="4000" b="1" dirty="0" err="1"/>
              <a:t>Dansitometrisi</a:t>
            </a:r>
            <a:r>
              <a:rPr lang="tr-TR" sz="4000" b="1" dirty="0"/>
              <a:t> Cihazı Arızaları</a:t>
            </a:r>
          </a:p>
        </p:txBody>
      </p:sp>
      <p:pic>
        <p:nvPicPr>
          <p:cNvPr id="2097158" name="Graphic 6" descr="High Volt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37" y="544583"/>
            <a:ext cx="1354502" cy="1354502"/>
          </a:xfrm>
          <a:prstGeom prst="rect">
            <a:avLst/>
          </a:prstGeom>
        </p:spPr>
      </p:pic>
      <p:sp>
        <p:nvSpPr>
          <p:cNvPr id="1048646" name="İçerik Yer Tutucusu 2"/>
          <p:cNvSpPr>
            <a:spLocks noGrp="1"/>
          </p:cNvSpPr>
          <p:nvPr>
            <p:ph idx="1"/>
          </p:nvPr>
        </p:nvSpPr>
        <p:spPr>
          <a:xfrm>
            <a:off x="1354354" y="3616458"/>
            <a:ext cx="9804575" cy="2596847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tr-TR" sz="1400" b="1" i="1" dirty="0"/>
              <a:t>Veri Aktarım Sorunları: Bağlantı kablolarının zarar görmesi veya gevşemesi, veri iletimindeki elektrik kesintileri veya bağlantı sorunları.</a:t>
            </a:r>
          </a:p>
          <a:p>
            <a:pPr algn="ctr"/>
            <a:r>
              <a:rPr lang="tr-TR" sz="1400" b="1" i="1" dirty="0"/>
              <a:t>Görüntü Problemleri: Sensörlerde kirlenme veya hasar, optik elemanlardaki deformasyonlar veya kirlenmeler.</a:t>
            </a:r>
          </a:p>
          <a:p>
            <a:pPr algn="ctr"/>
            <a:r>
              <a:rPr lang="tr-TR" sz="1400" b="1" i="1" dirty="0"/>
              <a:t>Yazılım Sorunları: Yazılım çökmeleri veya güncelleme sorunları, veri tabanı hataları veya uyumsuzluklar.</a:t>
            </a:r>
          </a:p>
          <a:p>
            <a:pPr algn="ctr"/>
            <a:r>
              <a:rPr lang="tr-TR" sz="1400" b="1" i="1" dirty="0"/>
              <a:t>Donanım Arızaları: X-ışını kaynağında yaşanan sorunlar, algılama cihazlarında arızalar, elektrik devrelerinde sorunlar.</a:t>
            </a:r>
          </a:p>
          <a:p>
            <a:pPr algn="ctr"/>
            <a:r>
              <a:rPr lang="tr-TR" sz="1400" b="1" i="1" dirty="0"/>
              <a:t>Kalibrasyon Problemleri: Yanlış kalibrasyon ayarları, Kalibrasyon fantomlarının eksik veya hatalı kullanımı.</a:t>
            </a:r>
          </a:p>
          <a:p>
            <a:pPr algn="ctr"/>
            <a:r>
              <a:rPr lang="tr-TR" sz="1400" b="1" i="1" dirty="0"/>
              <a:t>Enerji Sorunları: Güç kaynağı arızaları veya elektrik kesintileri.</a:t>
            </a:r>
          </a:p>
          <a:p>
            <a:pPr algn="ctr"/>
            <a:r>
              <a:rPr lang="tr-TR" sz="1400" b="1" i="1" dirty="0"/>
              <a:t>Mekanik Problemler: Cihazın hareketli parçalarında sıkışma veya aşınma, cihazın stabilitesini etkileyen yapısal sorunlar.</a:t>
            </a:r>
          </a:p>
        </p:txBody>
      </p:sp>
      <p:sp>
        <p:nvSpPr>
          <p:cNvPr id="1048647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4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9" name="Başlık 1"/>
          <p:cNvSpPr>
            <a:spLocks noGrp="1"/>
          </p:cNvSpPr>
          <p:nvPr>
            <p:ph type="title"/>
          </p:nvPr>
        </p:nvSpPr>
        <p:spPr>
          <a:xfrm>
            <a:off x="1190442" y="1795972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tr-TR" sz="4000" b="1" dirty="0"/>
              <a:t>Kemik </a:t>
            </a:r>
            <a:r>
              <a:rPr lang="tr-TR" sz="4000" b="1" dirty="0" err="1"/>
              <a:t>Dansitometrisi</a:t>
            </a:r>
            <a:r>
              <a:rPr lang="tr-TR" sz="4000" b="1" dirty="0"/>
              <a:t> Cihazı Arıza Çözümleri</a:t>
            </a:r>
          </a:p>
        </p:txBody>
      </p:sp>
      <p:pic>
        <p:nvPicPr>
          <p:cNvPr id="2097159" name="Graphic 6" descr="Onay işaret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485" y="577479"/>
            <a:ext cx="1391021" cy="1391021"/>
          </a:xfrm>
          <a:prstGeom prst="rect">
            <a:avLst/>
          </a:prstGeom>
        </p:spPr>
      </p:pic>
      <p:sp>
        <p:nvSpPr>
          <p:cNvPr id="1048650" name="İçerik Yer Tutucusu 2"/>
          <p:cNvSpPr>
            <a:spLocks noGrp="1"/>
          </p:cNvSpPr>
          <p:nvPr>
            <p:ph idx="1"/>
          </p:nvPr>
        </p:nvSpPr>
        <p:spPr>
          <a:xfrm>
            <a:off x="947011" y="3302807"/>
            <a:ext cx="10422603" cy="3322279"/>
          </a:xfrm>
        </p:spPr>
        <p:txBody>
          <a:bodyPr anchor="t">
            <a:normAutofit/>
          </a:bodyPr>
          <a:lstStyle/>
          <a:p>
            <a:pPr algn="ctr"/>
            <a:r>
              <a:rPr lang="tr-TR" sz="1200" b="1" dirty="0"/>
              <a:t>Veri Aktarım Sorunları: Bağlantı kablolarını kontrol ederek zarar görmüş veya gevşemiş kabloları değiştirin, elektrik kesintileri veya bağlantı sorunlarını gidermek için güç kaynağını ve bağlantı noktalarını kontrol edin.</a:t>
            </a:r>
          </a:p>
          <a:p>
            <a:pPr algn="ctr"/>
            <a:r>
              <a:rPr lang="tr-TR" sz="1200" b="1" dirty="0"/>
              <a:t>Görüntü Problemleri: Sensörleri temizleyin veya hasar görmüş sensörleri değiştirin, optik elemanları düzgün bir şekilde temizleyin veya değiştirin.</a:t>
            </a:r>
          </a:p>
          <a:p>
            <a:pPr algn="ctr"/>
            <a:r>
              <a:rPr lang="tr-TR" sz="1200" b="1" dirty="0"/>
              <a:t>Yazılım Sorunları: Yazılımı güncelleyin veya sorunlu yazılımı yeniden yükleyin, veri tabanını kontrol ederek hataları düzeltin veya uyumsuzlukları giderin.</a:t>
            </a:r>
          </a:p>
          <a:p>
            <a:pPr algn="ctr"/>
            <a:r>
              <a:rPr lang="tr-TR" sz="1200" b="1" dirty="0"/>
              <a:t>Donanım Arızaları: X-ışını kaynağı veya algılama cihazlarında yaşanan sorunları üretici firmaya rapor edin, elektrik devrelerindeki sorunları uzman bir teknisyenle kontrol ettirin.</a:t>
            </a:r>
          </a:p>
          <a:p>
            <a:pPr algn="ctr"/>
            <a:r>
              <a:rPr lang="tr-TR" sz="1200" b="1" dirty="0"/>
              <a:t>Kalibrasyon Problemleri: Doğru kalibrasyon ayarlarını yapmak için cihazın kullanım kılavuzunu inceleyin, kalibrasyon fantomlarını doğru şekilde kullanarak cihazı kalibre edin.</a:t>
            </a:r>
          </a:p>
          <a:p>
            <a:pPr algn="ctr"/>
            <a:r>
              <a:rPr lang="tr-TR" sz="1200" b="1" dirty="0"/>
              <a:t>Enerji Sorunları: Güç kaynağı arızalarını gidermek için elektrik tesisatını kontrol ettirin, elektrik kesintilerine karşı önlem almak için UPS gibi bir güç yedekleme cihazı kullanın.</a:t>
            </a:r>
          </a:p>
          <a:p>
            <a:pPr algn="ctr"/>
            <a:r>
              <a:rPr lang="tr-TR" sz="1200" b="1" dirty="0"/>
              <a:t>Mekanik Problemler: Hareketli parçalardaki sıkışma veya aşınma durumlarını kontrol ederek gerekli bakımı yaptırın, yapısal sorunları tespit etmek için teknik destek ekibinden yardım alın.</a:t>
            </a:r>
          </a:p>
        </p:txBody>
      </p:sp>
      <p:sp>
        <p:nvSpPr>
          <p:cNvPr id="1048651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52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3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4" name="Başlık 1"/>
          <p:cNvSpPr>
            <a:spLocks noGrp="1"/>
          </p:cNvSpPr>
          <p:nvPr>
            <p:ph type="title"/>
          </p:nvPr>
        </p:nvSpPr>
        <p:spPr>
          <a:xfrm>
            <a:off x="3916393" y="247215"/>
            <a:ext cx="6781800" cy="1338696"/>
          </a:xfrm>
        </p:spPr>
        <p:txBody>
          <a:bodyPr>
            <a:normAutofit/>
          </a:bodyPr>
          <a:lstStyle/>
          <a:p>
            <a:r>
              <a:rPr lang="tr-TR" b="1" dirty="0"/>
              <a:t>Kemik </a:t>
            </a:r>
            <a:r>
              <a:rPr lang="tr-TR" b="1" dirty="0" err="1"/>
              <a:t>Dansitometrisi</a:t>
            </a:r>
            <a:r>
              <a:rPr lang="tr-TR" b="1" dirty="0"/>
              <a:t> Cihazı Hata Kodları</a:t>
            </a:r>
          </a:p>
        </p:txBody>
      </p:sp>
      <p:pic>
        <p:nvPicPr>
          <p:cNvPr id="2097160" name="Picture 4" descr="Ekranda bilgisayar betiği"/>
          <p:cNvPicPr>
            <a:picLocks noChangeAspect="1"/>
          </p:cNvPicPr>
          <p:nvPr/>
        </p:nvPicPr>
        <p:blipFill rotWithShape="1">
          <a:blip r:embed="rId2"/>
          <a:srcRect l="11841" r="51613" b="-1"/>
          <a:stretch>
            <a:fillRect/>
          </a:stretch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48655" name="İçerik Yer Tutucusu 2"/>
          <p:cNvSpPr>
            <a:spLocks noGrp="1"/>
          </p:cNvSpPr>
          <p:nvPr>
            <p:ph idx="1"/>
          </p:nvPr>
        </p:nvSpPr>
        <p:spPr>
          <a:xfrm>
            <a:off x="4246768" y="1960508"/>
            <a:ext cx="7453222" cy="4578404"/>
          </a:xfrm>
        </p:spPr>
        <p:txBody>
          <a:bodyPr anchor="t">
            <a:normAutofit lnSpcReduction="10000"/>
          </a:bodyPr>
          <a:lstStyle/>
          <a:p>
            <a:r>
              <a:rPr lang="tr-TR" sz="1050" b="1" dirty="0"/>
              <a:t>Hata Kodu: E-001</a:t>
            </a:r>
          </a:p>
          <a:p>
            <a:r>
              <a:rPr lang="tr-TR" sz="1050" b="1" dirty="0"/>
              <a:t>Neden: Cihazın enerji beslemesiyle ilgili bir sorun olabilir.</a:t>
            </a:r>
          </a:p>
          <a:p>
            <a:r>
              <a:rPr lang="tr-TR" sz="1050" b="1" dirty="0"/>
              <a:t>Çözüm: Güç kaynağını kontrol edin ve bağlantılarını yeniden gözden geçirin.</a:t>
            </a:r>
          </a:p>
          <a:p>
            <a:r>
              <a:rPr lang="tr-TR" sz="1050" b="1" dirty="0"/>
              <a:t>Hata Kodu: E-002</a:t>
            </a:r>
          </a:p>
          <a:p>
            <a:r>
              <a:rPr lang="tr-TR" sz="1050" b="1" dirty="0"/>
              <a:t>Neden: Sensörlerde bir arıza veya bağlantı sorunu olabilir.</a:t>
            </a:r>
          </a:p>
          <a:p>
            <a:r>
              <a:rPr lang="tr-TR" sz="1050" b="1" dirty="0"/>
              <a:t>Çözüm: Sensörleri temizleyin veya bağlantıları kontrol ederek yeniden bağlayın.</a:t>
            </a:r>
          </a:p>
          <a:p>
            <a:r>
              <a:rPr lang="tr-TR" sz="1050" b="1" dirty="0"/>
              <a:t>Hata Kodu: E-003</a:t>
            </a:r>
          </a:p>
          <a:p>
            <a:r>
              <a:rPr lang="tr-TR" sz="1050" b="1" dirty="0"/>
              <a:t>Neden: Yazılım hatası veya güncelleme sorunu olabilir.</a:t>
            </a:r>
          </a:p>
          <a:p>
            <a:r>
              <a:rPr lang="tr-TR" sz="1050" b="1" dirty="0"/>
              <a:t>Çözüm: Yazılımı güncelleyin veya gerekiyorsa yeniden yükleyin.</a:t>
            </a:r>
          </a:p>
          <a:p>
            <a:r>
              <a:rPr lang="tr-TR" sz="1050" b="1" dirty="0"/>
              <a:t>Hata Kodu: E-004</a:t>
            </a:r>
          </a:p>
          <a:p>
            <a:r>
              <a:rPr lang="tr-TR" sz="1050" b="1" dirty="0"/>
              <a:t>Neden: Kalibrasyon sorunu veya fantom kullanımı hatası olabilir.</a:t>
            </a:r>
          </a:p>
          <a:p>
            <a:r>
              <a:rPr lang="tr-TR" sz="1050" b="1" dirty="0"/>
              <a:t>Çözüm: Cihazı doğru şekilde kalibre edin ve fantom kullanımını kontrol edin.</a:t>
            </a:r>
          </a:p>
          <a:p>
            <a:r>
              <a:rPr lang="tr-TR" sz="1050" b="1" dirty="0"/>
              <a:t>Hata Kodu: E-005</a:t>
            </a:r>
          </a:p>
          <a:p>
            <a:r>
              <a:rPr lang="tr-TR" sz="1050" b="1" dirty="0"/>
              <a:t>Neden: Donanım arızası veya elektrik devrelerinde sorun olabilir.</a:t>
            </a:r>
          </a:p>
          <a:p>
            <a:r>
              <a:rPr lang="tr-TR" sz="1050" b="1" dirty="0"/>
              <a:t>Çözüm: Üretici firma ile iletişime geçerek cihazı kontrol ettirin ve gerekli onarımları yaptırın.</a:t>
            </a:r>
          </a:p>
          <a:p>
            <a:r>
              <a:rPr lang="tr-TR" sz="1050" b="1" dirty="0"/>
              <a:t>Hata Kodu: E-006</a:t>
            </a:r>
          </a:p>
          <a:p>
            <a:r>
              <a:rPr lang="tr-TR" sz="1050" b="1" dirty="0"/>
              <a:t>Neden: Veri iletim sorunu veya bağlantı kesintisi olabilir.</a:t>
            </a:r>
          </a:p>
          <a:p>
            <a:r>
              <a:rPr lang="tr-TR" sz="1050" b="1" dirty="0"/>
              <a:t>Çözüm: Bağlantı kablolarını kontrol edin ve veri iletimini düzeltmek için gerekenleri yapın.</a:t>
            </a:r>
          </a:p>
        </p:txBody>
      </p:sp>
      <p:sp>
        <p:nvSpPr>
          <p:cNvPr id="104865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Kaynakça</a:t>
            </a:r>
          </a:p>
        </p:txBody>
      </p:sp>
      <p:sp>
        <p:nvSpPr>
          <p:cNvPr id="104865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https://www.livhospital.com</a:t>
            </a:r>
            <a:r>
              <a:rPr lang="tr-TR" dirty="0"/>
              <a:t>.tr</a:t>
            </a:r>
          </a:p>
          <a:p>
            <a:r>
              <a:rPr lang="tr-TR" dirty="0">
                <a:hlinkClick r:id="rId3"/>
              </a:rPr>
              <a:t>https://www.ksu.edu.tr</a:t>
            </a:r>
            <a:endParaRPr lang="tr-TR" dirty="0"/>
          </a:p>
          <a:p>
            <a:r>
              <a:rPr lang="tr-TR" dirty="0">
                <a:hlinkClick r:id="rId4"/>
              </a:rPr>
              <a:t>https://umraniyeah.saglik.gov.tr</a:t>
            </a:r>
            <a:endParaRPr lang="tr-TR" dirty="0"/>
          </a:p>
          <a:p>
            <a:r>
              <a:rPr lang="tr-TR" dirty="0">
                <a:hlinkClick r:id="rId5"/>
              </a:rPr>
              <a:t>https://www.neoson.com.tr</a:t>
            </a:r>
            <a:endParaRPr lang="tr-TR" dirty="0"/>
          </a:p>
          <a:p>
            <a:r>
              <a:rPr lang="tr-TR" dirty="0">
                <a:hlinkClick r:id="rId6"/>
              </a:rPr>
              <a:t>https://www.megep.meb.gov.tr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48659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14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41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48597" name="Rectangle 410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3" name="Picture 2" descr="Hologic Discovery QDR kemik dansitometre cihazı | Proser Medika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6137"/>
          <a:stretch>
            <a:fillRect/>
          </a:stretch>
        </p:blipFill>
        <p:spPr bwMode="auto">
          <a:xfrm>
            <a:off x="1835808" y="967158"/>
            <a:ext cx="8519265" cy="4797887"/>
          </a:xfrm>
          <a:prstGeom prst="rect">
            <a:avLst/>
          </a:prstGeom>
          <a:noFill/>
        </p:spPr>
      </p:pic>
      <p:sp>
        <p:nvSpPr>
          <p:cNvPr id="1048598" name="Metin kutusu 5"/>
          <p:cNvSpPr txBox="1"/>
          <p:nvPr/>
        </p:nvSpPr>
        <p:spPr>
          <a:xfrm>
            <a:off x="4331588" y="5900911"/>
            <a:ext cx="5296131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Kemik </a:t>
            </a:r>
            <a:r>
              <a:rPr lang="tr-TR" b="1" dirty="0" err="1"/>
              <a:t>Dansitometrisi</a:t>
            </a:r>
            <a:r>
              <a:rPr lang="tr-TR" b="1" dirty="0"/>
              <a:t> Cihazı</a:t>
            </a:r>
          </a:p>
        </p:txBody>
      </p:sp>
      <p:sp>
        <p:nvSpPr>
          <p:cNvPr id="104859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Başlık 1"/>
          <p:cNvSpPr>
            <a:spLocks noGrp="1"/>
          </p:cNvSpPr>
          <p:nvPr>
            <p:ph type="title"/>
          </p:nvPr>
        </p:nvSpPr>
        <p:spPr>
          <a:xfrm>
            <a:off x="7229320" y="465346"/>
            <a:ext cx="4491821" cy="1616203"/>
          </a:xfrm>
        </p:spPr>
        <p:txBody>
          <a:bodyPr anchor="b">
            <a:normAutofit/>
          </a:bodyPr>
          <a:lstStyle/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Kemik </a:t>
            </a:r>
            <a:r>
              <a:rPr lang="tr-T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Dansitometrisi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Cihazı Nedir?</a:t>
            </a:r>
            <a:endParaRPr lang="tr-TR" sz="3200" dirty="0"/>
          </a:p>
        </p:txBody>
      </p:sp>
      <p:pic>
        <p:nvPicPr>
          <p:cNvPr id="2097154" name="Picture 4" descr="Bir iskelet 'in radiologic rakamı"/>
          <p:cNvPicPr>
            <a:picLocks noChangeAspect="1"/>
          </p:cNvPicPr>
          <p:nvPr/>
        </p:nvPicPr>
        <p:blipFill rotWithShape="1">
          <a:blip r:embed="rId2"/>
          <a:srcRect l="41112" r="-1" b="-1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34" name="Group 8"/>
          <p:cNvGrpSpPr>
            <a:grpSpLocks noGrp="1" noRot="1" noChangeAspect="1" noMove="1" noResize="1"/>
          </p:cNvGrpSpPr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48601" name="Rectangle 9"/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2" name="Rectangle 10"/>
            <p:cNvSpPr/>
            <p:nvPr/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03" name="İçerik Yer Tutucusu 2"/>
          <p:cNvSpPr>
            <a:spLocks noGrp="1"/>
          </p:cNvSpPr>
          <p:nvPr>
            <p:ph idx="1"/>
          </p:nvPr>
        </p:nvSpPr>
        <p:spPr>
          <a:xfrm>
            <a:off x="6754866" y="2920427"/>
            <a:ext cx="5132333" cy="3712049"/>
          </a:xfrm>
        </p:spPr>
        <p:txBody>
          <a:bodyPr anchor="t">
            <a:normAutofit/>
          </a:bodyPr>
          <a:lstStyle/>
          <a:p>
            <a:r>
              <a:rPr lang="tr-TR" sz="1600" b="1" dirty="0"/>
              <a:t>Kemik yoğunluğunu ölçmek için kullanılan bir cihazdır. Bu cihaz, genellikle osteoporoz teşhisi koymak veya kemik kırıkları riskini belirlemek amacıyla kullanılır. Kemik </a:t>
            </a:r>
            <a:r>
              <a:rPr lang="tr-TR" sz="1600" b="1" dirty="0" err="1"/>
              <a:t>dansitometrisi</a:t>
            </a:r>
            <a:r>
              <a:rPr lang="tr-TR" sz="1600" b="1" dirty="0"/>
              <a:t> cihazı, X-ışınları veya ultrason dalgaları gibi görüntüleme teknolojilerini kullanarak kemik yoğunluğunu ölçer. Sonuçlar, kemik sağlığıyla ilgili bilgi sağlayarak, osteoporoz gibi kemik hastalıklarının erken teşhisine ve tedavisine yardımcı olabilir. Bu cihaz, </a:t>
            </a:r>
            <a:r>
              <a:rPr lang="tr-TR" sz="1600" b="1" dirty="0" err="1"/>
              <a:t>non</a:t>
            </a:r>
            <a:r>
              <a:rPr lang="tr-TR" sz="1600" b="1" dirty="0"/>
              <a:t>-invaziv bir şekilde kemik yoğunluğunu ölçerek, hastaların kemik sağlığını değerlendirmede önemli bir rol oynar.</a:t>
            </a:r>
          </a:p>
        </p:txBody>
      </p:sp>
      <p:sp>
        <p:nvSpPr>
          <p:cNvPr id="104860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5" name="Rectangle 2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6" name="Rectangle 20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7" name="Başlık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2"/>
                </a:solidFill>
              </a:rPr>
              <a:t>Kemik </a:t>
            </a:r>
            <a:r>
              <a:rPr lang="tr-TR" sz="3600" b="1" dirty="0" err="1">
                <a:solidFill>
                  <a:schemeClr val="tx2"/>
                </a:solidFill>
              </a:rPr>
              <a:t>Dansitometrisi</a:t>
            </a:r>
            <a:r>
              <a:rPr lang="tr-TR" sz="3600" b="1" dirty="0">
                <a:solidFill>
                  <a:schemeClr val="tx2"/>
                </a:solidFill>
              </a:rPr>
              <a:t> Cihazı Parçaları</a:t>
            </a:r>
          </a:p>
        </p:txBody>
      </p:sp>
      <p:sp>
        <p:nvSpPr>
          <p:cNvPr id="1048608" name="İçerik Yer Tutucusu 2"/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tr-TR" sz="1400">
                <a:solidFill>
                  <a:schemeClr val="tx2"/>
                </a:solidFill>
              </a:rPr>
              <a:t>X-Işını Kaynağı: Kemik dansitometrisi cihazlarında kullanılan X-ışını kaynağı, kemik yoğunluğunu ölçmek için kullanılan birincil ışın kaynağıdır.</a:t>
            </a:r>
          </a:p>
          <a:p>
            <a:r>
              <a:rPr lang="tr-TR" sz="1400">
                <a:solidFill>
                  <a:schemeClr val="tx2"/>
                </a:solidFill>
              </a:rPr>
              <a:t>De</a:t>
            </a:r>
            <a:r>
              <a:rPr lang="en-US" altLang="tr-TR" sz="1400">
                <a:solidFill>
                  <a:schemeClr val="tx2"/>
                </a:solidFill>
              </a:rPr>
              <a:t>d</a:t>
            </a:r>
            <a:r>
              <a:rPr lang="tr-TR" sz="1400">
                <a:solidFill>
                  <a:schemeClr val="tx2"/>
                </a:solidFill>
              </a:rPr>
              <a:t>ektör: X-ışınları kemikten geçtikten sonra detektör, bu ışınların yoğunluğunu algılar ve kemik yoğunluğu ölçümünü yapar.</a:t>
            </a:r>
            <a:endParaRPr lang="zh-CN" altLang="en-US"/>
          </a:p>
          <a:p>
            <a:r>
              <a:rPr lang="tr-TR" sz="1400">
                <a:solidFill>
                  <a:schemeClr val="tx2"/>
                </a:solidFill>
              </a:rPr>
              <a:t>Bilgisayar: Detektörden gelen verileri işleyen ve kemik dansitometrisi sonuçlarını hesaplayan bilgisayar sistemidir.</a:t>
            </a:r>
          </a:p>
          <a:p>
            <a:r>
              <a:rPr lang="tr-TR" sz="1400">
                <a:solidFill>
                  <a:schemeClr val="tx2"/>
                </a:solidFill>
              </a:rPr>
              <a:t>Yatak veya Masası: Hasta için konforlu bir pozisyon sağlamak amacıyla kullanılan yatak veya masa.</a:t>
            </a:r>
          </a:p>
          <a:p>
            <a:r>
              <a:rPr lang="tr-TR" sz="1400">
                <a:solidFill>
                  <a:schemeClr val="tx2"/>
                </a:solidFill>
              </a:rPr>
              <a:t>Yazılım: Kemik dansitometrisi cihazında kullanılan özel yazılım, verilerin analiz edilmesini ve sonuçların raporlanmasını sağlar.</a:t>
            </a:r>
          </a:p>
        </p:txBody>
      </p:sp>
      <p:grpSp>
        <p:nvGrpSpPr>
          <p:cNvPr id="36" name="Group 2058"/>
          <p:cNvGrpSpPr>
            <a:grpSpLocks noGrp="1" noRot="1" noChangeAspect="1" noMove="1" noResize="1"/>
          </p:cNvGrpSpPr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048609" name="Freeform: Shape 2059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10" name="Freeform: Shape 2060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11" name="Freeform: Shape 2061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12" name="Freeform: Shape 2062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97155" name="Picture 2" descr="RADYOLOJĠ KEMĠK MĠNERAL DANSĠTOMETR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08392" y="2811927"/>
            <a:ext cx="4142232" cy="2157689"/>
          </a:xfrm>
          <a:prstGeom prst="rect">
            <a:avLst/>
          </a:prstGeom>
          <a:noFill/>
        </p:spPr>
      </p:pic>
      <p:sp>
        <p:nvSpPr>
          <p:cNvPr id="1048613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4" name="Color Cover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15" name="Color Cover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12"/>
          <p:cNvGrpSpPr>
            <a:grpSpLocks noGrp="1" noRot="1" noChangeAspect="1" noMove="1" noResize="1"/>
          </p:cNvGrpSpPr>
          <p:nvPr/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048616" name="Color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8617" name="Color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16"/>
          <p:cNvGrpSpPr>
            <a:grpSpLocks noGrp="1" noRot="1" noChangeAspect="1" noMove="1" noResize="1"/>
          </p:cNvGrpSpPr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48618" name="Freeform: Shape 17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619" name="Freeform: Shape 18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620" name="Freeform: Shape 19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621" name="Freeform: Shape 20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622" name="Freeform: Shape 21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623" name="Freeform: Shape 22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624" name="Freeform: Shape 23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48625" name="Başlık 1"/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tr-TR" sz="4800" dirty="0">
                <a:solidFill>
                  <a:schemeClr val="bg1"/>
                </a:solidFill>
              </a:rPr>
              <a:t>Kemik </a:t>
            </a:r>
            <a:r>
              <a:rPr lang="tr-TR" sz="4800" dirty="0" err="1">
                <a:solidFill>
                  <a:schemeClr val="bg1"/>
                </a:solidFill>
              </a:rPr>
              <a:t>Dansitometrisi</a:t>
            </a:r>
            <a:r>
              <a:rPr lang="tr-TR" sz="4800" dirty="0">
                <a:solidFill>
                  <a:schemeClr val="bg1"/>
                </a:solidFill>
              </a:rPr>
              <a:t> Cihazı Çalışma Prensibi</a:t>
            </a:r>
          </a:p>
        </p:txBody>
      </p:sp>
      <p:sp>
        <p:nvSpPr>
          <p:cNvPr id="1048626" name="İçerik Yer Tutucusu 2"/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 lnSpcReduction="10000"/>
          </a:bodyPr>
          <a:lstStyle/>
          <a:p>
            <a:r>
              <a:rPr lang="tr-TR" sz="1700" b="1" dirty="0">
                <a:solidFill>
                  <a:schemeClr val="tx2"/>
                </a:solidFill>
              </a:rPr>
              <a:t>Işın Gönderme: Cihaz, genellikle X-ışınları veya ultrason dalgaları gibi bir ışın kaynağı kullanarak kemik bölgesine belirli bir enerjide ışın gönderir.</a:t>
            </a:r>
          </a:p>
          <a:p>
            <a:r>
              <a:rPr lang="tr-TR" sz="1700" b="1" dirty="0">
                <a:solidFill>
                  <a:schemeClr val="tx2"/>
                </a:solidFill>
              </a:rPr>
              <a:t>Işının Kemikten Geçişi: Gönderilen ışınlar, kemik dokusundan geçerken bir kısmı emilirken bir kısmı da detektörlere ulaşır.</a:t>
            </a:r>
          </a:p>
          <a:p>
            <a:r>
              <a:rPr lang="tr-TR" sz="1700" b="1" dirty="0">
                <a:solidFill>
                  <a:schemeClr val="tx2"/>
                </a:solidFill>
              </a:rPr>
              <a:t>Detektör Algılama: Detektörler, kemikten geçen ışınların yoğunluğunu algılar. Emilen ışın miktarı, kemik yoğunluğuyla ilişkilidir.</a:t>
            </a:r>
          </a:p>
          <a:p>
            <a:r>
              <a:rPr lang="tr-TR" sz="1700" b="1" dirty="0">
                <a:solidFill>
                  <a:schemeClr val="tx2"/>
                </a:solidFill>
              </a:rPr>
              <a:t>Veri İşleme: Detektörlerden gelen veriler, bilgisayar tarafından işlenir. Bu veriler, kemik yoğunluğunu belirlemek için özel algoritmalar kullanılarak analiz edilir.</a:t>
            </a:r>
          </a:p>
          <a:p>
            <a:r>
              <a:rPr lang="tr-TR" sz="1700" b="1" dirty="0">
                <a:solidFill>
                  <a:schemeClr val="tx2"/>
                </a:solidFill>
              </a:rPr>
              <a:t>Sonuçların Raporlanması: Bilgisayar, verileri işleyerek kemik </a:t>
            </a:r>
            <a:r>
              <a:rPr lang="tr-TR" sz="1700" b="1" dirty="0" err="1">
                <a:solidFill>
                  <a:schemeClr val="tx2"/>
                </a:solidFill>
              </a:rPr>
              <a:t>dansitometrisi</a:t>
            </a:r>
            <a:r>
              <a:rPr lang="tr-TR" sz="1700" b="1" dirty="0">
                <a:solidFill>
                  <a:schemeClr val="tx2"/>
                </a:solidFill>
              </a:rPr>
              <a:t> sonuçlarını oluşturur. Bu sonuçlar, kemik yoğunluğunu belirterek, osteoporoz riski gibi durumları değerlendirmeye yardımcı olur.</a:t>
            </a:r>
          </a:p>
        </p:txBody>
      </p:sp>
      <p:sp>
        <p:nvSpPr>
          <p:cNvPr id="1048627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28" name="Rectangle 30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6" name="Picture 2" descr="Ultramar Tıbbi Görüntüleme Merkezi Ankara Telefon +90 (312) 431 64 84 - QCT  Pro Kemik Yoğunluğu Ölçümü"/>
          <p:cNvPicPr>
            <a:picLocks noChangeAspect="1" noChangeArrowheads="1"/>
          </p:cNvPicPr>
          <p:nvPr/>
        </p:nvPicPr>
        <p:blipFill rotWithShape="1">
          <a:blip r:embed="rId2"/>
          <a:srcRect l="4319" r="1564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048629" name="Rectangle 30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30" name="Başlık 1"/>
          <p:cNvSpPr>
            <a:spLocks noGrp="1"/>
          </p:cNvSpPr>
          <p:nvPr>
            <p:ph type="title"/>
          </p:nvPr>
        </p:nvSpPr>
        <p:spPr>
          <a:xfrm>
            <a:off x="8264856" y="397764"/>
            <a:ext cx="3822189" cy="1899912"/>
          </a:xfrm>
        </p:spPr>
        <p:txBody>
          <a:bodyPr>
            <a:normAutofit/>
          </a:bodyPr>
          <a:lstStyle/>
          <a:p>
            <a:r>
              <a:rPr lang="tr-TR" sz="4000" b="1" dirty="0"/>
              <a:t>Kemik </a:t>
            </a:r>
            <a:r>
              <a:rPr lang="tr-TR" sz="4000" b="1" dirty="0" err="1"/>
              <a:t>Dansitometrisi</a:t>
            </a:r>
            <a:r>
              <a:rPr lang="tr-TR" sz="4000" b="1" dirty="0"/>
              <a:t> Cihazı Çeşitleri</a:t>
            </a:r>
          </a:p>
        </p:txBody>
      </p:sp>
      <p:sp>
        <p:nvSpPr>
          <p:cNvPr id="1048631" name="İçerik Yer Tutucusu 2"/>
          <p:cNvSpPr>
            <a:spLocks noGrp="1"/>
          </p:cNvSpPr>
          <p:nvPr>
            <p:ph idx="1"/>
          </p:nvPr>
        </p:nvSpPr>
        <p:spPr>
          <a:xfrm>
            <a:off x="8264855" y="2613588"/>
            <a:ext cx="3822189" cy="3742762"/>
          </a:xfrm>
        </p:spPr>
        <p:txBody>
          <a:bodyPr>
            <a:normAutofit fontScale="92308"/>
          </a:bodyPr>
          <a:lstStyle/>
          <a:p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Dexa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(Dual-</a:t>
            </a:r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X-ray </a:t>
            </a:r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Absorptiometry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En yaygın kullanılan kemik </a:t>
            </a:r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dansitometrisi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cihazı türüdür. Kullanıcıya düşük dozda radyasyon maruziyeti sağlar ve kemik yoğunluğunu doğru bir şekilde ölçer.</a:t>
            </a:r>
          </a:p>
          <a:p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QCT (</a:t>
            </a:r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Computed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Tomography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Bilgisayarlı tomografi (CT) kullanarak kemik yoğunluğunu ölçen bir cihazdır. Daha yüksek maliyetli olmasına rağmen, belirli durumlarda belirli avantajlara sahip olabilir.</a:t>
            </a:r>
          </a:p>
          <a:p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Dexa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Genellikle kol veya ayak bileği gibi periferik kemiklerin yoğunluğunu ölçmek için kullanılan taşınabilir bir </a:t>
            </a:r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Dexa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cihazıdır.</a:t>
            </a:r>
          </a:p>
          <a:p>
            <a:r>
              <a:rPr lang="tr-TR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</a:t>
            </a: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Ultrasound (QUS): Ultrason dalgaları kullanarak kemik yoğunluğunu değerlendiren bir cihaz türüdür. Daha az invazif ve radyasyonsuz bir seçenektir.</a:t>
            </a:r>
          </a:p>
        </p:txBody>
      </p:sp>
      <p:sp>
        <p:nvSpPr>
          <p:cNvPr id="1048632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5455"/>
          </a:bodyPr>
          <a:lstStyle/>
          <a:p>
            <a:r>
              <a:rPr lang="tr-TR" b="1" dirty="0"/>
              <a:t>Kemik </a:t>
            </a:r>
            <a:r>
              <a:rPr lang="tr-TR" b="1" dirty="0" err="1"/>
              <a:t>Dansitometrisi</a:t>
            </a:r>
            <a:r>
              <a:rPr lang="tr-TR" b="1" dirty="0"/>
              <a:t> Cihazı Kalibrasyonu</a:t>
            </a:r>
          </a:p>
        </p:txBody>
      </p:sp>
      <p:graphicFrame>
        <p:nvGraphicFramePr>
          <p:cNvPr id="4194304" name="İçerik Yer Tutucusu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3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35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6" name="Başlık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7917"/>
          </a:bodyPr>
          <a:lstStyle/>
          <a:p>
            <a:pPr algn="ctr"/>
            <a:r>
              <a:rPr lang="tr-TR" sz="4800" b="1"/>
              <a:t>Kemik Dansitometrisi Cihazı Faydaları</a:t>
            </a:r>
          </a:p>
        </p:txBody>
      </p:sp>
      <p:graphicFrame>
        <p:nvGraphicFramePr>
          <p:cNvPr id="4194305" name="İçerik Yer Tutucusu 2"/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3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7" name="Picture 4" descr="Mikro kapsam kullanan kişi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2890" b="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048639" name="Başlık 1"/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tr-TR" sz="6800" b="1" dirty="0">
                <a:ln w="22225">
                  <a:solidFill>
                    <a:srgbClr val="FFFFFF"/>
                  </a:solidFill>
                </a:ln>
                <a:noFill/>
              </a:rPr>
              <a:t>Kemik </a:t>
            </a:r>
            <a:r>
              <a:rPr lang="tr-TR" sz="6800" b="1" dirty="0" err="1">
                <a:ln w="22225">
                  <a:solidFill>
                    <a:srgbClr val="FFFFFF"/>
                  </a:solidFill>
                </a:ln>
                <a:noFill/>
              </a:rPr>
              <a:t>Dansitometrisi</a:t>
            </a:r>
            <a:r>
              <a:rPr lang="tr-TR" sz="6800" b="1" dirty="0">
                <a:ln w="22225">
                  <a:solidFill>
                    <a:srgbClr val="FFFFFF"/>
                  </a:solidFill>
                </a:ln>
                <a:noFill/>
              </a:rPr>
              <a:t> Cihazının Zararları</a:t>
            </a:r>
          </a:p>
        </p:txBody>
      </p:sp>
      <p:cxnSp>
        <p:nvCxnSpPr>
          <p:cNvPr id="3145728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0" name="İçerik Yer Tutucusu 2"/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tr-TR" sz="1400" b="1" dirty="0">
                <a:solidFill>
                  <a:srgbClr val="FFFFFF"/>
                </a:solidFill>
              </a:rPr>
              <a:t>Radyasyon Maruziyeti: Kemik </a:t>
            </a:r>
            <a:r>
              <a:rPr lang="tr-TR" sz="1400" b="1" dirty="0" err="1">
                <a:solidFill>
                  <a:srgbClr val="FFFFFF"/>
                </a:solidFill>
              </a:rPr>
              <a:t>dansitometrisi</a:t>
            </a:r>
            <a:r>
              <a:rPr lang="tr-TR" sz="1400" b="1" dirty="0">
                <a:solidFill>
                  <a:srgbClr val="FFFFFF"/>
                </a:solidFill>
              </a:rPr>
              <a:t>, radyasyon kullanılarak yapılan bir tıbbi görüntüleme yöntemidir. Bu nedenle, maruz kalınan radyasyon miktarı dikkatle kontrol edilmelidir.</a:t>
            </a:r>
          </a:p>
          <a:p>
            <a:endParaRPr lang="tr-TR" sz="1400" b="1" dirty="0">
              <a:solidFill>
                <a:srgbClr val="FFFFFF"/>
              </a:solidFill>
            </a:endParaRPr>
          </a:p>
          <a:p>
            <a:r>
              <a:rPr lang="tr-TR" sz="1400" b="1" dirty="0">
                <a:solidFill>
                  <a:srgbClr val="FFFFFF"/>
                </a:solidFill>
              </a:rPr>
              <a:t>Hassas Olmayan Sonuçlar: Cihazın doğru kalibre edilmemesi veya yanlış kullanılması durumunda sonuçlar yanıltıcı olabilir.</a:t>
            </a:r>
          </a:p>
          <a:p>
            <a:endParaRPr lang="tr-TR" sz="1400" b="1" dirty="0">
              <a:solidFill>
                <a:srgbClr val="FFFFFF"/>
              </a:solidFill>
            </a:endParaRPr>
          </a:p>
          <a:p>
            <a:r>
              <a:rPr lang="tr-TR" sz="1400" b="1" dirty="0">
                <a:solidFill>
                  <a:srgbClr val="FFFFFF"/>
                </a:solidFill>
              </a:rPr>
              <a:t>Yanlış Yorumlar: Sonuçların doğru bir şekilde yorumlanmaması durumunda yanlış teşhisler yapılabilir ve yanlış tedaviler uygulanabilir.</a:t>
            </a:r>
          </a:p>
          <a:p>
            <a:endParaRPr lang="tr-TR" sz="1400" b="1" dirty="0">
              <a:solidFill>
                <a:srgbClr val="FFFFFF"/>
              </a:solidFill>
            </a:endParaRPr>
          </a:p>
          <a:p>
            <a:r>
              <a:rPr lang="tr-TR" sz="1400" b="1" dirty="0">
                <a:solidFill>
                  <a:srgbClr val="FFFFFF"/>
                </a:solidFill>
              </a:rPr>
              <a:t>Yüksek Maliyet: Kemik </a:t>
            </a:r>
            <a:r>
              <a:rPr lang="tr-TR" sz="1400" b="1" dirty="0" err="1">
                <a:solidFill>
                  <a:srgbClr val="FFFFFF"/>
                </a:solidFill>
              </a:rPr>
              <a:t>dansitometrisi</a:t>
            </a:r>
            <a:r>
              <a:rPr lang="tr-TR" sz="1400" b="1" dirty="0">
                <a:solidFill>
                  <a:srgbClr val="FFFFFF"/>
                </a:solidFill>
              </a:rPr>
              <a:t> cihazları ve testleri, bazı durumlarda yüksek maliyetli olabilir ve bu da erişilebilirliği kısıtlayabilir.</a:t>
            </a:r>
          </a:p>
        </p:txBody>
      </p:sp>
      <p:sp>
        <p:nvSpPr>
          <p:cNvPr id="1048641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E1C2-647A-485D-B936-ADD1D8B11569}" type="slidenum">
              <a:rPr lang="tr-TR" smtClean="0"/>
              <a:t>9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Geniş ekran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等线</vt:lpstr>
      <vt:lpstr>Office Teması</vt:lpstr>
      <vt:lpstr>Kemik Dansitometrisi Cihazı</vt:lpstr>
      <vt:lpstr>PowerPoint Sunusu</vt:lpstr>
      <vt:lpstr>Kemik Dansitometrisi Cihazı Nedir?</vt:lpstr>
      <vt:lpstr>Kemik Dansitometrisi Cihazı Parçaları</vt:lpstr>
      <vt:lpstr>Kemik Dansitometrisi Cihazı Çalışma Prensibi</vt:lpstr>
      <vt:lpstr>Kemik Dansitometrisi Cihazı Çeşitleri</vt:lpstr>
      <vt:lpstr>Kemik Dansitometrisi Cihazı Kalibrasyonu</vt:lpstr>
      <vt:lpstr>Kemik Dansitometrisi Cihazı Faydaları</vt:lpstr>
      <vt:lpstr>Kemik Dansitometrisi Cihazının Zararları</vt:lpstr>
      <vt:lpstr>Kemik Dansitometrisi Cihazı Kullanım Alanları</vt:lpstr>
      <vt:lpstr>Kemik Dansitometrisi Cihazı Arızaları</vt:lpstr>
      <vt:lpstr>Kemik Dansitometrisi Cihazı Arıza Çözümleri</vt:lpstr>
      <vt:lpstr>Kemik Dansitometrisi Cihazı Hata Kodları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Kemik Dansitometrisi Cihazı</dc:title>
  <dc:creator>Muhammed Caner Oktar</dc:creator>
  <cp:lastModifiedBy>Monster</cp:lastModifiedBy>
  <cp:revision>1</cp:revision>
  <dcterms:created xsi:type="dcterms:W3CDTF">2024-05-11T07:38:06Z</dcterms:created>
  <dcterms:modified xsi:type="dcterms:W3CDTF">2024-07-09T07:36:03Z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380e76e618364ae0b7ba7b88228aca7d</vt:lpwstr>
  </property>
</Properties>
</file>