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65" r:id="rId2"/>
    <p:sldId id="257" r:id="rId3"/>
    <p:sldId id="264" r:id="rId4"/>
    <p:sldId id="262" r:id="rId5"/>
    <p:sldId id="260" r:id="rId6"/>
    <p:sldId id="273" r:id="rId7"/>
    <p:sldId id="271" r:id="rId8"/>
    <p:sldId id="274" r:id="rId9"/>
    <p:sldId id="275" r:id="rId10"/>
    <p:sldId id="27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C9748-A30E-4905-811E-FF232C88D2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7AF267-9C12-49D6-80C7-A56C49FA3C47}">
      <dgm:prSet/>
      <dgm:spPr/>
      <dgm:t>
        <a:bodyPr/>
        <a:lstStyle/>
        <a:p>
          <a:r>
            <a:rPr lang="tr-TR" b="0" i="0"/>
            <a:t>Hata Kodu 001: Genel sistem hatası</a:t>
          </a:r>
          <a:endParaRPr lang="en-US"/>
        </a:p>
      </dgm:t>
    </dgm:pt>
    <dgm:pt modelId="{76A69C33-1072-4419-A337-A8FF2DBEF5BE}" type="parTrans" cxnId="{83DB8E7E-3B78-4A52-8932-D511785B3958}">
      <dgm:prSet/>
      <dgm:spPr/>
      <dgm:t>
        <a:bodyPr/>
        <a:lstStyle/>
        <a:p>
          <a:endParaRPr lang="en-US"/>
        </a:p>
      </dgm:t>
    </dgm:pt>
    <dgm:pt modelId="{BC7DC8E1-75D1-418E-98AA-3FAC4F7CBC86}" type="sibTrans" cxnId="{83DB8E7E-3B78-4A52-8932-D511785B3958}">
      <dgm:prSet/>
      <dgm:spPr/>
      <dgm:t>
        <a:bodyPr/>
        <a:lstStyle/>
        <a:p>
          <a:endParaRPr lang="en-US"/>
        </a:p>
      </dgm:t>
    </dgm:pt>
    <dgm:pt modelId="{689E487B-5E7E-430B-B5A6-0A8C5861C59A}">
      <dgm:prSet/>
      <dgm:spPr/>
      <dgm:t>
        <a:bodyPr/>
        <a:lstStyle/>
        <a:p>
          <a:r>
            <a:rPr lang="tr-TR" b="0" i="0"/>
            <a:t>Hata Kodu 002: Tarama başlatılamıyor</a:t>
          </a:r>
          <a:endParaRPr lang="en-US"/>
        </a:p>
      </dgm:t>
    </dgm:pt>
    <dgm:pt modelId="{184EDD99-EB4F-424B-ACDA-2ABD65352578}" type="parTrans" cxnId="{7F87DFDD-3D4D-4C7D-998E-D0E979A253FA}">
      <dgm:prSet/>
      <dgm:spPr/>
      <dgm:t>
        <a:bodyPr/>
        <a:lstStyle/>
        <a:p>
          <a:endParaRPr lang="en-US"/>
        </a:p>
      </dgm:t>
    </dgm:pt>
    <dgm:pt modelId="{2345D384-72D1-4639-8DE2-01F6C57B95A9}" type="sibTrans" cxnId="{7F87DFDD-3D4D-4C7D-998E-D0E979A253FA}">
      <dgm:prSet/>
      <dgm:spPr/>
      <dgm:t>
        <a:bodyPr/>
        <a:lstStyle/>
        <a:p>
          <a:endParaRPr lang="en-US"/>
        </a:p>
      </dgm:t>
    </dgm:pt>
    <dgm:pt modelId="{D4321367-4B75-43E8-AF5F-26BFA0C8D7A5}">
      <dgm:prSet/>
      <dgm:spPr/>
      <dgm:t>
        <a:bodyPr/>
        <a:lstStyle/>
        <a:p>
          <a:r>
            <a:rPr lang="tr-TR" b="0" i="0"/>
            <a:t>Hata Kodu 003: Görüntü kalitesi sorunu</a:t>
          </a:r>
          <a:endParaRPr lang="en-US"/>
        </a:p>
      </dgm:t>
    </dgm:pt>
    <dgm:pt modelId="{C25E12F2-3EEB-4C0D-8A57-6D5042C4A722}" type="parTrans" cxnId="{02C44485-4629-4459-A1EF-003C07CCC46A}">
      <dgm:prSet/>
      <dgm:spPr/>
      <dgm:t>
        <a:bodyPr/>
        <a:lstStyle/>
        <a:p>
          <a:endParaRPr lang="en-US"/>
        </a:p>
      </dgm:t>
    </dgm:pt>
    <dgm:pt modelId="{894734F8-6FD4-410B-8E94-2BC2AEC21582}" type="sibTrans" cxnId="{02C44485-4629-4459-A1EF-003C07CCC46A}">
      <dgm:prSet/>
      <dgm:spPr/>
      <dgm:t>
        <a:bodyPr/>
        <a:lstStyle/>
        <a:p>
          <a:endParaRPr lang="en-US"/>
        </a:p>
      </dgm:t>
    </dgm:pt>
    <dgm:pt modelId="{34CE20A1-008C-4BC2-843C-D2630260101C}">
      <dgm:prSet/>
      <dgm:spPr/>
      <dgm:t>
        <a:bodyPr/>
        <a:lstStyle/>
        <a:p>
          <a:r>
            <a:rPr lang="tr-TR" b="0" i="0"/>
            <a:t>Hata Kodu 004: Hareket arızası</a:t>
          </a:r>
          <a:endParaRPr lang="en-US"/>
        </a:p>
      </dgm:t>
    </dgm:pt>
    <dgm:pt modelId="{16A2C4F1-E80F-43DE-9A72-BD5FA1ACB484}" type="parTrans" cxnId="{AC5CF4F1-98F7-43D8-9875-451EC1AE2D9B}">
      <dgm:prSet/>
      <dgm:spPr/>
      <dgm:t>
        <a:bodyPr/>
        <a:lstStyle/>
        <a:p>
          <a:endParaRPr lang="en-US"/>
        </a:p>
      </dgm:t>
    </dgm:pt>
    <dgm:pt modelId="{C127F7CF-B5DE-4BA0-BB33-8C30EEDF811E}" type="sibTrans" cxnId="{AC5CF4F1-98F7-43D8-9875-451EC1AE2D9B}">
      <dgm:prSet/>
      <dgm:spPr/>
      <dgm:t>
        <a:bodyPr/>
        <a:lstStyle/>
        <a:p>
          <a:endParaRPr lang="en-US"/>
        </a:p>
      </dgm:t>
    </dgm:pt>
    <dgm:pt modelId="{758862A5-EAAE-4C58-95AC-04496A15629F}">
      <dgm:prSet/>
      <dgm:spPr/>
      <dgm:t>
        <a:bodyPr/>
        <a:lstStyle/>
        <a:p>
          <a:r>
            <a:rPr lang="tr-TR" b="0" i="0"/>
            <a:t>Hata Kodu 005: Soğutma sistemi arızası</a:t>
          </a:r>
          <a:endParaRPr lang="en-US"/>
        </a:p>
      </dgm:t>
    </dgm:pt>
    <dgm:pt modelId="{E4D4A70D-6A22-4498-9C25-F5D85FE4DA6C}" type="parTrans" cxnId="{D805E487-2890-4D55-A824-53BE91072CD4}">
      <dgm:prSet/>
      <dgm:spPr/>
      <dgm:t>
        <a:bodyPr/>
        <a:lstStyle/>
        <a:p>
          <a:endParaRPr lang="en-US"/>
        </a:p>
      </dgm:t>
    </dgm:pt>
    <dgm:pt modelId="{D98463B8-0877-4984-AB11-08837B5787B5}" type="sibTrans" cxnId="{D805E487-2890-4D55-A824-53BE91072CD4}">
      <dgm:prSet/>
      <dgm:spPr/>
      <dgm:t>
        <a:bodyPr/>
        <a:lstStyle/>
        <a:p>
          <a:endParaRPr lang="en-US"/>
        </a:p>
      </dgm:t>
    </dgm:pt>
    <dgm:pt modelId="{447E04D4-469E-4464-8524-B7D339BD8F4E}">
      <dgm:prSet/>
      <dgm:spPr/>
      <dgm:t>
        <a:bodyPr/>
        <a:lstStyle/>
        <a:p>
          <a:r>
            <a:rPr lang="tr-TR" b="0" i="0"/>
            <a:t>Hata Kodu 006: Yazılım hatası</a:t>
          </a:r>
          <a:endParaRPr lang="en-US"/>
        </a:p>
      </dgm:t>
    </dgm:pt>
    <dgm:pt modelId="{41E0340C-A8D3-44F9-8CAB-5698A033E6B1}" type="parTrans" cxnId="{ADD126FB-7316-442A-94FB-E28B4DDCD666}">
      <dgm:prSet/>
      <dgm:spPr/>
      <dgm:t>
        <a:bodyPr/>
        <a:lstStyle/>
        <a:p>
          <a:endParaRPr lang="en-US"/>
        </a:p>
      </dgm:t>
    </dgm:pt>
    <dgm:pt modelId="{71F8DCA4-75F1-40F8-AA3E-FDCB88954FCA}" type="sibTrans" cxnId="{ADD126FB-7316-442A-94FB-E28B4DDCD666}">
      <dgm:prSet/>
      <dgm:spPr/>
      <dgm:t>
        <a:bodyPr/>
        <a:lstStyle/>
        <a:p>
          <a:endParaRPr lang="en-US"/>
        </a:p>
      </dgm:t>
    </dgm:pt>
    <dgm:pt modelId="{7AE28B82-7689-4374-BFE8-D11D05DE8018}">
      <dgm:prSet/>
      <dgm:spPr/>
      <dgm:t>
        <a:bodyPr/>
        <a:lstStyle/>
        <a:p>
          <a:r>
            <a:rPr lang="tr-TR" b="0" i="0"/>
            <a:t>Hata Kodu 007: Veri iletim sorunu</a:t>
          </a:r>
          <a:endParaRPr lang="en-US"/>
        </a:p>
      </dgm:t>
    </dgm:pt>
    <dgm:pt modelId="{4737A5E4-B6A1-4DAE-8255-AE7209197623}" type="parTrans" cxnId="{EA213A80-6EA1-44A5-82EE-DFFB10C426EC}">
      <dgm:prSet/>
      <dgm:spPr/>
      <dgm:t>
        <a:bodyPr/>
        <a:lstStyle/>
        <a:p>
          <a:endParaRPr lang="en-US"/>
        </a:p>
      </dgm:t>
    </dgm:pt>
    <dgm:pt modelId="{4C0F84E8-937F-48D7-BDD7-9CEAC981E0BD}" type="sibTrans" cxnId="{EA213A80-6EA1-44A5-82EE-DFFB10C426EC}">
      <dgm:prSet/>
      <dgm:spPr/>
      <dgm:t>
        <a:bodyPr/>
        <a:lstStyle/>
        <a:p>
          <a:endParaRPr lang="en-US"/>
        </a:p>
      </dgm:t>
    </dgm:pt>
    <dgm:pt modelId="{DB86508C-1742-4AE4-B7B2-017EEBF64A2C}">
      <dgm:prSet/>
      <dgm:spPr/>
      <dgm:t>
        <a:bodyPr/>
        <a:lstStyle/>
        <a:p>
          <a:r>
            <a:rPr lang="tr-TR" b="0" i="0"/>
            <a:t>Hata Kodu 008: Güç kaynağı sorunu</a:t>
          </a:r>
          <a:endParaRPr lang="en-US"/>
        </a:p>
      </dgm:t>
    </dgm:pt>
    <dgm:pt modelId="{D2AE11DC-499E-4721-A89B-BE4678A24FC8}" type="parTrans" cxnId="{F6CA4283-C0D5-4725-BECE-CA7170EE5BF9}">
      <dgm:prSet/>
      <dgm:spPr/>
      <dgm:t>
        <a:bodyPr/>
        <a:lstStyle/>
        <a:p>
          <a:endParaRPr lang="en-US"/>
        </a:p>
      </dgm:t>
    </dgm:pt>
    <dgm:pt modelId="{BD666707-D21F-416B-AA20-DA81A5097749}" type="sibTrans" cxnId="{F6CA4283-C0D5-4725-BECE-CA7170EE5BF9}">
      <dgm:prSet/>
      <dgm:spPr/>
      <dgm:t>
        <a:bodyPr/>
        <a:lstStyle/>
        <a:p>
          <a:endParaRPr lang="en-US"/>
        </a:p>
      </dgm:t>
    </dgm:pt>
    <dgm:pt modelId="{247D6D9D-1A1F-4E13-9B18-1F6AA2778C5B}">
      <dgm:prSet/>
      <dgm:spPr/>
      <dgm:t>
        <a:bodyPr/>
        <a:lstStyle/>
        <a:p>
          <a:r>
            <a:rPr lang="tr-TR" b="0" i="0"/>
            <a:t>Hata Kodu 009: Bağlantı hatası</a:t>
          </a:r>
          <a:endParaRPr lang="en-US"/>
        </a:p>
      </dgm:t>
    </dgm:pt>
    <dgm:pt modelId="{84D7D3D4-18CE-4434-875A-4D11D761C123}" type="parTrans" cxnId="{91FBFCC5-39A0-427E-9A71-6F12266F5806}">
      <dgm:prSet/>
      <dgm:spPr/>
      <dgm:t>
        <a:bodyPr/>
        <a:lstStyle/>
        <a:p>
          <a:endParaRPr lang="en-US"/>
        </a:p>
      </dgm:t>
    </dgm:pt>
    <dgm:pt modelId="{5E68C9DD-1F85-4524-A97C-F7484506907E}" type="sibTrans" cxnId="{91FBFCC5-39A0-427E-9A71-6F12266F5806}">
      <dgm:prSet/>
      <dgm:spPr/>
      <dgm:t>
        <a:bodyPr/>
        <a:lstStyle/>
        <a:p>
          <a:endParaRPr lang="en-US"/>
        </a:p>
      </dgm:t>
    </dgm:pt>
    <dgm:pt modelId="{954A490E-9245-4256-AAEF-E9841FE8A7B5}" type="pres">
      <dgm:prSet presAssocID="{20CC9748-A30E-4905-811E-FF232C88D2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5E006E9-5F16-443D-A704-4C786272F8CC}" type="pres">
      <dgm:prSet presAssocID="{F17AF267-9C12-49D6-80C7-A56C49FA3C4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53AA3B-99E3-4504-B2E9-C33719C14EC4}" type="pres">
      <dgm:prSet presAssocID="{BC7DC8E1-75D1-418E-98AA-3FAC4F7CBC86}" presName="spacer" presStyleCnt="0"/>
      <dgm:spPr/>
    </dgm:pt>
    <dgm:pt modelId="{3134B83F-F498-470A-99F3-AC2DBF95263D}" type="pres">
      <dgm:prSet presAssocID="{689E487B-5E7E-430B-B5A6-0A8C5861C59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8E4D0B-EDDE-4DDB-AAC1-A89E2329CDD5}" type="pres">
      <dgm:prSet presAssocID="{2345D384-72D1-4639-8DE2-01F6C57B95A9}" presName="spacer" presStyleCnt="0"/>
      <dgm:spPr/>
    </dgm:pt>
    <dgm:pt modelId="{53117729-B8A8-425A-B093-8021998D8EC9}" type="pres">
      <dgm:prSet presAssocID="{D4321367-4B75-43E8-AF5F-26BFA0C8D7A5}" presName="parentText" presStyleLbl="node1" presStyleIdx="2" presStyleCnt="9" custLinFactNeighborX="-538" custLinFactNeighborY="3276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243F17-64D5-423D-96B7-C740DE93A567}" type="pres">
      <dgm:prSet presAssocID="{894734F8-6FD4-410B-8E94-2BC2AEC21582}" presName="spacer" presStyleCnt="0"/>
      <dgm:spPr/>
    </dgm:pt>
    <dgm:pt modelId="{EE9FD1F0-00EB-4574-9DC8-A7145E9330A4}" type="pres">
      <dgm:prSet presAssocID="{34CE20A1-008C-4BC2-843C-D2630260101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1BDA58-EC3A-4915-A309-0569169473E5}" type="pres">
      <dgm:prSet presAssocID="{C127F7CF-B5DE-4BA0-BB33-8C30EEDF811E}" presName="spacer" presStyleCnt="0"/>
      <dgm:spPr/>
    </dgm:pt>
    <dgm:pt modelId="{46AFCA99-0811-4828-81DB-2EDA4E915601}" type="pres">
      <dgm:prSet presAssocID="{758862A5-EAAE-4C58-95AC-04496A15629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0A340A-8990-41F7-B552-149F93B22B43}" type="pres">
      <dgm:prSet presAssocID="{D98463B8-0877-4984-AB11-08837B5787B5}" presName="spacer" presStyleCnt="0"/>
      <dgm:spPr/>
    </dgm:pt>
    <dgm:pt modelId="{C60CEAAB-0CC4-46D6-9DDC-2C854AE2A53D}" type="pres">
      <dgm:prSet presAssocID="{447E04D4-469E-4464-8524-B7D339BD8F4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6CF6D4-4D12-4898-B469-B2C1ECCCC8F3}" type="pres">
      <dgm:prSet presAssocID="{71F8DCA4-75F1-40F8-AA3E-FDCB88954FCA}" presName="spacer" presStyleCnt="0"/>
      <dgm:spPr/>
    </dgm:pt>
    <dgm:pt modelId="{AB20CA40-2794-4DEF-B5B9-32A0864A6750}" type="pres">
      <dgm:prSet presAssocID="{7AE28B82-7689-4374-BFE8-D11D05DE801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3F7965-79E0-446B-ABD6-E5DA88CBDE8C}" type="pres">
      <dgm:prSet presAssocID="{4C0F84E8-937F-48D7-BDD7-9CEAC981E0BD}" presName="spacer" presStyleCnt="0"/>
      <dgm:spPr/>
    </dgm:pt>
    <dgm:pt modelId="{EE55E1B7-6852-4530-9328-97BA7F581D38}" type="pres">
      <dgm:prSet presAssocID="{DB86508C-1742-4AE4-B7B2-017EEBF64A2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F4101-5BB8-4B73-AB4B-338F55B27D2A}" type="pres">
      <dgm:prSet presAssocID="{BD666707-D21F-416B-AA20-DA81A5097749}" presName="spacer" presStyleCnt="0"/>
      <dgm:spPr/>
    </dgm:pt>
    <dgm:pt modelId="{E2CAF877-CE83-483E-9E82-E7A61C7B53EA}" type="pres">
      <dgm:prSet presAssocID="{247D6D9D-1A1F-4E13-9B18-1F6AA2778C5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CA4283-C0D5-4725-BECE-CA7170EE5BF9}" srcId="{20CC9748-A30E-4905-811E-FF232C88D2D4}" destId="{DB86508C-1742-4AE4-B7B2-017EEBF64A2C}" srcOrd="7" destOrd="0" parTransId="{D2AE11DC-499E-4721-A89B-BE4678A24FC8}" sibTransId="{BD666707-D21F-416B-AA20-DA81A5097749}"/>
    <dgm:cxn modelId="{FCF61E96-8943-40BE-9610-A47A139B7A4C}" type="presOf" srcId="{20CC9748-A30E-4905-811E-FF232C88D2D4}" destId="{954A490E-9245-4256-AAEF-E9841FE8A7B5}" srcOrd="0" destOrd="0" presId="urn:microsoft.com/office/officeart/2005/8/layout/vList2"/>
    <dgm:cxn modelId="{91FBFCC5-39A0-427E-9A71-6F12266F5806}" srcId="{20CC9748-A30E-4905-811E-FF232C88D2D4}" destId="{247D6D9D-1A1F-4E13-9B18-1F6AA2778C5B}" srcOrd="8" destOrd="0" parTransId="{84D7D3D4-18CE-4434-875A-4D11D761C123}" sibTransId="{5E68C9DD-1F85-4524-A97C-F7484506907E}"/>
    <dgm:cxn modelId="{8F82D3C5-C91D-402E-8BEA-01B18C2845BD}" type="presOf" srcId="{758862A5-EAAE-4C58-95AC-04496A15629F}" destId="{46AFCA99-0811-4828-81DB-2EDA4E915601}" srcOrd="0" destOrd="0" presId="urn:microsoft.com/office/officeart/2005/8/layout/vList2"/>
    <dgm:cxn modelId="{83DB8E7E-3B78-4A52-8932-D511785B3958}" srcId="{20CC9748-A30E-4905-811E-FF232C88D2D4}" destId="{F17AF267-9C12-49D6-80C7-A56C49FA3C47}" srcOrd="0" destOrd="0" parTransId="{76A69C33-1072-4419-A337-A8FF2DBEF5BE}" sibTransId="{BC7DC8E1-75D1-418E-98AA-3FAC4F7CBC86}"/>
    <dgm:cxn modelId="{ADD126FB-7316-442A-94FB-E28B4DDCD666}" srcId="{20CC9748-A30E-4905-811E-FF232C88D2D4}" destId="{447E04D4-469E-4464-8524-B7D339BD8F4E}" srcOrd="5" destOrd="0" parTransId="{41E0340C-A8D3-44F9-8CAB-5698A033E6B1}" sibTransId="{71F8DCA4-75F1-40F8-AA3E-FDCB88954FCA}"/>
    <dgm:cxn modelId="{69887BAA-8E07-47B0-8DB2-EEE9CB207585}" type="presOf" srcId="{689E487B-5E7E-430B-B5A6-0A8C5861C59A}" destId="{3134B83F-F498-470A-99F3-AC2DBF95263D}" srcOrd="0" destOrd="0" presId="urn:microsoft.com/office/officeart/2005/8/layout/vList2"/>
    <dgm:cxn modelId="{A4223B1A-8FCE-4071-804B-FBC9E79BA24F}" type="presOf" srcId="{D4321367-4B75-43E8-AF5F-26BFA0C8D7A5}" destId="{53117729-B8A8-425A-B093-8021998D8EC9}" srcOrd="0" destOrd="0" presId="urn:microsoft.com/office/officeart/2005/8/layout/vList2"/>
    <dgm:cxn modelId="{7F87DFDD-3D4D-4C7D-998E-D0E979A253FA}" srcId="{20CC9748-A30E-4905-811E-FF232C88D2D4}" destId="{689E487B-5E7E-430B-B5A6-0A8C5861C59A}" srcOrd="1" destOrd="0" parTransId="{184EDD99-EB4F-424B-ACDA-2ABD65352578}" sibTransId="{2345D384-72D1-4639-8DE2-01F6C57B95A9}"/>
    <dgm:cxn modelId="{9F1AB995-C8A7-419D-8ABB-FE0A601D5B49}" type="presOf" srcId="{7AE28B82-7689-4374-BFE8-D11D05DE8018}" destId="{AB20CA40-2794-4DEF-B5B9-32A0864A6750}" srcOrd="0" destOrd="0" presId="urn:microsoft.com/office/officeart/2005/8/layout/vList2"/>
    <dgm:cxn modelId="{02C44485-4629-4459-A1EF-003C07CCC46A}" srcId="{20CC9748-A30E-4905-811E-FF232C88D2D4}" destId="{D4321367-4B75-43E8-AF5F-26BFA0C8D7A5}" srcOrd="2" destOrd="0" parTransId="{C25E12F2-3EEB-4C0D-8A57-6D5042C4A722}" sibTransId="{894734F8-6FD4-410B-8E94-2BC2AEC21582}"/>
    <dgm:cxn modelId="{E9E967E2-4789-4750-980D-B920EC7F3AE7}" type="presOf" srcId="{F17AF267-9C12-49D6-80C7-A56C49FA3C47}" destId="{35E006E9-5F16-443D-A704-4C786272F8CC}" srcOrd="0" destOrd="0" presId="urn:microsoft.com/office/officeart/2005/8/layout/vList2"/>
    <dgm:cxn modelId="{160EDBF9-F81A-4A34-B164-EE37FB8D36B1}" type="presOf" srcId="{DB86508C-1742-4AE4-B7B2-017EEBF64A2C}" destId="{EE55E1B7-6852-4530-9328-97BA7F581D38}" srcOrd="0" destOrd="0" presId="urn:microsoft.com/office/officeart/2005/8/layout/vList2"/>
    <dgm:cxn modelId="{D805E487-2890-4D55-A824-53BE91072CD4}" srcId="{20CC9748-A30E-4905-811E-FF232C88D2D4}" destId="{758862A5-EAAE-4C58-95AC-04496A15629F}" srcOrd="4" destOrd="0" parTransId="{E4D4A70D-6A22-4498-9C25-F5D85FE4DA6C}" sibTransId="{D98463B8-0877-4984-AB11-08837B5787B5}"/>
    <dgm:cxn modelId="{EA213A80-6EA1-44A5-82EE-DFFB10C426EC}" srcId="{20CC9748-A30E-4905-811E-FF232C88D2D4}" destId="{7AE28B82-7689-4374-BFE8-D11D05DE8018}" srcOrd="6" destOrd="0" parTransId="{4737A5E4-B6A1-4DAE-8255-AE7209197623}" sibTransId="{4C0F84E8-937F-48D7-BDD7-9CEAC981E0BD}"/>
    <dgm:cxn modelId="{AC5CF4F1-98F7-43D8-9875-451EC1AE2D9B}" srcId="{20CC9748-A30E-4905-811E-FF232C88D2D4}" destId="{34CE20A1-008C-4BC2-843C-D2630260101C}" srcOrd="3" destOrd="0" parTransId="{16A2C4F1-E80F-43DE-9A72-BD5FA1ACB484}" sibTransId="{C127F7CF-B5DE-4BA0-BB33-8C30EEDF811E}"/>
    <dgm:cxn modelId="{87DBA1DA-E3AC-4D07-9642-1035E3BFBC9C}" type="presOf" srcId="{447E04D4-469E-4464-8524-B7D339BD8F4E}" destId="{C60CEAAB-0CC4-46D6-9DDC-2C854AE2A53D}" srcOrd="0" destOrd="0" presId="urn:microsoft.com/office/officeart/2005/8/layout/vList2"/>
    <dgm:cxn modelId="{BE7457ED-0CD7-4615-8322-22D5FDE64AE7}" type="presOf" srcId="{247D6D9D-1A1F-4E13-9B18-1F6AA2778C5B}" destId="{E2CAF877-CE83-483E-9E82-E7A61C7B53EA}" srcOrd="0" destOrd="0" presId="urn:microsoft.com/office/officeart/2005/8/layout/vList2"/>
    <dgm:cxn modelId="{4A6A8E68-A345-40D7-9EEC-E0FADB178A6D}" type="presOf" srcId="{34CE20A1-008C-4BC2-843C-D2630260101C}" destId="{EE9FD1F0-00EB-4574-9DC8-A7145E9330A4}" srcOrd="0" destOrd="0" presId="urn:microsoft.com/office/officeart/2005/8/layout/vList2"/>
    <dgm:cxn modelId="{2FB2B47E-FA21-498A-A5AA-FE58C70943FB}" type="presParOf" srcId="{954A490E-9245-4256-AAEF-E9841FE8A7B5}" destId="{35E006E9-5F16-443D-A704-4C786272F8CC}" srcOrd="0" destOrd="0" presId="urn:microsoft.com/office/officeart/2005/8/layout/vList2"/>
    <dgm:cxn modelId="{8462CF4C-073B-4A4C-A89C-34CEAB56F7E0}" type="presParOf" srcId="{954A490E-9245-4256-AAEF-E9841FE8A7B5}" destId="{6553AA3B-99E3-4504-B2E9-C33719C14EC4}" srcOrd="1" destOrd="0" presId="urn:microsoft.com/office/officeart/2005/8/layout/vList2"/>
    <dgm:cxn modelId="{224620FC-51A6-4580-9B59-49F08C1A9053}" type="presParOf" srcId="{954A490E-9245-4256-AAEF-E9841FE8A7B5}" destId="{3134B83F-F498-470A-99F3-AC2DBF95263D}" srcOrd="2" destOrd="0" presId="urn:microsoft.com/office/officeart/2005/8/layout/vList2"/>
    <dgm:cxn modelId="{08999DDA-31E1-4F95-A7E2-9928031F6194}" type="presParOf" srcId="{954A490E-9245-4256-AAEF-E9841FE8A7B5}" destId="{648E4D0B-EDDE-4DDB-AAC1-A89E2329CDD5}" srcOrd="3" destOrd="0" presId="urn:microsoft.com/office/officeart/2005/8/layout/vList2"/>
    <dgm:cxn modelId="{0BCAE315-D349-40D0-8A36-36C3BF31BA4E}" type="presParOf" srcId="{954A490E-9245-4256-AAEF-E9841FE8A7B5}" destId="{53117729-B8A8-425A-B093-8021998D8EC9}" srcOrd="4" destOrd="0" presId="urn:microsoft.com/office/officeart/2005/8/layout/vList2"/>
    <dgm:cxn modelId="{17140223-2982-4CEE-B312-5672F6C018A2}" type="presParOf" srcId="{954A490E-9245-4256-AAEF-E9841FE8A7B5}" destId="{B2243F17-64D5-423D-96B7-C740DE93A567}" srcOrd="5" destOrd="0" presId="urn:microsoft.com/office/officeart/2005/8/layout/vList2"/>
    <dgm:cxn modelId="{5391FE44-1B79-4349-B046-88E7F93FF041}" type="presParOf" srcId="{954A490E-9245-4256-AAEF-E9841FE8A7B5}" destId="{EE9FD1F0-00EB-4574-9DC8-A7145E9330A4}" srcOrd="6" destOrd="0" presId="urn:microsoft.com/office/officeart/2005/8/layout/vList2"/>
    <dgm:cxn modelId="{AB0A5912-9B7D-47E2-8959-65DA38FA554F}" type="presParOf" srcId="{954A490E-9245-4256-AAEF-E9841FE8A7B5}" destId="{991BDA58-EC3A-4915-A309-0569169473E5}" srcOrd="7" destOrd="0" presId="urn:microsoft.com/office/officeart/2005/8/layout/vList2"/>
    <dgm:cxn modelId="{B08A73AF-7AA3-446F-ADC3-C0EC2179B5A2}" type="presParOf" srcId="{954A490E-9245-4256-AAEF-E9841FE8A7B5}" destId="{46AFCA99-0811-4828-81DB-2EDA4E915601}" srcOrd="8" destOrd="0" presId="urn:microsoft.com/office/officeart/2005/8/layout/vList2"/>
    <dgm:cxn modelId="{247C5A21-7033-4AD1-BF9D-A0DEDA0111DB}" type="presParOf" srcId="{954A490E-9245-4256-AAEF-E9841FE8A7B5}" destId="{720A340A-8990-41F7-B552-149F93B22B43}" srcOrd="9" destOrd="0" presId="urn:microsoft.com/office/officeart/2005/8/layout/vList2"/>
    <dgm:cxn modelId="{7BA6176C-AB5D-43D8-AEF7-CCA7B32F4F0D}" type="presParOf" srcId="{954A490E-9245-4256-AAEF-E9841FE8A7B5}" destId="{C60CEAAB-0CC4-46D6-9DDC-2C854AE2A53D}" srcOrd="10" destOrd="0" presId="urn:microsoft.com/office/officeart/2005/8/layout/vList2"/>
    <dgm:cxn modelId="{7633AE40-40AD-4239-942C-75B9323904EE}" type="presParOf" srcId="{954A490E-9245-4256-AAEF-E9841FE8A7B5}" destId="{0C6CF6D4-4D12-4898-B469-B2C1ECCCC8F3}" srcOrd="11" destOrd="0" presId="urn:microsoft.com/office/officeart/2005/8/layout/vList2"/>
    <dgm:cxn modelId="{BBD4EAAF-884C-4BB6-9210-70EC6809079C}" type="presParOf" srcId="{954A490E-9245-4256-AAEF-E9841FE8A7B5}" destId="{AB20CA40-2794-4DEF-B5B9-32A0864A6750}" srcOrd="12" destOrd="0" presId="urn:microsoft.com/office/officeart/2005/8/layout/vList2"/>
    <dgm:cxn modelId="{13E43B6B-758F-4D6F-9D96-51B1E9EB955D}" type="presParOf" srcId="{954A490E-9245-4256-AAEF-E9841FE8A7B5}" destId="{2B3F7965-79E0-446B-ABD6-E5DA88CBDE8C}" srcOrd="13" destOrd="0" presId="urn:microsoft.com/office/officeart/2005/8/layout/vList2"/>
    <dgm:cxn modelId="{454B2178-D0BE-41D3-BCF6-3ACE56ECA98F}" type="presParOf" srcId="{954A490E-9245-4256-AAEF-E9841FE8A7B5}" destId="{EE55E1B7-6852-4530-9328-97BA7F581D38}" srcOrd="14" destOrd="0" presId="urn:microsoft.com/office/officeart/2005/8/layout/vList2"/>
    <dgm:cxn modelId="{9784656B-3DFD-40E1-B7E3-E25B15B9C3AC}" type="presParOf" srcId="{954A490E-9245-4256-AAEF-E9841FE8A7B5}" destId="{DA2F4101-5BB8-4B73-AB4B-338F55B27D2A}" srcOrd="15" destOrd="0" presId="urn:microsoft.com/office/officeart/2005/8/layout/vList2"/>
    <dgm:cxn modelId="{956D9586-772C-4925-BE25-D5AF207C3132}" type="presParOf" srcId="{954A490E-9245-4256-AAEF-E9841FE8A7B5}" destId="{E2CAF877-CE83-483E-9E82-E7A61C7B53E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006E9-5F16-443D-A704-4C786272F8CC}">
      <dsp:nvSpPr>
        <dsp:cNvPr id="0" name=""/>
        <dsp:cNvSpPr/>
      </dsp:nvSpPr>
      <dsp:spPr>
        <a:xfrm>
          <a:off x="0" y="67047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001: Genel sistem hatası</a:t>
          </a:r>
          <a:endParaRPr lang="en-US" sz="1700" kern="1200"/>
        </a:p>
      </dsp:txBody>
      <dsp:txXfrm>
        <a:off x="19904" y="86951"/>
        <a:ext cx="8906733" cy="367937"/>
      </dsp:txXfrm>
    </dsp:sp>
    <dsp:sp modelId="{3134B83F-F498-470A-99F3-AC2DBF95263D}">
      <dsp:nvSpPr>
        <dsp:cNvPr id="0" name=""/>
        <dsp:cNvSpPr/>
      </dsp:nvSpPr>
      <dsp:spPr>
        <a:xfrm>
          <a:off x="0" y="523753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002: Tarama başlatılamıyor</a:t>
          </a:r>
          <a:endParaRPr lang="en-US" sz="1700" kern="1200"/>
        </a:p>
      </dsp:txBody>
      <dsp:txXfrm>
        <a:off x="19904" y="543657"/>
        <a:ext cx="8906733" cy="367937"/>
      </dsp:txXfrm>
    </dsp:sp>
    <dsp:sp modelId="{53117729-B8A8-425A-B093-8021998D8EC9}">
      <dsp:nvSpPr>
        <dsp:cNvPr id="0" name=""/>
        <dsp:cNvSpPr/>
      </dsp:nvSpPr>
      <dsp:spPr>
        <a:xfrm>
          <a:off x="0" y="996500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003: Görüntü kalitesi sorunu</a:t>
          </a:r>
          <a:endParaRPr lang="en-US" sz="1700" kern="1200"/>
        </a:p>
      </dsp:txBody>
      <dsp:txXfrm>
        <a:off x="19904" y="1016404"/>
        <a:ext cx="8906733" cy="367937"/>
      </dsp:txXfrm>
    </dsp:sp>
    <dsp:sp modelId="{EE9FD1F0-00EB-4574-9DC8-A7145E9330A4}">
      <dsp:nvSpPr>
        <dsp:cNvPr id="0" name=""/>
        <dsp:cNvSpPr/>
      </dsp:nvSpPr>
      <dsp:spPr>
        <a:xfrm>
          <a:off x="0" y="1437163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004: Hareket arızası</a:t>
          </a:r>
          <a:endParaRPr lang="en-US" sz="1700" kern="1200"/>
        </a:p>
      </dsp:txBody>
      <dsp:txXfrm>
        <a:off x="19904" y="1457067"/>
        <a:ext cx="8906733" cy="367937"/>
      </dsp:txXfrm>
    </dsp:sp>
    <dsp:sp modelId="{46AFCA99-0811-4828-81DB-2EDA4E915601}">
      <dsp:nvSpPr>
        <dsp:cNvPr id="0" name=""/>
        <dsp:cNvSpPr/>
      </dsp:nvSpPr>
      <dsp:spPr>
        <a:xfrm>
          <a:off x="0" y="1893868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005: Soğutma sistemi arızası</a:t>
          </a:r>
          <a:endParaRPr lang="en-US" sz="1700" kern="1200"/>
        </a:p>
      </dsp:txBody>
      <dsp:txXfrm>
        <a:off x="19904" y="1913772"/>
        <a:ext cx="8906733" cy="367937"/>
      </dsp:txXfrm>
    </dsp:sp>
    <dsp:sp modelId="{C60CEAAB-0CC4-46D6-9DDC-2C854AE2A53D}">
      <dsp:nvSpPr>
        <dsp:cNvPr id="0" name=""/>
        <dsp:cNvSpPr/>
      </dsp:nvSpPr>
      <dsp:spPr>
        <a:xfrm>
          <a:off x="0" y="2350573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006: Yazılım hatası</a:t>
          </a:r>
          <a:endParaRPr lang="en-US" sz="1700" kern="1200"/>
        </a:p>
      </dsp:txBody>
      <dsp:txXfrm>
        <a:off x="19904" y="2370477"/>
        <a:ext cx="8906733" cy="367937"/>
      </dsp:txXfrm>
    </dsp:sp>
    <dsp:sp modelId="{AB20CA40-2794-4DEF-B5B9-32A0864A6750}">
      <dsp:nvSpPr>
        <dsp:cNvPr id="0" name=""/>
        <dsp:cNvSpPr/>
      </dsp:nvSpPr>
      <dsp:spPr>
        <a:xfrm>
          <a:off x="0" y="2807278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007: Veri iletim sorunu</a:t>
          </a:r>
          <a:endParaRPr lang="en-US" sz="1700" kern="1200"/>
        </a:p>
      </dsp:txBody>
      <dsp:txXfrm>
        <a:off x="19904" y="2827182"/>
        <a:ext cx="8906733" cy="367937"/>
      </dsp:txXfrm>
    </dsp:sp>
    <dsp:sp modelId="{EE55E1B7-6852-4530-9328-97BA7F581D38}">
      <dsp:nvSpPr>
        <dsp:cNvPr id="0" name=""/>
        <dsp:cNvSpPr/>
      </dsp:nvSpPr>
      <dsp:spPr>
        <a:xfrm>
          <a:off x="0" y="3263983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008: Güç kaynağı sorunu</a:t>
          </a:r>
          <a:endParaRPr lang="en-US" sz="1700" kern="1200"/>
        </a:p>
      </dsp:txBody>
      <dsp:txXfrm>
        <a:off x="19904" y="3283887"/>
        <a:ext cx="8906733" cy="367937"/>
      </dsp:txXfrm>
    </dsp:sp>
    <dsp:sp modelId="{E2CAF877-CE83-483E-9E82-E7A61C7B53EA}">
      <dsp:nvSpPr>
        <dsp:cNvPr id="0" name=""/>
        <dsp:cNvSpPr/>
      </dsp:nvSpPr>
      <dsp:spPr>
        <a:xfrm>
          <a:off x="0" y="3720688"/>
          <a:ext cx="8946541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0" i="0" kern="1200"/>
            <a:t>Hata Kodu 009: Bağlantı hatası</a:t>
          </a:r>
          <a:endParaRPr lang="en-US" sz="1700" kern="1200"/>
        </a:p>
      </dsp:txBody>
      <dsp:txXfrm>
        <a:off x="19904" y="3740592"/>
        <a:ext cx="8906733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41C4-653F-4D60-8978-26D4FCE05E6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C85AD-53BC-402F-AF1C-37E0B01186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33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D8E3-E744-46E7-81BA-50F456F86FBB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27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03F9-0165-4EB0-B240-409D24C532B5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32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506F-3BF2-4683-9EB1-6542D2A9E6EB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1157-DB64-4B02-8165-DA907583F554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464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62BE-B25F-4377-B068-E5AD0C05C7C5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1D51-35A5-4652-95EE-7CF3482F455D}" type="datetime1">
              <a:rPr lang="tr-TR" smtClean="0"/>
              <a:t>9.07.2024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30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B00E-79A4-4636-975C-8D99562BB666}" type="datetime1">
              <a:rPr lang="tr-TR" smtClean="0"/>
              <a:t>9.07.2024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913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0A87-D9A4-472B-BA0D-7416BCDC0F9A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762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416D-BA94-4DBA-B085-023C84ED82CE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99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6BFB7-623E-4F4D-99A3-A5D7DECFDADF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52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CCD-5107-4166-8A5B-8B176B38216F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5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A3AF6-D89F-4F74-904C-8342BD387915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925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DDD1-2C1A-464B-9B97-BFF90A46C0A6}" type="datetime1">
              <a:rPr lang="tr-TR" smtClean="0"/>
              <a:t>9.07.2024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21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A105-CF25-4D93-8689-17B91BA65DD8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99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E584C-0C01-425D-9E8A-6D0400E82B23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3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C5A-0984-4F3D-9238-740F531A28D0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28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7FAD-75E7-4F42-8463-E32B34397E72}" type="datetime1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778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2846BA-A2C5-428F-90B3-A00F34CBC79D}" type="datetime1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3C73-BC8F-4121-8099-BED69638D9C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030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orence.com.tr/spect#:~:text=SPECT%3B%20bir%20gama%20kamera%20taraf%C4%B1ndan,360%20derece%20d%C3%B6nebilecek%20%C5%9Fekilde%20tasarlan%C4%B1yo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438BAFB2-2394-718E-9E36-D8F6BCB0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124" y="2181900"/>
            <a:ext cx="2412303" cy="2494200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FFE02AE-C291-CB60-0F18-A53486F99A92}"/>
              </a:ext>
            </a:extLst>
          </p:cNvPr>
          <p:cNvSpPr txBox="1"/>
          <p:nvPr/>
        </p:nvSpPr>
        <p:spPr>
          <a:xfrm>
            <a:off x="3060777" y="631356"/>
            <a:ext cx="5582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ATATÜRK ÜNİVERSİTESİ</a:t>
            </a:r>
          </a:p>
          <a:p>
            <a:pPr algn="ctr"/>
            <a:r>
              <a:rPr lang="tr-TR" sz="3200" dirty="0"/>
              <a:t>İSPİR HAMZA POLAT MYO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A2B69D0-26B9-BB6B-DECE-5005D7FB31DD}"/>
              </a:ext>
            </a:extLst>
          </p:cNvPr>
          <p:cNvSpPr txBox="1"/>
          <p:nvPr/>
        </p:nvSpPr>
        <p:spPr>
          <a:xfrm>
            <a:off x="266659" y="3322975"/>
            <a:ext cx="7692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ADI: İBRAHİM NAZİF</a:t>
            </a:r>
          </a:p>
          <a:p>
            <a:r>
              <a:rPr lang="tr-TR" sz="2400" b="1" dirty="0"/>
              <a:t>SOYADI: KILINÇ</a:t>
            </a:r>
          </a:p>
          <a:p>
            <a:r>
              <a:rPr lang="tr-TR" sz="2400" b="1" dirty="0"/>
              <a:t>KONU: SPECT</a:t>
            </a:r>
          </a:p>
          <a:p>
            <a:r>
              <a:rPr lang="tr-TR" sz="2400" b="1" dirty="0"/>
              <a:t>SEVDA SARITAŞ</a:t>
            </a:r>
          </a:p>
          <a:p>
            <a:r>
              <a:rPr lang="tr-TR" sz="2400" b="1" dirty="0"/>
              <a:t>SPECT CİHAZI VE ARIZALARI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62B130DD-B77A-4F06-B442-5616834D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86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7BDA43-D769-081A-A34A-429263B7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SPECT CİHAZI KALİBRASYONU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70467C-A82C-4DC9-2027-4F65A8B06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706429" cy="4552034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FFFFFF"/>
                </a:solidFill>
                <a:effectLst/>
                <a:latin typeface="SF Pro Display"/>
              </a:rPr>
              <a:t>Enerji Penceresi Kalibrasyonu: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</a:t>
            </a:r>
            <a:r>
              <a:rPr lang="tr-TR" b="0" i="0" u="none" strike="noStrike" dirty="0">
                <a:solidFill>
                  <a:srgbClr val="FFFFFF"/>
                </a:solidFill>
                <a:effectLst/>
                <a:latin typeface="SF Pro Display"/>
              </a:rPr>
              <a:t>SPECT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cihazının enerji penceresi kalibrasyonu, cihazın farklı enerji seviyelerindeki gamma ışınlarını doğru şekilde algılayabilmesi için yapılır. Bu adımda, farklı enerji seviyelerindeki kaynaklardan gelen ışınlar kullanılarak cihazın enerji penceresi ayarlanır.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FFFFFF"/>
                </a:solidFill>
                <a:effectLst/>
                <a:latin typeface="SF Pro Display"/>
              </a:rPr>
              <a:t>Doğruluk Kalibrasyonu: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</a:t>
            </a:r>
            <a:r>
              <a:rPr lang="tr-TR" b="0" i="0" u="none" strike="noStrike" dirty="0">
                <a:solidFill>
                  <a:srgbClr val="FFFFFF"/>
                </a:solidFill>
                <a:effectLst/>
                <a:latin typeface="SF Pro Display"/>
              </a:rPr>
              <a:t>SPECT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cihazının görüntüleme doğruluğunun sağlanması için kalibrasyon yapılır. Bu adımda, bilinen bir desen veya referans nesne kullanılarak cihazın doğru konumlandırılması ve görüntüleme performansının test edilmesi sağlanır.</a:t>
            </a:r>
          </a:p>
          <a:p>
            <a:pPr algn="l">
              <a:buFont typeface="+mj-lt"/>
              <a:buAutoNum type="arabicPeriod"/>
            </a:pPr>
            <a:r>
              <a:rPr lang="tr-TR" b="1" i="0" dirty="0">
                <a:solidFill>
                  <a:srgbClr val="FFFFFF"/>
                </a:solidFill>
                <a:effectLst/>
                <a:latin typeface="SF Pro Display"/>
              </a:rPr>
              <a:t>Çözünürlük Kalibrasyonu: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Cihazın çözünürlüğünün doğru şekilde ayarlanması ve kontrol edilmesi için bu adım uygulanır. Çözünürlük kalibrasyonu, cihazın detayları doğru şekilde çözebilmesi için önemlidir.</a:t>
            </a:r>
          </a:p>
          <a:p>
            <a:pPr algn="l">
              <a:buFont typeface="+mj-lt"/>
              <a:buAutoNum type="arabicPeriod"/>
            </a:pPr>
            <a:r>
              <a:rPr lang="tr-TR" b="1" i="0" dirty="0" err="1">
                <a:solidFill>
                  <a:srgbClr val="FFFFFF"/>
                </a:solidFill>
                <a:effectLst/>
                <a:latin typeface="SF Pro Display"/>
              </a:rPr>
              <a:t>Sensitivite</a:t>
            </a:r>
            <a:r>
              <a:rPr lang="tr-TR" b="1" i="0" dirty="0">
                <a:solidFill>
                  <a:srgbClr val="FFFFFF"/>
                </a:solidFill>
                <a:effectLst/>
                <a:latin typeface="SF Pro Display"/>
              </a:rPr>
              <a:t> Kalibrasyonu: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 Cihazın farklı bölgelerinden gelen gamma ışınlarını eşit şekilde algılayabilmesi için </a:t>
            </a:r>
            <a:r>
              <a:rPr lang="tr-TR" b="0" i="0" dirty="0" err="1">
                <a:solidFill>
                  <a:srgbClr val="FFFFFF"/>
                </a:solidFill>
                <a:effectLst/>
                <a:latin typeface="SF Pro Display"/>
              </a:rPr>
              <a:t>sensitivite</a:t>
            </a:r>
            <a:r>
              <a:rPr lang="tr-TR" b="0" i="0" dirty="0">
                <a:solidFill>
                  <a:srgbClr val="FFFFFF"/>
                </a:solidFill>
                <a:effectLst/>
                <a:latin typeface="SF Pro Display"/>
              </a:rPr>
              <a:t> kalibrasyonu yapılır. Bu adım, cihazın homojen bir şekilde çalışmasını sağlar.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436AB0-1A42-C0A1-6971-55D3B2BE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304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93885AAB-C0AF-4CCC-BCC4-7A739971DA4E}"/>
              </a:ext>
            </a:extLst>
          </p:cNvPr>
          <p:cNvSpPr txBox="1"/>
          <p:nvPr/>
        </p:nvSpPr>
        <p:spPr>
          <a:xfrm>
            <a:off x="795868" y="1034996"/>
            <a:ext cx="82634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KAYNAKÇA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https://slideplayer.biz.tr/slide/17991388/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https://lifeofmedical.com/spect/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>
                <a:hlinkClick r:id="rId2"/>
              </a:rPr>
              <a:t>https://www.florence.com.tr/spect#:~:text=SPECT%3B%20bir%20gama%20kamera%20taraf%C4%B1ndan,360%20derece%20d%C3%B6nebilecek%20%C5%9Fekilde%20tasarlan%C4%B1yor</a:t>
            </a:r>
            <a:endParaRPr lang="tr-T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400" dirty="0"/>
              <a:t>https://dergipark.org.tr/en/download/article-file/1446908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F53FDD-E088-45D2-BF30-7686A913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2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5010609-A758-FF14-51A9-FEF274FD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SPECT CİHAZI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D4EE71E-0A92-FBD1-A181-BAE9058877F0}"/>
              </a:ext>
            </a:extLst>
          </p:cNvPr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SPECT görüntüleme cihazları, hastanın vücuduna verilen radyoaktif izleyici moleküllerin dağılımının üç boyutlu (tomografik) görüntülerini sağlar.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3B görüntüler, farklı açılarda kaydedilen çok sayıda projeksiyon görüntüsünden elde edilen bilgisayardır.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SPECT, bilgisayarlı tek foton tomografi sistemidir. SPECT (Single Photon Emission   Compurized   Tomography ) kısaltması yaygın olarak kullanılır.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BFEF362-853B-7BE2-7712-C46B66D3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8" r="117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FD57E57-C605-4435-AEDC-26756D95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C763C73-BC8F-4121-8099-BED69638D9C8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1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85E0B5E9-8E17-4DD7-9BC6-5076672A6EAC}"/>
              </a:ext>
            </a:extLst>
          </p:cNvPr>
          <p:cNvSpPr/>
          <p:nvPr/>
        </p:nvSpPr>
        <p:spPr>
          <a:xfrm>
            <a:off x="5411931" y="452718"/>
            <a:ext cx="463890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SPECT- BT ÖZELLİKLERİ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2D7350-4EB5-6F3A-7A2D-C28D693ED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61" r="1" b="2776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AD55F21-1D3D-432D-836C-0E29F63B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C763C73-BC8F-4121-8099-BED69638D9C8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5002514-FA7C-D80E-93FF-C9E7803DE230}"/>
              </a:ext>
            </a:extLst>
          </p:cNvPr>
          <p:cNvSpPr txBox="1"/>
          <p:nvPr/>
        </p:nvSpPr>
        <p:spPr>
          <a:xfrm>
            <a:off x="5410950" y="2052918"/>
            <a:ext cx="4638903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SPECT-BT</a:t>
            </a:r>
            <a:r>
              <a:rPr lang="tr-TR" sz="1500" b="1" dirty="0">
                <a:latin typeface="+mj-lt"/>
                <a:ea typeface="+mj-ea"/>
                <a:cs typeface="+mj-cs"/>
              </a:rPr>
              <a:t> :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görüntülerinin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önemli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özelliği</a:t>
            </a:r>
            <a:r>
              <a:rPr lang="en-US" sz="1500" dirty="0">
                <a:latin typeface="+mj-lt"/>
                <a:ea typeface="+mj-ea"/>
                <a:cs typeface="+mj-cs"/>
              </a:rPr>
              <a:t> de BT </a:t>
            </a:r>
            <a:r>
              <a:rPr lang="en-US" sz="1500" dirty="0" err="1">
                <a:latin typeface="+mj-lt"/>
                <a:ea typeface="+mj-ea"/>
                <a:cs typeface="+mj-cs"/>
              </a:rPr>
              <a:t>cihazı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sayesinde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zayıflatma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düzeltmesine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sahip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olmalarıdır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SPECT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ve</a:t>
            </a:r>
            <a:r>
              <a:rPr lang="en-US" sz="1500" b="1" dirty="0">
                <a:latin typeface="+mj-lt"/>
                <a:ea typeface="+mj-ea"/>
                <a:cs typeface="+mj-cs"/>
              </a:rPr>
              <a:t> BT</a:t>
            </a:r>
            <a:r>
              <a:rPr lang="tr-TR" sz="1500" b="1" dirty="0">
                <a:latin typeface="+mj-lt"/>
                <a:ea typeface="+mj-ea"/>
                <a:cs typeface="+mj-cs"/>
              </a:rPr>
              <a:t> :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görüntülerinin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üst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üste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sıkıştırılması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de </a:t>
            </a:r>
            <a:r>
              <a:rPr lang="en-US" sz="1500" dirty="0" err="1">
                <a:latin typeface="+mj-lt"/>
                <a:ea typeface="+mj-ea"/>
                <a:cs typeface="+mj-cs"/>
              </a:rPr>
              <a:t>fizyon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görüntüleri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elde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edilir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dirty="0">
                <a:latin typeface="+mj-lt"/>
                <a:ea typeface="+mj-ea"/>
                <a:cs typeface="+mj-cs"/>
              </a:rPr>
              <a:t>SPECT-BT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iki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ayrı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gantriden</a:t>
            </a:r>
            <a:r>
              <a:rPr lang="en-US" sz="1500" b="1" dirty="0">
                <a:latin typeface="+mj-lt"/>
                <a:ea typeface="+mj-ea"/>
                <a:cs typeface="+mj-cs"/>
              </a:rPr>
              <a:t> </a:t>
            </a:r>
            <a:r>
              <a:rPr lang="en-US" sz="1500" b="1" dirty="0" err="1">
                <a:latin typeface="+mj-lt"/>
                <a:ea typeface="+mj-ea"/>
                <a:cs typeface="+mj-cs"/>
              </a:rPr>
              <a:t>oluşur</a:t>
            </a:r>
            <a:r>
              <a:rPr lang="tr-TR" sz="1500" b="1" dirty="0">
                <a:latin typeface="+mj-lt"/>
                <a:ea typeface="+mj-ea"/>
                <a:cs typeface="+mj-cs"/>
              </a:rPr>
              <a:t>;</a:t>
            </a:r>
            <a:endParaRPr lang="en-US" sz="1500" b="1" dirty="0"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Ön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gantri</a:t>
            </a:r>
            <a:r>
              <a:rPr lang="en-US" sz="1500" dirty="0">
                <a:latin typeface="+mj-lt"/>
                <a:ea typeface="+mj-ea"/>
                <a:cs typeface="+mj-cs"/>
              </a:rPr>
              <a:t> SPECT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>
                <a:latin typeface="+mj-lt"/>
                <a:ea typeface="+mj-ea"/>
                <a:cs typeface="+mj-cs"/>
              </a:rPr>
              <a:t>Arka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gantri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ise</a:t>
            </a:r>
            <a:r>
              <a:rPr lang="en-US" sz="1500" dirty="0">
                <a:latin typeface="+mj-lt"/>
                <a:ea typeface="+mj-ea"/>
                <a:cs typeface="+mj-cs"/>
              </a:rPr>
              <a:t> BT </a:t>
            </a:r>
            <a:r>
              <a:rPr lang="en-US" sz="1500" dirty="0" err="1">
                <a:latin typeface="+mj-lt"/>
                <a:ea typeface="+mj-ea"/>
                <a:cs typeface="+mj-cs"/>
              </a:rPr>
              <a:t>cihazına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aittir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5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dirty="0" err="1">
                <a:latin typeface="+mj-lt"/>
                <a:ea typeface="+mj-ea"/>
                <a:cs typeface="+mj-cs"/>
              </a:rPr>
              <a:t>Hastaya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verilen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radyofarmasötik</a:t>
            </a:r>
            <a:r>
              <a:rPr lang="en-US" sz="1500" dirty="0">
                <a:latin typeface="+mj-lt"/>
                <a:ea typeface="+mj-ea"/>
                <a:cs typeface="+mj-cs"/>
              </a:rPr>
              <a:t> SPECT </a:t>
            </a:r>
            <a:r>
              <a:rPr lang="en-US" sz="1500" dirty="0" err="1">
                <a:latin typeface="+mj-lt"/>
                <a:ea typeface="+mj-ea"/>
                <a:cs typeface="+mj-cs"/>
              </a:rPr>
              <a:t>görüntüleme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ile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ilgilidir</a:t>
            </a:r>
            <a:r>
              <a:rPr lang="en-US" sz="1500" dirty="0">
                <a:latin typeface="+mj-lt"/>
                <a:ea typeface="+mj-ea"/>
                <a:cs typeface="+mj-cs"/>
              </a:rPr>
              <a:t>. </a:t>
            </a:r>
            <a:r>
              <a:rPr lang="en-US" sz="1500" dirty="0" err="1">
                <a:latin typeface="+mj-lt"/>
                <a:ea typeface="+mj-ea"/>
                <a:cs typeface="+mj-cs"/>
              </a:rPr>
              <a:t>Hibrit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sistemlerden</a:t>
            </a:r>
            <a:r>
              <a:rPr lang="en-US" sz="1500" dirty="0">
                <a:latin typeface="+mj-lt"/>
                <a:ea typeface="+mj-ea"/>
                <a:cs typeface="+mj-cs"/>
              </a:rPr>
              <a:t> hasta </a:t>
            </a:r>
            <a:r>
              <a:rPr lang="en-US" sz="1500" dirty="0" err="1">
                <a:latin typeface="+mj-lt"/>
                <a:ea typeface="+mj-ea"/>
                <a:cs typeface="+mj-cs"/>
              </a:rPr>
              <a:t>masaları</a:t>
            </a:r>
            <a:r>
              <a:rPr lang="en-US" sz="1500" dirty="0">
                <a:latin typeface="+mj-lt"/>
                <a:ea typeface="+mj-ea"/>
                <a:cs typeface="+mj-cs"/>
              </a:rPr>
              <a:t> </a:t>
            </a:r>
            <a:r>
              <a:rPr lang="en-US" sz="1500" dirty="0" err="1">
                <a:latin typeface="+mj-lt"/>
                <a:ea typeface="+mj-ea"/>
                <a:cs typeface="+mj-cs"/>
              </a:rPr>
              <a:t>ortaktır</a:t>
            </a:r>
            <a:r>
              <a:rPr lang="en-US" sz="1500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14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9A3F92C-68DC-436F-AD43-940128DA29A0}"/>
              </a:ext>
            </a:extLst>
          </p:cNvPr>
          <p:cNvSpPr txBox="1"/>
          <p:nvPr/>
        </p:nvSpPr>
        <p:spPr>
          <a:xfrm>
            <a:off x="5282381" y="629266"/>
            <a:ext cx="4767471" cy="164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SPECT CİHAZI GENEL AMACI </a:t>
            </a:r>
          </a:p>
        </p:txBody>
      </p:sp>
      <p:pic>
        <p:nvPicPr>
          <p:cNvPr id="6" name="Picture 5" descr="Nöroloji kliniğinde insan beyninin taraması">
            <a:extLst>
              <a:ext uri="{FF2B5EF4-FFF2-40B4-BE49-F238E27FC236}">
                <a16:creationId xmlns:a16="http://schemas.microsoft.com/office/drawing/2014/main" id="{1FA04D7F-93C5-50C7-96DF-EE7233C37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14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21E5E1B-7A28-4EDA-8D3B-1FE7177A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C763C73-BC8F-4121-8099-BED69638D9C8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E7DA3CB-D1C9-05D3-4E69-4A453435B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405" y="2549363"/>
            <a:ext cx="5634435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Tek </a:t>
            </a:r>
            <a:r>
              <a:rPr lang="en-US" dirty="0" err="1"/>
              <a:t>foton</a:t>
            </a:r>
            <a:r>
              <a:rPr lang="en-US" dirty="0"/>
              <a:t> </a:t>
            </a:r>
            <a:r>
              <a:rPr lang="en-US" dirty="0" err="1"/>
              <a:t>emisyonlu</a:t>
            </a:r>
            <a:r>
              <a:rPr lang="en-US" dirty="0"/>
              <a:t> </a:t>
            </a:r>
            <a:r>
              <a:rPr lang="en-US" dirty="0" err="1"/>
              <a:t>bilgisayarlı</a:t>
            </a:r>
            <a:r>
              <a:rPr lang="en-US" dirty="0"/>
              <a:t> </a:t>
            </a:r>
            <a:r>
              <a:rPr lang="en-US" dirty="0" err="1"/>
              <a:t>tomografi</a:t>
            </a:r>
            <a:r>
              <a:rPr lang="en-US" dirty="0"/>
              <a:t> (SPECT) </a:t>
            </a:r>
            <a:r>
              <a:rPr lang="en-US" dirty="0" err="1"/>
              <a:t>taraması</a:t>
            </a:r>
            <a:r>
              <a:rPr lang="en-US" dirty="0"/>
              <a:t>, </a:t>
            </a:r>
            <a:r>
              <a:rPr lang="en-US" dirty="0" err="1"/>
              <a:t>kanın</a:t>
            </a:r>
            <a:r>
              <a:rPr lang="en-US" dirty="0"/>
              <a:t> </a:t>
            </a:r>
            <a:r>
              <a:rPr lang="en-US" dirty="0" err="1"/>
              <a:t>dokulara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organlara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aktığını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testidir</a:t>
            </a:r>
            <a:r>
              <a:rPr lang="en-US" dirty="0"/>
              <a:t>. </a:t>
            </a:r>
            <a:r>
              <a:rPr lang="en-US" dirty="0" err="1"/>
              <a:t>Omurgadaki</a:t>
            </a:r>
            <a:r>
              <a:rPr lang="en-US" dirty="0"/>
              <a:t> </a:t>
            </a:r>
            <a:r>
              <a:rPr lang="en-US" dirty="0" err="1"/>
              <a:t>nöbetlerin</a:t>
            </a:r>
            <a:r>
              <a:rPr lang="en-US" dirty="0"/>
              <a:t>, </a:t>
            </a:r>
            <a:r>
              <a:rPr lang="en-US" dirty="0" err="1"/>
              <a:t>felçlerin</a:t>
            </a:r>
            <a:r>
              <a:rPr lang="en-US" dirty="0"/>
              <a:t>, </a:t>
            </a:r>
            <a:r>
              <a:rPr lang="en-US" dirty="0" err="1"/>
              <a:t>stres</a:t>
            </a:r>
            <a:r>
              <a:rPr lang="en-US" dirty="0"/>
              <a:t> </a:t>
            </a:r>
            <a:r>
              <a:rPr lang="en-US" dirty="0" err="1"/>
              <a:t>kırıklarının</a:t>
            </a:r>
            <a:r>
              <a:rPr lang="en-US" dirty="0"/>
              <a:t>, </a:t>
            </a:r>
            <a:r>
              <a:rPr lang="en-US" dirty="0" err="1"/>
              <a:t>enfeksiyonların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tümörlerin</a:t>
            </a:r>
            <a:r>
              <a:rPr lang="en-US" dirty="0"/>
              <a:t> </a:t>
            </a:r>
            <a:r>
              <a:rPr lang="en-US" dirty="0" err="1"/>
              <a:t>teşhisine</a:t>
            </a:r>
            <a:r>
              <a:rPr lang="en-US" dirty="0"/>
              <a:t>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Kameralar</a:t>
            </a:r>
            <a:r>
              <a:rPr lang="en-US" dirty="0"/>
              <a:t>, </a:t>
            </a:r>
            <a:r>
              <a:rPr lang="en-US" dirty="0" err="1"/>
              <a:t>dedektörlerin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palet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hareketsiz</a:t>
            </a:r>
            <a:r>
              <a:rPr lang="en-US" dirty="0"/>
              <a:t> </a:t>
            </a:r>
            <a:r>
              <a:rPr lang="en-US" dirty="0" err="1"/>
              <a:t>yatan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çevresinde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dairede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etmesini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döner </a:t>
            </a:r>
            <a:r>
              <a:rPr lang="en-US" dirty="0" err="1"/>
              <a:t>bir</a:t>
            </a:r>
            <a:r>
              <a:rPr lang="en-US" dirty="0"/>
              <a:t> portal </a:t>
            </a:r>
            <a:r>
              <a:rPr lang="en-US" dirty="0" err="1"/>
              <a:t>üzerine</a:t>
            </a:r>
            <a:r>
              <a:rPr lang="en-US" dirty="0"/>
              <a:t> monte </a:t>
            </a:r>
            <a:r>
              <a:rPr lang="en-US" dirty="0" err="1"/>
              <a:t>edilmiştir</a:t>
            </a:r>
            <a:r>
              <a:rPr lang="en-US" dirty="0"/>
              <a:t>.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9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09785A-A0E5-D654-4DF4-4247D083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54" y="112740"/>
            <a:ext cx="9544013" cy="776260"/>
          </a:xfrm>
        </p:spPr>
        <p:txBody>
          <a:bodyPr/>
          <a:lstStyle/>
          <a:p>
            <a:r>
              <a:rPr lang="tr-TR" sz="4000" dirty="0">
                <a:solidFill>
                  <a:schemeClr val="bg1"/>
                </a:solidFill>
                <a:latin typeface="Arial Black" panose="020B0A04020102020204" pitchFamily="34" charset="0"/>
              </a:rPr>
              <a:t>SPECT CİHAZI DONANIMI</a:t>
            </a:r>
            <a:br>
              <a:rPr lang="tr-TR" sz="4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tr-TR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76602B-0AC8-A46C-DC57-AEE64253F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1280" r="12682"/>
          <a:stretch/>
        </p:blipFill>
        <p:spPr>
          <a:xfrm>
            <a:off x="641335" y="912240"/>
            <a:ext cx="10909330" cy="5650031"/>
          </a:xfr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BF129E9-F1F9-43D2-8A7B-610840E7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01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648930" y="629266"/>
            <a:ext cx="6188190" cy="162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SPECT CİHAZI GENEL PARÇALARI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48930" y="2438400"/>
            <a:ext cx="61881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 KAMERA :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Vücuttan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yayılan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ışınlarını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algılayan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bunları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görüntülemek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amacıyla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kullanılır</a:t>
            </a:r>
            <a:endParaRPr lang="en-US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KOLİMATÖR : 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Dedektörler’in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önünde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bulunan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ışınlarının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düzgün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şekilde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algılamasını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sağlayan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parçadır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Kolimatör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ışınların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doğru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yönde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odaklanmış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şekilde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gelmesini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sağlar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DEDEKTÖRLER: 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kameranın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içinde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bulunan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dedektör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ışınlarını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algılar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bunları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elektrik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sinyaline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dönüştürür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VERİ İŞLEME SİNYALİ :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Dedektörler’den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gelen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sinyali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alır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işler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görüntü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oluşturmak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için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bilgisayara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aktarır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elde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edilen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verinin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analiz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edilmesini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görüntünün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oluşmasını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sağlar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AD072-08B2-4772-8F9E-4893CA807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37" r="2385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C763C73-BC8F-4121-8099-BED69638D9C8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3978E8-03AE-453B-93D0-E2D71EF5B2DA}"/>
              </a:ext>
            </a:extLst>
          </p:cNvPr>
          <p:cNvSpPr txBox="1"/>
          <p:nvPr/>
        </p:nvSpPr>
        <p:spPr>
          <a:xfrm>
            <a:off x="217670" y="431333"/>
            <a:ext cx="3166039" cy="1622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ÇALIŞMA PRENSİBİ</a:t>
            </a: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EDB2C22-E703-40DA-9AE8-A689864D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6C763C73-BC8F-4121-8099-BED69638D9C8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21B5F71-E3B1-486B-AFFE-1FC2563E1D3D}"/>
              </a:ext>
            </a:extLst>
          </p:cNvPr>
          <p:cNvSpPr/>
          <p:nvPr/>
        </p:nvSpPr>
        <p:spPr>
          <a:xfrm>
            <a:off x="259171" y="2892346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SPECT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bir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kamera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tarafından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farklı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açılardan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taranan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boyutlu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görüntüleri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bilgisayar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yardımıyla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boyutlu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tomografik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görüntü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haline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dönüştürür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Çalışma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prensibi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açısından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kameradan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hiçbir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farkı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olmamasına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rağmen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SPECT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dedektörleri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genellikle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180-360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derece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dönebilecek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şekilde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tasarlanmışlardır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1678909-AF0B-4213-8959-562083D85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098" y="1270307"/>
            <a:ext cx="7568849" cy="40395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4238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0A8E15A-8209-69FF-29F6-AF11F0BED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261" y="408040"/>
            <a:ext cx="6188190" cy="162232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EBEBEB"/>
                </a:solidFill>
              </a:rPr>
              <a:t>Genel Arızalar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D34687-151C-761D-3061-0119A8AC3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35" y="1981364"/>
            <a:ext cx="6188189" cy="417880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tr-TR" sz="2200" b="1" i="0" dirty="0">
                <a:solidFill>
                  <a:srgbClr val="FFFFFF"/>
                </a:solidFill>
                <a:effectLst/>
                <a:latin typeface="SF Pro Display"/>
              </a:rPr>
              <a:t>Görüntü Kalitesi Sorunları</a:t>
            </a:r>
            <a:r>
              <a:rPr lang="tr-TR" sz="2200" b="0" i="0" dirty="0">
                <a:solidFill>
                  <a:srgbClr val="FFFFFF"/>
                </a:solidFill>
                <a:effectLst/>
                <a:latin typeface="SF Pro Display"/>
              </a:rPr>
              <a:t>: Görüntülerin bulanık olması, piksel kaybı, kontrast eksikliği.</a:t>
            </a:r>
          </a:p>
          <a:p>
            <a:pPr>
              <a:buFont typeface="+mj-lt"/>
              <a:buAutoNum type="arabicPeriod"/>
            </a:pPr>
            <a:r>
              <a:rPr lang="tr-TR" sz="2200" b="1" i="0" dirty="0">
                <a:solidFill>
                  <a:srgbClr val="FFFFFF"/>
                </a:solidFill>
                <a:effectLst/>
                <a:latin typeface="SF Pro Display"/>
              </a:rPr>
              <a:t>Hareket Arızaları</a:t>
            </a:r>
            <a:r>
              <a:rPr lang="tr-TR" sz="2200" b="0" i="0" dirty="0">
                <a:solidFill>
                  <a:srgbClr val="FFFFFF"/>
                </a:solidFill>
                <a:effectLst/>
                <a:latin typeface="SF Pro Display"/>
              </a:rPr>
              <a:t>: Mekanik parçalarda aşınma nedeniyle hareketin kısıtlanması veya yanlış konumlandırma.</a:t>
            </a:r>
          </a:p>
          <a:p>
            <a:pPr>
              <a:buFont typeface="+mj-lt"/>
              <a:buAutoNum type="arabicPeriod"/>
            </a:pPr>
            <a:r>
              <a:rPr lang="tr-TR" sz="2200" b="1" i="0" dirty="0">
                <a:solidFill>
                  <a:srgbClr val="FFFFFF"/>
                </a:solidFill>
                <a:effectLst/>
                <a:latin typeface="SF Pro Display"/>
              </a:rPr>
              <a:t>Yazılımsal Sorunlar</a:t>
            </a:r>
            <a:r>
              <a:rPr lang="tr-TR" sz="2200" b="0" i="0" dirty="0">
                <a:solidFill>
                  <a:srgbClr val="FFFFFF"/>
                </a:solidFill>
                <a:effectLst/>
                <a:latin typeface="SF Pro Display"/>
              </a:rPr>
              <a:t>: Yazılım çökmesi, güncelleme hataları, veri iletiminde sorunlar.</a:t>
            </a:r>
          </a:p>
          <a:p>
            <a:pPr>
              <a:buFont typeface="+mj-lt"/>
              <a:buAutoNum type="arabicPeriod"/>
            </a:pPr>
            <a:r>
              <a:rPr lang="tr-TR" sz="2200" b="1" i="0" dirty="0">
                <a:solidFill>
                  <a:srgbClr val="FFFFFF"/>
                </a:solidFill>
                <a:effectLst/>
                <a:latin typeface="SF Pro Display"/>
              </a:rPr>
              <a:t>Hava Soğutma veya Sıvı Soğutma Sorunları</a:t>
            </a:r>
            <a:r>
              <a:rPr lang="tr-TR" sz="2200" b="0" i="0" dirty="0">
                <a:solidFill>
                  <a:srgbClr val="FFFFFF"/>
                </a:solidFill>
                <a:effectLst/>
                <a:latin typeface="SF Pro Display"/>
              </a:rPr>
              <a:t>: Soğutma sistemlerindeki arızalar nedeniyle cihazın aşırı ısınması veya soğutma performansının düşmesi.</a:t>
            </a:r>
          </a:p>
          <a:p>
            <a:endParaRPr lang="tr-TR" sz="2200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Ekranda bilgisayar betiği">
            <a:extLst>
              <a:ext uri="{FF2B5EF4-FFF2-40B4-BE49-F238E27FC236}">
                <a16:creationId xmlns:a16="http://schemas.microsoft.com/office/drawing/2014/main" id="{73FF7818-3CC0-9DE8-EB4F-CEE98C0CD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9" r="45732" b="-2"/>
          <a:stretch/>
        </p:blipFill>
        <p:spPr>
          <a:xfrm>
            <a:off x="6837119" y="1"/>
            <a:ext cx="5355301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3170ADA-91DB-73E2-D5B9-666B735F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763C73-BC8F-4121-8099-BED69638D9C8}" type="slidenum">
              <a:rPr lang="tr-T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6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C3944E-103E-54CC-9A73-62E08B37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17" y="516886"/>
            <a:ext cx="9404723" cy="1400530"/>
          </a:xfrm>
        </p:spPr>
        <p:txBody>
          <a:bodyPr/>
          <a:lstStyle/>
          <a:p>
            <a:pPr algn="ctr"/>
            <a:r>
              <a:rPr lang="tr-TR" dirty="0"/>
              <a:t>SPECT CİHAZI HATA KODLARI</a:t>
            </a: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1D44E4D6-D150-FCC9-04B3-511293E8F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898196"/>
              </p:ext>
            </p:extLst>
          </p:nvPr>
        </p:nvGraphicFramePr>
        <p:xfrm>
          <a:off x="565900" y="1699992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299BFE-28B5-3CAA-C5C8-E99CB2D6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3C73-BC8F-4121-8099-BED69638D9C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0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388</TotalTime>
  <Words>495</Words>
  <Application>Microsoft Office PowerPoint</Application>
  <PresentationFormat>Geniş ekran</PresentationFormat>
  <Paragraphs>72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SF Pro Display</vt:lpstr>
      <vt:lpstr>Wingdings</vt:lpstr>
      <vt:lpstr>Wingdings 3</vt:lpstr>
      <vt:lpstr>İyon</vt:lpstr>
      <vt:lpstr>PowerPoint Sunusu</vt:lpstr>
      <vt:lpstr>SPECT CİHAZI </vt:lpstr>
      <vt:lpstr>PowerPoint Sunusu</vt:lpstr>
      <vt:lpstr>PowerPoint Sunusu</vt:lpstr>
      <vt:lpstr>SPECT CİHAZI DONANIMI  </vt:lpstr>
      <vt:lpstr>PowerPoint Sunusu</vt:lpstr>
      <vt:lpstr>PowerPoint Sunusu</vt:lpstr>
      <vt:lpstr>Genel Arızalar</vt:lpstr>
      <vt:lpstr>SPECT CİHAZI HATA KODLARI</vt:lpstr>
      <vt:lpstr>SPECT CİHAZI KALİBRASYONU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Bt GM</dc:creator>
  <cp:lastModifiedBy>Monster</cp:lastModifiedBy>
  <cp:revision>11</cp:revision>
  <dcterms:created xsi:type="dcterms:W3CDTF">2023-12-12T12:19:16Z</dcterms:created>
  <dcterms:modified xsi:type="dcterms:W3CDTF">2024-07-09T07:49:53Z</dcterms:modified>
</cp:coreProperties>
</file>