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70" r:id="rId13"/>
    <p:sldId id="266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994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78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97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80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799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282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330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634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881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021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173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13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134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744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3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90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181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00B70A3-56D1-4A96-ABB9-D79F1E466556}" type="datetimeFigureOut">
              <a:rPr lang="tr-TR" smtClean="0"/>
              <a:t>15.03.2024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55316E6-DDB0-44AC-9520-0E8D2C2BB6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6323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27463" y="444139"/>
            <a:ext cx="9883264" cy="104502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RÖNTGEN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/>
          <a:stretch/>
        </p:blipFill>
        <p:spPr>
          <a:xfrm>
            <a:off x="0" y="1841864"/>
            <a:ext cx="12192000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7829" y="609600"/>
            <a:ext cx="4859382" cy="97045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X-IŞINI 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TÜPÜ </a:t>
            </a:r>
            <a:r>
              <a:rPr lang="tr-TR" dirty="0">
                <a:solidFill>
                  <a:srgbClr val="FF0000"/>
                </a:solidFill>
              </a:rPr>
              <a:t>(gösterge ve </a:t>
            </a:r>
            <a:r>
              <a:rPr lang="tr-TR" dirty="0" smtClean="0">
                <a:solidFill>
                  <a:srgbClr val="FF0000"/>
                </a:solidFill>
              </a:rPr>
              <a:t>düğmeleri)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29" y="1732449"/>
            <a:ext cx="5094514" cy="4916545"/>
          </a:xfrm>
        </p:spPr>
        <p:txBody>
          <a:bodyPr>
            <a:normAutofit fontScale="92500"/>
          </a:bodyPr>
          <a:lstStyle/>
          <a:p>
            <a:r>
              <a:rPr lang="tr-TR" dirty="0">
                <a:solidFill>
                  <a:schemeClr val="tx1"/>
                </a:solidFill>
              </a:rPr>
              <a:t>1. Tüpü hareket ettirmek için kullanılan kol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2</a:t>
            </a:r>
            <a:r>
              <a:rPr lang="tr-TR" dirty="0">
                <a:solidFill>
                  <a:schemeClr val="tx1"/>
                </a:solidFill>
              </a:rPr>
              <a:t>. X </a:t>
            </a:r>
            <a:r>
              <a:rPr lang="tr-TR" dirty="0" smtClean="0">
                <a:solidFill>
                  <a:schemeClr val="tx1"/>
                </a:solidFill>
              </a:rPr>
              <a:t>ışını </a:t>
            </a:r>
            <a:r>
              <a:rPr lang="tr-TR" dirty="0">
                <a:solidFill>
                  <a:schemeClr val="tx1"/>
                </a:solidFill>
              </a:rPr>
              <a:t>tüpü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3</a:t>
            </a:r>
            <a:r>
              <a:rPr lang="tr-TR" dirty="0">
                <a:solidFill>
                  <a:schemeClr val="tx1"/>
                </a:solidFill>
              </a:rPr>
              <a:t>. Tüpü masa boyunca sağa-sola hareket ettirme düğmesi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4</a:t>
            </a:r>
            <a:r>
              <a:rPr lang="tr-TR" dirty="0">
                <a:solidFill>
                  <a:schemeClr val="tx1"/>
                </a:solidFill>
              </a:rPr>
              <a:t>. Tüpü açılandırma düğmesi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5</a:t>
            </a:r>
            <a:r>
              <a:rPr lang="tr-TR" dirty="0">
                <a:solidFill>
                  <a:schemeClr val="tx1"/>
                </a:solidFill>
              </a:rPr>
              <a:t>. Tüp ileri-geri hareket düğmesi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6</a:t>
            </a:r>
            <a:r>
              <a:rPr lang="tr-TR" dirty="0">
                <a:solidFill>
                  <a:schemeClr val="tx1"/>
                </a:solidFill>
              </a:rPr>
              <a:t>. Diyafram ayar düğmeleri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7</a:t>
            </a:r>
            <a:r>
              <a:rPr lang="tr-TR" dirty="0">
                <a:solidFill>
                  <a:schemeClr val="tx1"/>
                </a:solidFill>
              </a:rPr>
              <a:t>. Tüp penceresi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8</a:t>
            </a:r>
            <a:r>
              <a:rPr lang="tr-TR" dirty="0">
                <a:solidFill>
                  <a:schemeClr val="tx1"/>
                </a:solidFill>
              </a:rPr>
              <a:t>. Kılavuz </a:t>
            </a:r>
            <a:r>
              <a:rPr lang="tr-TR" dirty="0" smtClean="0">
                <a:solidFill>
                  <a:schemeClr val="tx1"/>
                </a:solidFill>
              </a:rPr>
              <a:t>ışık </a:t>
            </a:r>
            <a:r>
              <a:rPr lang="tr-TR" dirty="0">
                <a:solidFill>
                  <a:schemeClr val="tx1"/>
                </a:solidFill>
              </a:rPr>
              <a:t>düğmesi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9</a:t>
            </a:r>
            <a:r>
              <a:rPr lang="tr-TR" dirty="0">
                <a:solidFill>
                  <a:schemeClr val="tx1"/>
                </a:solidFill>
              </a:rPr>
              <a:t>. Tüp açısı göstergesi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10</a:t>
            </a:r>
            <a:r>
              <a:rPr lang="tr-TR" dirty="0">
                <a:solidFill>
                  <a:schemeClr val="tx1"/>
                </a:solidFill>
              </a:rPr>
              <a:t>. Tüpe aparatların takılacağı kısımlar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11</a:t>
            </a:r>
            <a:r>
              <a:rPr lang="tr-TR" dirty="0">
                <a:solidFill>
                  <a:schemeClr val="tx1"/>
                </a:solidFill>
              </a:rPr>
              <a:t>. Tüp </a:t>
            </a:r>
            <a:r>
              <a:rPr lang="tr-TR" dirty="0" smtClean="0">
                <a:solidFill>
                  <a:schemeClr val="tx1"/>
                </a:solidFill>
              </a:rPr>
              <a:t>aşağı-yukarı </a:t>
            </a:r>
            <a:r>
              <a:rPr lang="tr-TR" dirty="0">
                <a:solidFill>
                  <a:schemeClr val="tx1"/>
                </a:solidFill>
              </a:rPr>
              <a:t>hareket düğmesi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0657" t="24732" r="41031" b="30982"/>
          <a:stretch/>
        </p:blipFill>
        <p:spPr>
          <a:xfrm>
            <a:off x="5682343" y="0"/>
            <a:ext cx="650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326572"/>
            <a:ext cx="4820799" cy="940526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HASTA MASASI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267098"/>
            <a:ext cx="10960342" cy="2899953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Röntgen </a:t>
            </a:r>
            <a:r>
              <a:rPr lang="tr-TR" dirty="0">
                <a:solidFill>
                  <a:schemeClr val="tx1"/>
                </a:solidFill>
              </a:rPr>
              <a:t>tüpünün hareket sahasına uyacak </a:t>
            </a:r>
            <a:r>
              <a:rPr lang="tr-TR" dirty="0" smtClean="0">
                <a:solidFill>
                  <a:schemeClr val="tx1"/>
                </a:solidFill>
              </a:rPr>
              <a:t>şekilde </a:t>
            </a:r>
            <a:r>
              <a:rPr lang="tr-TR" dirty="0">
                <a:solidFill>
                  <a:schemeClr val="tx1"/>
                </a:solidFill>
              </a:rPr>
              <a:t>dört ayak üzerinde yere monte </a:t>
            </a:r>
            <a:r>
              <a:rPr lang="tr-TR" dirty="0" smtClean="0">
                <a:solidFill>
                  <a:schemeClr val="tx1"/>
                </a:solidFill>
              </a:rPr>
              <a:t>edilmiş </a:t>
            </a:r>
            <a:r>
              <a:rPr lang="tr-TR" dirty="0">
                <a:solidFill>
                  <a:schemeClr val="tx1"/>
                </a:solidFill>
              </a:rPr>
              <a:t>dikdörtgen </a:t>
            </a:r>
            <a:r>
              <a:rPr lang="tr-TR" dirty="0" smtClean="0">
                <a:solidFill>
                  <a:schemeClr val="tx1"/>
                </a:solidFill>
              </a:rPr>
              <a:t>şeklinde </a:t>
            </a:r>
            <a:r>
              <a:rPr lang="tr-TR" dirty="0">
                <a:solidFill>
                  <a:schemeClr val="tx1"/>
                </a:solidFill>
              </a:rPr>
              <a:t>masalardır.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Bu masaların üst kısımları x </a:t>
            </a:r>
            <a:r>
              <a:rPr lang="tr-TR" dirty="0" smtClean="0">
                <a:solidFill>
                  <a:schemeClr val="tx1"/>
                </a:solidFill>
              </a:rPr>
              <a:t>ışınlarını </a:t>
            </a:r>
            <a:r>
              <a:rPr lang="tr-TR" dirty="0">
                <a:solidFill>
                  <a:schemeClr val="tx1"/>
                </a:solidFill>
              </a:rPr>
              <a:t>kolayca geçirebilen kontrplak veya ince lastikle </a:t>
            </a:r>
            <a:r>
              <a:rPr lang="tr-TR" dirty="0" smtClean="0">
                <a:solidFill>
                  <a:schemeClr val="tx1"/>
                </a:solidFill>
              </a:rPr>
              <a:t>kaplanmıştır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Bazı masaların yüzeyini uzunlamasına iki </a:t>
            </a:r>
            <a:r>
              <a:rPr lang="tr-TR" dirty="0" smtClean="0">
                <a:solidFill>
                  <a:schemeClr val="tx1"/>
                </a:solidFill>
              </a:rPr>
              <a:t>eşit </a:t>
            </a:r>
            <a:r>
              <a:rPr lang="tr-TR" dirty="0">
                <a:solidFill>
                  <a:schemeClr val="tx1"/>
                </a:solidFill>
              </a:rPr>
              <a:t>parçaya bölen orta hat çizgisi mevcuttur.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Hastanın, masanın orta hattına ayarlanmasında dikkate alınan </a:t>
            </a:r>
            <a:r>
              <a:rPr lang="tr-TR" dirty="0" smtClean="0">
                <a:solidFill>
                  <a:schemeClr val="tx1"/>
                </a:solidFill>
              </a:rPr>
              <a:t>çizgidir.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Röntgen filmi ayakta çekildiği durumlarda hasta masasının kullanımına gerek kalmaz.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 descr="Yüzer Masa - Radyoloji Sistemleri - Ege Referans Medik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4167051"/>
            <a:ext cx="10320261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481166" cy="97045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Bucky Tablası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Bucky’nin </a:t>
            </a:r>
            <a:r>
              <a:rPr lang="tr-TR" dirty="0">
                <a:solidFill>
                  <a:schemeClr val="tx1"/>
                </a:solidFill>
              </a:rPr>
              <a:t>bulunduğu tabladır.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Bucky görüntüyü </a:t>
            </a:r>
            <a:r>
              <a:rPr lang="tr-TR" dirty="0">
                <a:solidFill>
                  <a:schemeClr val="tx1"/>
                </a:solidFill>
                <a:effectLst/>
              </a:rPr>
              <a:t>iyileştirmek amacıyla saçılan ve film üzerinde istenmeyen kararma oluşturan ikincil ışınların filme ulaşmasını engellemek için yerleştirilen ızgara biçiminde </a:t>
            </a:r>
            <a:r>
              <a:rPr lang="tr-TR" dirty="0" smtClean="0">
                <a:solidFill>
                  <a:schemeClr val="tx1"/>
                </a:solidFill>
                <a:effectLst/>
              </a:rPr>
              <a:t>engeldir. Bir nevi FİLTRE.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Bucky tablası Hasta Masasında ve Statiflerde bulunur.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2001" t="49196" r="41936" b="31519"/>
          <a:stretch/>
        </p:blipFill>
        <p:spPr>
          <a:xfrm>
            <a:off x="2468879" y="3761824"/>
            <a:ext cx="6512677" cy="2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4" y="117566"/>
            <a:ext cx="7759943" cy="104502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STATİF 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VE TÜP TUTUCULAR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058091"/>
            <a:ext cx="10353762" cy="5408023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Statifler, ayakta çekilen radyografiler için kullanılan statifler ve tüple beraber tüp tutucuları </a:t>
            </a:r>
            <a:r>
              <a:rPr lang="tr-TR" dirty="0" smtClean="0">
                <a:solidFill>
                  <a:schemeClr val="tx1"/>
                </a:solidFill>
              </a:rPr>
              <a:t>taşıyan </a:t>
            </a:r>
            <a:r>
              <a:rPr lang="tr-TR" dirty="0">
                <a:solidFill>
                  <a:schemeClr val="tx1"/>
                </a:solidFill>
              </a:rPr>
              <a:t>statifler olmak üzere ikiye ayrılır.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Ayakta çekilen radyografilerde kullanılan statifler, daha çok akciğer radyografilerinde kullanıldığı için akciğer statifi diye de adlandırılır.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Dijital röntgende ayakta çekilen radyografiler için detektörleri </a:t>
            </a:r>
            <a:r>
              <a:rPr lang="tr-TR" dirty="0" smtClean="0">
                <a:solidFill>
                  <a:schemeClr val="tx1"/>
                </a:solidFill>
              </a:rPr>
              <a:t>taşıyan </a:t>
            </a:r>
            <a:r>
              <a:rPr lang="tr-TR" dirty="0">
                <a:solidFill>
                  <a:schemeClr val="tx1"/>
                </a:solidFill>
              </a:rPr>
              <a:t>statifler vardır.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Statif üzerinde tüm kaset ebatlarına uygun, kasetlerin </a:t>
            </a:r>
            <a:r>
              <a:rPr lang="tr-TR" dirty="0" smtClean="0">
                <a:solidFill>
                  <a:schemeClr val="tx1"/>
                </a:solidFill>
              </a:rPr>
              <a:t>yerleştirileceği </a:t>
            </a:r>
            <a:r>
              <a:rPr lang="tr-TR" dirty="0">
                <a:solidFill>
                  <a:schemeClr val="tx1"/>
                </a:solidFill>
              </a:rPr>
              <a:t>bir düzenek bulunur.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Statif </a:t>
            </a:r>
            <a:r>
              <a:rPr lang="tr-TR" dirty="0">
                <a:solidFill>
                  <a:schemeClr val="tx1"/>
                </a:solidFill>
              </a:rPr>
              <a:t>üzerindeki kaset </a:t>
            </a:r>
            <a:r>
              <a:rPr lang="tr-TR" dirty="0" smtClean="0">
                <a:solidFill>
                  <a:schemeClr val="tx1"/>
                </a:solidFill>
              </a:rPr>
              <a:t>taşıyan </a:t>
            </a:r>
            <a:r>
              <a:rPr lang="tr-TR" dirty="0">
                <a:solidFill>
                  <a:schemeClr val="tx1"/>
                </a:solidFill>
              </a:rPr>
              <a:t>düzenek, rahat hareket edebilmelidir.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Tüpü </a:t>
            </a:r>
            <a:r>
              <a:rPr lang="tr-TR" dirty="0" smtClean="0">
                <a:solidFill>
                  <a:schemeClr val="tx1"/>
                </a:solidFill>
              </a:rPr>
              <a:t>taşıyan </a:t>
            </a:r>
            <a:r>
              <a:rPr lang="tr-TR" dirty="0">
                <a:solidFill>
                  <a:schemeClr val="tx1"/>
                </a:solidFill>
              </a:rPr>
              <a:t>statifler masa üstü tüpü ile beraber kullanılacaksa tüpün kolayca statife dönebileceği bir yere monte edilmelidir.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Statifler, raylı bir sistem üzerinde hareket ederler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</a:rPr>
              <a:t>Bunlar, eski tip cihazlarda manuel olarak, yeni cihazlarda ise motorlu bir sistemle hareket ettirilir.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Tüp tutucu statife bağlıdır ve her yöne hareket yeteneğine </a:t>
            </a:r>
            <a:r>
              <a:rPr lang="tr-TR" dirty="0" smtClean="0">
                <a:solidFill>
                  <a:schemeClr val="tx1"/>
                </a:solidFill>
              </a:rPr>
              <a:t>sahiptir</a:t>
            </a:r>
          </a:p>
          <a:p>
            <a:r>
              <a:rPr lang="tr-TR" dirty="0">
                <a:solidFill>
                  <a:schemeClr val="tx1"/>
                </a:solidFill>
              </a:rPr>
              <a:t>Tüp tutucular üzerinde de bir ölçü bandı bulunur. Bu ölçüler cm veya inç cinsinden olabilir.  </a:t>
            </a:r>
          </a:p>
        </p:txBody>
      </p:sp>
    </p:spTree>
    <p:extLst>
      <p:ext uri="{BB962C8B-B14F-4D97-AF65-F5344CB8AC3E}">
        <p14:creationId xmlns:p14="http://schemas.microsoft.com/office/powerpoint/2010/main" val="169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287383"/>
            <a:ext cx="4807736" cy="71845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DEDEKTÖRLER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123407"/>
            <a:ext cx="10353762" cy="3357153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RÖNTGEN cihazında dedektörler Röntgen Filmidir.</a:t>
            </a:r>
          </a:p>
          <a:p>
            <a:r>
              <a:rPr lang="tr-TR" dirty="0">
                <a:solidFill>
                  <a:schemeClr val="tx1"/>
                </a:solidFill>
                <a:effectLst/>
              </a:rPr>
              <a:t>Hastanın incelenecek bölgesi röntgen filmini taşıyan kaset üzerine konur</a:t>
            </a:r>
            <a:r>
              <a:rPr lang="tr-TR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  <a:effectLst/>
              </a:rPr>
              <a:t>Genelde bir metre ya da daha uzakta olan röntgen tüpünden incelenecek bölgeye x-ışını </a:t>
            </a:r>
            <a:r>
              <a:rPr lang="tr-TR" dirty="0" smtClean="0">
                <a:solidFill>
                  <a:schemeClr val="tx1"/>
                </a:solidFill>
                <a:effectLst/>
              </a:rPr>
              <a:t>gönderilir</a:t>
            </a:r>
          </a:p>
          <a:p>
            <a:r>
              <a:rPr lang="tr-TR" dirty="0">
                <a:solidFill>
                  <a:schemeClr val="tx1"/>
                </a:solidFill>
                <a:effectLst/>
              </a:rPr>
              <a:t>X-ışınının enerjisi, miktarı ve süresi dokular arasındaki kontrast farkını ortaya çıkaracak şekilde ayarlanmalıdır. </a:t>
            </a:r>
            <a:endParaRPr lang="tr-TR" dirty="0" smtClean="0">
              <a:solidFill>
                <a:schemeClr val="tx1"/>
              </a:solidFill>
              <a:effectLst/>
            </a:endParaRP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Röntgen </a:t>
            </a:r>
            <a:r>
              <a:rPr lang="tr-TR" dirty="0">
                <a:solidFill>
                  <a:schemeClr val="tx1"/>
                </a:solidFill>
                <a:effectLst/>
              </a:rPr>
              <a:t>filmi, geçen ışınları  almak için </a:t>
            </a:r>
            <a:r>
              <a:rPr lang="tr-TR" dirty="0" smtClean="0">
                <a:solidFill>
                  <a:schemeClr val="tx1"/>
                </a:solidFill>
                <a:effectLst/>
              </a:rPr>
              <a:t>objenin </a:t>
            </a:r>
            <a:r>
              <a:rPr lang="tr-TR" dirty="0">
                <a:solidFill>
                  <a:schemeClr val="tx1"/>
                </a:solidFill>
                <a:effectLst/>
              </a:rPr>
              <a:t>gerisindedir.</a:t>
            </a:r>
            <a:endParaRPr lang="tr-TR" dirty="0" smtClean="0">
              <a:solidFill>
                <a:schemeClr val="tx1"/>
              </a:solidFill>
              <a:effectLst/>
            </a:endParaRPr>
          </a:p>
          <a:p>
            <a:r>
              <a:rPr lang="tr-TR" dirty="0">
                <a:solidFill>
                  <a:schemeClr val="tx1"/>
                </a:solidFill>
              </a:rPr>
              <a:t>Görüntünün röntgen filmi üzerinde oluşması t</a:t>
            </a:r>
            <a:r>
              <a:rPr lang="tr-TR" dirty="0" smtClean="0">
                <a:solidFill>
                  <a:schemeClr val="tx1"/>
                </a:solidFill>
              </a:rPr>
              <a:t>amamen fizikokimyasaldır.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3930" t="45804" r="32999" b="27946"/>
          <a:stretch/>
        </p:blipFill>
        <p:spPr>
          <a:xfrm>
            <a:off x="913795" y="4480560"/>
            <a:ext cx="10353762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274320"/>
            <a:ext cx="3997839" cy="953589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Fluoroskopi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227909"/>
            <a:ext cx="10353762" cy="333102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Radyoskopi </a:t>
            </a:r>
            <a:r>
              <a:rPr lang="tr-TR" dirty="0">
                <a:solidFill>
                  <a:schemeClr val="tx1"/>
                </a:solidFill>
              </a:rPr>
              <a:t>de denir.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Bu yöntemde fluoresan ekranlar kullanılır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</a:rPr>
              <a:t>Fluoresan ekranlar, üzerine  x-ışını düştüğünde ultraviyole ışık yayan maddelerle kaplanmış levhalardır.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Vücudu geçen x-ışınları bu ekran üzerinde ultraviyole ışığı şeklinde izlenebilir.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Fluoroskopinin radyografiden temel farkı görüntünün canlı izlenebilmesidir.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Fluoroskopi </a:t>
            </a:r>
            <a:r>
              <a:rPr lang="tr-TR" dirty="0">
                <a:solidFill>
                  <a:schemeClr val="tx1"/>
                </a:solidFill>
              </a:rPr>
              <a:t>ekranında oluşan görüntü, görüntü yükseltici (imaj intensifayr-İİ) </a:t>
            </a:r>
            <a:r>
              <a:rPr lang="tr-TR" dirty="0" smtClean="0">
                <a:solidFill>
                  <a:schemeClr val="tx1"/>
                </a:solidFill>
              </a:rPr>
              <a:t>ile Monitörde izlenebilir.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144" t="35446" r="46552" b="37053"/>
          <a:stretch/>
        </p:blipFill>
        <p:spPr>
          <a:xfrm>
            <a:off x="913795" y="4558937"/>
            <a:ext cx="10353762" cy="20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9980628" cy="97045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Röntgenogramlarda 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Ayrılabilen Yoğunluklar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2377440"/>
            <a:ext cx="10353762" cy="341376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3729" t="36161" r="28783" b="46160"/>
          <a:stretch/>
        </p:blipFill>
        <p:spPr>
          <a:xfrm>
            <a:off x="0" y="1959429"/>
            <a:ext cx="12192000" cy="4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925302" cy="97045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KALİBRASYON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TS-EN</a:t>
            </a:r>
            <a:endParaRPr lang="tr-TR" dirty="0">
              <a:solidFill>
                <a:schemeClr val="tx1"/>
              </a:solidFill>
              <a:effectLst/>
            </a:endParaRP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ISO</a:t>
            </a:r>
            <a:endParaRPr lang="tr-TR" dirty="0">
              <a:solidFill>
                <a:schemeClr val="tx1"/>
              </a:solidFill>
              <a:effectLst/>
            </a:endParaRP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ECRI </a:t>
            </a:r>
            <a:r>
              <a:rPr lang="tr-TR" dirty="0">
                <a:solidFill>
                  <a:schemeClr val="tx1"/>
                </a:solidFill>
                <a:effectLst/>
              </a:rPr>
              <a:t>INSTITUTE BIOMEDICAL BENCHMARK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AAPM </a:t>
            </a:r>
            <a:r>
              <a:rPr lang="tr-TR" dirty="0">
                <a:solidFill>
                  <a:schemeClr val="tx1"/>
                </a:solidFill>
                <a:effectLst/>
              </a:rPr>
              <a:t>( Association of American Physics Medicine)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IPEM</a:t>
            </a:r>
            <a:endParaRPr lang="tr-TR" dirty="0">
              <a:solidFill>
                <a:schemeClr val="tx1"/>
              </a:solidFill>
              <a:effectLst/>
            </a:endParaRPr>
          </a:p>
          <a:p>
            <a:r>
              <a:rPr lang="tr-TR" dirty="0">
                <a:solidFill>
                  <a:schemeClr val="tx1"/>
                </a:solidFill>
                <a:effectLst/>
              </a:rPr>
              <a:t>Prosedürleri baz alınır.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55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604571" cy="97045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KALİTE TESTLERİ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580051"/>
            <a:ext cx="10353762" cy="497750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effectLst/>
              </a:rPr>
              <a:t>kVp Testi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Işınlama </a:t>
            </a:r>
            <a:r>
              <a:rPr lang="tr-TR" dirty="0">
                <a:solidFill>
                  <a:schemeClr val="tx1"/>
                </a:solidFill>
                <a:effectLst/>
              </a:rPr>
              <a:t>Zamanının Ölçülmesi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Işınlamanın </a:t>
            </a:r>
            <a:r>
              <a:rPr lang="tr-TR" dirty="0">
                <a:solidFill>
                  <a:schemeClr val="tx1"/>
                </a:solidFill>
                <a:effectLst/>
              </a:rPr>
              <a:t>Tekrarlanabilme ve Doğrusallığı Testi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Tüp </a:t>
            </a:r>
            <a:r>
              <a:rPr lang="tr-TR" dirty="0">
                <a:solidFill>
                  <a:schemeClr val="tx1"/>
                </a:solidFill>
                <a:effectLst/>
              </a:rPr>
              <a:t>Çıkışı ve Kararlılığı Testi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Filtraston </a:t>
            </a:r>
            <a:r>
              <a:rPr lang="tr-TR" dirty="0">
                <a:solidFill>
                  <a:schemeClr val="tx1"/>
                </a:solidFill>
                <a:effectLst/>
              </a:rPr>
              <a:t>ve Yarı Değer (HVL) Kalınlığı Testi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X-Işını </a:t>
            </a:r>
            <a:r>
              <a:rPr lang="tr-TR" dirty="0">
                <a:solidFill>
                  <a:schemeClr val="tx1"/>
                </a:solidFill>
                <a:effectLst/>
              </a:rPr>
              <a:t>Alanı ile Işık Alanı Uygunluk (Kolimasyon) ve Diklik Testi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Odak </a:t>
            </a:r>
            <a:r>
              <a:rPr lang="tr-TR" dirty="0">
                <a:solidFill>
                  <a:schemeClr val="tx1"/>
                </a:solidFill>
                <a:effectLst/>
              </a:rPr>
              <a:t>Nokta Boyutu ve Ayırma Gücü Muayenesi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Otomatik </a:t>
            </a:r>
            <a:r>
              <a:rPr lang="tr-TR" dirty="0">
                <a:solidFill>
                  <a:schemeClr val="tx1"/>
                </a:solidFill>
                <a:effectLst/>
              </a:rPr>
              <a:t>Işınlama Kontrolü Testi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Grid </a:t>
            </a:r>
            <a:r>
              <a:rPr lang="tr-TR" dirty="0">
                <a:solidFill>
                  <a:schemeClr val="tx1"/>
                </a:solidFill>
                <a:effectLst/>
              </a:rPr>
              <a:t>Ayar Ölçümü</a:t>
            </a:r>
          </a:p>
          <a:p>
            <a:r>
              <a:rPr lang="tr-TR" dirty="0" smtClean="0">
                <a:solidFill>
                  <a:schemeClr val="tx1"/>
                </a:solidFill>
                <a:effectLst/>
              </a:rPr>
              <a:t>Sızıntı </a:t>
            </a:r>
            <a:r>
              <a:rPr lang="tr-TR" dirty="0">
                <a:solidFill>
                  <a:schemeClr val="tx1"/>
                </a:solidFill>
                <a:effectLst/>
              </a:rPr>
              <a:t>Radyasyon Ölçümü Testi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6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4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352697"/>
            <a:ext cx="2508674" cy="90133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TANIM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254035"/>
            <a:ext cx="10353762" cy="3252651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effectLst/>
              </a:rPr>
              <a:t>Röntgen, vücudumuzdaki yapıların, özellikle de kemiklerin, X ışınları (röntgen ışınları) kullanılarak görüntülenmesine verilen isimdir</a:t>
            </a:r>
            <a:r>
              <a:rPr lang="tr-TR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  <a:effectLst/>
              </a:rPr>
              <a:t>Görüntüleme için kullanılan cihazlara röntgen cihazı, elde edilen görüntülere röntgen görüntüsü (ya da röntgen filmi), yapılan işleme de röntgen çekimi denir</a:t>
            </a:r>
            <a:r>
              <a:rPr lang="tr-TR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  <a:effectLst/>
              </a:rPr>
              <a:t>Röntgen çekimleri hızlı ve acısız çekimlerdir fakat yapılan her çekimde çekim yaptıran kişi radyasyona maruz kalır</a:t>
            </a:r>
            <a:r>
              <a:rPr lang="tr-TR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  <a:effectLst/>
              </a:rPr>
              <a:t>Bu nedenle gerek olmadıkça röntgen çekimi yaptırmak, alınan radyasyondan dolayı insan sağlığına zarar verebilir.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8" name="Picture 4" descr="Nükleer teknolojiye evet ancak… - Sağlık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73" y="4408715"/>
            <a:ext cx="9353006" cy="24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2730742" cy="97045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TARİHİ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394031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effectLst/>
              </a:rPr>
              <a:t>X ışınlarını 1895 yılında Almanya’da Würzburg Üniversitesi Fizik Profesörü Wilhelm Conrad Röntgen keşfetmiştir. </a:t>
            </a:r>
            <a:endParaRPr lang="tr-TR" dirty="0" smtClean="0">
              <a:solidFill>
                <a:schemeClr val="tx1"/>
              </a:solidFill>
              <a:effectLst/>
            </a:endParaRPr>
          </a:p>
          <a:p>
            <a:r>
              <a:rPr lang="tr-TR" dirty="0">
                <a:solidFill>
                  <a:schemeClr val="tx1"/>
                </a:solidFill>
                <a:effectLst/>
              </a:rPr>
              <a:t>Röntgen, laboratuvar çalışmaları sırasında tesadüfen bir ışıma fark edip onunla bir gölge görüntü elde etmiştir. </a:t>
            </a:r>
            <a:endParaRPr lang="tr-TR" dirty="0" smtClean="0">
              <a:solidFill>
                <a:schemeClr val="tx1"/>
              </a:solidFill>
              <a:effectLst/>
            </a:endParaRPr>
          </a:p>
          <a:p>
            <a:r>
              <a:rPr lang="tr-TR" dirty="0">
                <a:solidFill>
                  <a:schemeClr val="tx1"/>
                </a:solidFill>
                <a:effectLst/>
              </a:rPr>
              <a:t>Daha sonra, bilinmeyen bu enerjiye “</a:t>
            </a:r>
            <a:r>
              <a:rPr lang="tr-TR" b="1" dirty="0">
                <a:solidFill>
                  <a:schemeClr val="tx1"/>
                </a:solidFill>
                <a:effectLst/>
              </a:rPr>
              <a:t>X ışını</a:t>
            </a:r>
            <a:r>
              <a:rPr lang="tr-TR" dirty="0">
                <a:solidFill>
                  <a:schemeClr val="tx1"/>
                </a:solidFill>
                <a:effectLst/>
              </a:rPr>
              <a:t>” adını vermiştir</a:t>
            </a:r>
            <a:r>
              <a:rPr lang="tr-TR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  <a:effectLst/>
              </a:rPr>
              <a:t>Yaptığı deneyler, radyasyonun kemiklere değil fakat yumuşak dokulara nüfuz edebildiğini ve fotografik plakalar üzerinde gölge görüntüler düşürebildiğini gösterir. </a:t>
            </a:r>
            <a:endParaRPr lang="tr-TR" dirty="0" smtClean="0">
              <a:solidFill>
                <a:schemeClr val="tx1"/>
              </a:solidFill>
              <a:effectLst/>
            </a:endParaRPr>
          </a:p>
          <a:p>
            <a:r>
              <a:rPr lang="tr-TR" dirty="0">
                <a:solidFill>
                  <a:schemeClr val="tx1"/>
                </a:solidFill>
                <a:effectLst/>
              </a:rPr>
              <a:t>28 Aralık 1895 yılında bu önemli keşfini resmi olarak duyurdu</a:t>
            </a:r>
            <a:r>
              <a:rPr lang="tr-TR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  <a:effectLst/>
              </a:rPr>
              <a:t>Wilhelm Conrad Röntgen’in buluşu modern fiziğin başlangıcı sayıldı ve bu buluş ile doğan tıbbi radyoloji alanı, bilgisayarlı tomografinin, ultrasonografinin ve manyetik rezonans görüntüleme cihazlarının da icadıyla daha da güçlendi.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5813577" cy="97045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ÇALIŞMA PRENSİBİ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580051"/>
            <a:ext cx="7106799" cy="4886064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Radyolojik tanı yöntemlerinin en eskisi olan röntgen bir projeksiyon </a:t>
            </a:r>
            <a:r>
              <a:rPr lang="tr-TR" dirty="0" smtClean="0">
                <a:solidFill>
                  <a:schemeClr val="tx1"/>
                </a:solidFill>
              </a:rPr>
              <a:t>yöntemidir.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Sabit bir X-Işını Tüpüne sahiptir.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Tüpten çıkan X-Işınları hastanın incelenecek bölgesine gönderilir.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X-ışını dokular tarafından emilir.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Dokuların çeşidine göre farklı miktarlarda emilim gerçekleşir.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Emilime uğrayan X-ışınları filme yansıtılır ve görüntü elde edilir.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En çok kemikler X-ışınını emer ve görüntüde beyaz renkte görünür.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Yağ ve yumuşak dokular gri, Hava ise siyah renkte görünür</a:t>
            </a:r>
            <a:r>
              <a:rPr lang="tr-TR" dirty="0" smtClean="0"/>
              <a:t>.</a:t>
            </a:r>
          </a:p>
          <a:p>
            <a:pPr marL="3690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4" y="1094825"/>
            <a:ext cx="3875178" cy="52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9157668" cy="97045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CİHAZIN TEMEL BİLEŞENLERİ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6" y="1959429"/>
            <a:ext cx="3736582" cy="2612571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KUMANDA MASASI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X-IŞINI TÜPÜ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HASTA MASASI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STATİF </a:t>
            </a:r>
            <a:r>
              <a:rPr lang="tr-TR" dirty="0">
                <a:solidFill>
                  <a:schemeClr val="tx1"/>
                </a:solidFill>
              </a:rPr>
              <a:t>VE TÜP </a:t>
            </a:r>
            <a:r>
              <a:rPr lang="tr-TR" dirty="0" smtClean="0">
                <a:solidFill>
                  <a:schemeClr val="tx1"/>
                </a:solidFill>
              </a:rPr>
              <a:t>TUTUCULAR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DEDEKTÖRLER 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1560" t="29197" r="30489" b="20804"/>
          <a:stretch/>
        </p:blipFill>
        <p:spPr>
          <a:xfrm>
            <a:off x="5068389" y="1580050"/>
            <a:ext cx="6910252" cy="49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4583" y="287384"/>
            <a:ext cx="5982788" cy="796834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KUMANDA MASASI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4582" y="1084219"/>
            <a:ext cx="5982789" cy="5473336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Radyografi için kullanılan bir kumanda masası göstergeler ve </a:t>
            </a:r>
            <a:r>
              <a:rPr lang="tr-TR" dirty="0" smtClean="0">
                <a:solidFill>
                  <a:schemeClr val="tx1"/>
                </a:solidFill>
              </a:rPr>
              <a:t>düğmeleri.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1. Masa </a:t>
            </a:r>
            <a:r>
              <a:rPr lang="tr-TR" dirty="0">
                <a:solidFill>
                  <a:schemeClr val="tx1"/>
                </a:solidFill>
              </a:rPr>
              <a:t>bucky seçme </a:t>
            </a:r>
            <a:r>
              <a:rPr lang="tr-TR" dirty="0" smtClean="0">
                <a:solidFill>
                  <a:schemeClr val="tx1"/>
                </a:solidFill>
              </a:rPr>
              <a:t>düğmesi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2. Statif </a:t>
            </a:r>
            <a:r>
              <a:rPr lang="tr-TR" dirty="0">
                <a:solidFill>
                  <a:schemeClr val="tx1"/>
                </a:solidFill>
              </a:rPr>
              <a:t>bucky seçme </a:t>
            </a:r>
            <a:r>
              <a:rPr lang="tr-TR" dirty="0" smtClean="0">
                <a:solidFill>
                  <a:schemeClr val="tx1"/>
                </a:solidFill>
              </a:rPr>
              <a:t>düğmesi</a:t>
            </a:r>
          </a:p>
          <a:p>
            <a:r>
              <a:rPr lang="tr-TR" dirty="0">
                <a:solidFill>
                  <a:schemeClr val="tx1"/>
                </a:solidFill>
              </a:rPr>
              <a:t>3. KV ayarlama </a:t>
            </a:r>
            <a:r>
              <a:rPr lang="tr-TR" dirty="0" smtClean="0">
                <a:solidFill>
                  <a:schemeClr val="tx1"/>
                </a:solidFill>
              </a:rPr>
              <a:t>düğmesi</a:t>
            </a:r>
          </a:p>
          <a:p>
            <a:r>
              <a:rPr lang="tr-TR" dirty="0">
                <a:solidFill>
                  <a:schemeClr val="tx1"/>
                </a:solidFill>
              </a:rPr>
              <a:t>4. mAs ayarlama </a:t>
            </a:r>
            <a:r>
              <a:rPr lang="tr-TR" dirty="0" smtClean="0">
                <a:solidFill>
                  <a:schemeClr val="tx1"/>
                </a:solidFill>
              </a:rPr>
              <a:t>düğmesi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5</a:t>
            </a:r>
            <a:r>
              <a:rPr lang="tr-TR" dirty="0">
                <a:solidFill>
                  <a:schemeClr val="tx1"/>
                </a:solidFill>
              </a:rPr>
              <a:t>. KV </a:t>
            </a:r>
            <a:r>
              <a:rPr lang="tr-TR" dirty="0" smtClean="0">
                <a:solidFill>
                  <a:schemeClr val="tx1"/>
                </a:solidFill>
              </a:rPr>
              <a:t>göstergesi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6. mAs göstergesi</a:t>
            </a:r>
          </a:p>
          <a:p>
            <a:r>
              <a:rPr lang="tr-TR" dirty="0">
                <a:solidFill>
                  <a:schemeClr val="tx1"/>
                </a:solidFill>
              </a:rPr>
              <a:t>7</a:t>
            </a:r>
            <a:r>
              <a:rPr lang="tr-TR" dirty="0" smtClean="0">
                <a:solidFill>
                  <a:schemeClr val="tx1"/>
                </a:solidFill>
              </a:rPr>
              <a:t>. Exposure </a:t>
            </a:r>
            <a:r>
              <a:rPr lang="tr-TR" dirty="0">
                <a:solidFill>
                  <a:schemeClr val="tx1"/>
                </a:solidFill>
              </a:rPr>
              <a:t>(</a:t>
            </a:r>
            <a:r>
              <a:rPr lang="tr-TR" dirty="0" smtClean="0">
                <a:solidFill>
                  <a:schemeClr val="tx1"/>
                </a:solidFill>
              </a:rPr>
              <a:t>ışınlama</a:t>
            </a:r>
            <a:r>
              <a:rPr lang="tr-TR" dirty="0">
                <a:solidFill>
                  <a:schemeClr val="tx1"/>
                </a:solidFill>
              </a:rPr>
              <a:t>) </a:t>
            </a:r>
            <a:r>
              <a:rPr lang="tr-TR" dirty="0" smtClean="0">
                <a:solidFill>
                  <a:schemeClr val="tx1"/>
                </a:solidFill>
              </a:rPr>
              <a:t>göstergesi</a:t>
            </a:r>
          </a:p>
          <a:p>
            <a:r>
              <a:rPr lang="tr-TR" dirty="0">
                <a:solidFill>
                  <a:schemeClr val="tx1"/>
                </a:solidFill>
              </a:rPr>
              <a:t>8. Vücut bölgelerine göre otomatik doz ayarı yapan </a:t>
            </a:r>
            <a:r>
              <a:rPr lang="tr-TR" dirty="0" smtClean="0">
                <a:solidFill>
                  <a:schemeClr val="tx1"/>
                </a:solidFill>
              </a:rPr>
              <a:t>gösterge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tuşları</a:t>
            </a:r>
          </a:p>
          <a:p>
            <a:r>
              <a:rPr lang="tr-TR" dirty="0">
                <a:solidFill>
                  <a:schemeClr val="tx1"/>
                </a:solidFill>
              </a:rPr>
              <a:t>9</a:t>
            </a:r>
            <a:r>
              <a:rPr lang="tr-TR" dirty="0" smtClean="0">
                <a:solidFill>
                  <a:schemeClr val="tx1"/>
                </a:solidFill>
              </a:rPr>
              <a:t>. Makineyi </a:t>
            </a:r>
            <a:r>
              <a:rPr lang="tr-TR" dirty="0">
                <a:solidFill>
                  <a:schemeClr val="tx1"/>
                </a:solidFill>
              </a:rPr>
              <a:t>açma /kapama </a:t>
            </a:r>
            <a:r>
              <a:rPr lang="tr-TR" dirty="0" smtClean="0">
                <a:solidFill>
                  <a:schemeClr val="tx1"/>
                </a:solidFill>
              </a:rPr>
              <a:t>düğmeleri</a:t>
            </a:r>
          </a:p>
          <a:p>
            <a:r>
              <a:rPr lang="tr-TR" dirty="0">
                <a:solidFill>
                  <a:schemeClr val="tx1"/>
                </a:solidFill>
              </a:rPr>
              <a:t>10</a:t>
            </a:r>
            <a:r>
              <a:rPr lang="tr-TR" dirty="0" smtClean="0">
                <a:solidFill>
                  <a:schemeClr val="tx1"/>
                </a:solidFill>
              </a:rPr>
              <a:t>. Exposure tuşu 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3568" t="25089" r="33802" b="31339"/>
          <a:stretch/>
        </p:blipFill>
        <p:spPr>
          <a:xfrm>
            <a:off x="6727371" y="1084218"/>
            <a:ext cx="5146766" cy="54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143691"/>
            <a:ext cx="4259096" cy="1136469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X-IŞINI TÜPÜ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280161"/>
            <a:ext cx="10353762" cy="5277394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X-Işını Tüpünün parçaları:</a:t>
            </a:r>
          </a:p>
          <a:p>
            <a:r>
              <a:rPr lang="tr-TR" dirty="0">
                <a:solidFill>
                  <a:srgbClr val="FF0000"/>
                </a:solidFill>
              </a:rPr>
              <a:t>Katot: </a:t>
            </a:r>
            <a:r>
              <a:rPr lang="tr-TR" dirty="0">
                <a:solidFill>
                  <a:schemeClr val="tx1"/>
                </a:solidFill>
              </a:rPr>
              <a:t>Tüpün negatif elektrotudur. Katot flamanını tutar ve aynı zamanda üzerinde elektron yönlendirici bulunur.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Flaman: </a:t>
            </a:r>
            <a:r>
              <a:rPr lang="tr-TR" dirty="0">
                <a:solidFill>
                  <a:schemeClr val="tx1"/>
                </a:solidFill>
              </a:rPr>
              <a:t>Genelde Tungstenden </a:t>
            </a:r>
            <a:r>
              <a:rPr lang="tr-TR" dirty="0" smtClean="0">
                <a:solidFill>
                  <a:schemeClr val="tx1"/>
                </a:solidFill>
              </a:rPr>
              <a:t>yapılmış </a:t>
            </a:r>
            <a:r>
              <a:rPr lang="tr-TR" dirty="0">
                <a:solidFill>
                  <a:schemeClr val="tx1"/>
                </a:solidFill>
              </a:rPr>
              <a:t>spiral </a:t>
            </a:r>
            <a:r>
              <a:rPr lang="tr-TR" dirty="0" smtClean="0">
                <a:solidFill>
                  <a:schemeClr val="tx1"/>
                </a:solidFill>
              </a:rPr>
              <a:t>şeklindedir</a:t>
            </a:r>
            <a:r>
              <a:rPr lang="tr-TR" dirty="0">
                <a:solidFill>
                  <a:schemeClr val="tx1"/>
                </a:solidFill>
              </a:rPr>
              <a:t>. Katot </a:t>
            </a:r>
            <a:r>
              <a:rPr lang="tr-TR" dirty="0" smtClean="0">
                <a:solidFill>
                  <a:schemeClr val="tx1"/>
                </a:solidFill>
              </a:rPr>
              <a:t>ışınlarının oluşması </a:t>
            </a:r>
            <a:r>
              <a:rPr lang="tr-TR" dirty="0">
                <a:solidFill>
                  <a:schemeClr val="tx1"/>
                </a:solidFill>
              </a:rPr>
              <a:t>için gerekli elektron yayılımını yapan bölümdür.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Anot: </a:t>
            </a:r>
            <a:r>
              <a:rPr lang="tr-TR" dirty="0">
                <a:solidFill>
                  <a:schemeClr val="tx1"/>
                </a:solidFill>
              </a:rPr>
              <a:t>Sabit veya çoğunlukla döner </a:t>
            </a:r>
            <a:r>
              <a:rPr lang="tr-TR" dirty="0" smtClean="0">
                <a:solidFill>
                  <a:schemeClr val="tx1"/>
                </a:solidFill>
              </a:rPr>
              <a:t>şekilde </a:t>
            </a:r>
            <a:r>
              <a:rPr lang="tr-TR" dirty="0">
                <a:solidFill>
                  <a:schemeClr val="tx1"/>
                </a:solidFill>
              </a:rPr>
              <a:t>yapılırlar. Genelde, silindir </a:t>
            </a:r>
            <a:r>
              <a:rPr lang="tr-TR" dirty="0" smtClean="0">
                <a:solidFill>
                  <a:schemeClr val="tx1"/>
                </a:solidFill>
              </a:rPr>
              <a:t>şeklinde </a:t>
            </a:r>
            <a:r>
              <a:rPr lang="tr-TR" dirty="0">
                <a:solidFill>
                  <a:schemeClr val="tx1"/>
                </a:solidFill>
              </a:rPr>
              <a:t>bakırdan </a:t>
            </a:r>
            <a:r>
              <a:rPr lang="tr-TR" dirty="0" smtClean="0">
                <a:solidFill>
                  <a:schemeClr val="tx1"/>
                </a:solidFill>
              </a:rPr>
              <a:t>yapılmıştır</a:t>
            </a:r>
            <a:r>
              <a:rPr lang="tr-TR" dirty="0">
                <a:solidFill>
                  <a:schemeClr val="tx1"/>
                </a:solidFill>
              </a:rPr>
              <a:t>. Ortasında tungstenden </a:t>
            </a:r>
            <a:r>
              <a:rPr lang="tr-TR" dirty="0" smtClean="0">
                <a:solidFill>
                  <a:schemeClr val="tx1"/>
                </a:solidFill>
              </a:rPr>
              <a:t>yapılmış </a:t>
            </a:r>
            <a:r>
              <a:rPr lang="tr-TR" dirty="0">
                <a:solidFill>
                  <a:schemeClr val="tx1"/>
                </a:solidFill>
              </a:rPr>
              <a:t>hedef bulunur. Elektronların hızla çarptırılarak X </a:t>
            </a:r>
            <a:r>
              <a:rPr lang="tr-TR" dirty="0" smtClean="0">
                <a:solidFill>
                  <a:schemeClr val="tx1"/>
                </a:solidFill>
              </a:rPr>
              <a:t>ışınlarının oluşturulduğu </a:t>
            </a:r>
            <a:r>
              <a:rPr lang="tr-TR" dirty="0">
                <a:solidFill>
                  <a:schemeClr val="tx1"/>
                </a:solidFill>
              </a:rPr>
              <a:t>bölümdür.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Cam zarf: </a:t>
            </a:r>
            <a:r>
              <a:rPr lang="tr-TR" dirty="0">
                <a:solidFill>
                  <a:schemeClr val="tx1"/>
                </a:solidFill>
              </a:rPr>
              <a:t>Anot, katot ve bunları </a:t>
            </a:r>
            <a:r>
              <a:rPr lang="tr-TR" dirty="0" smtClean="0">
                <a:solidFill>
                  <a:schemeClr val="tx1"/>
                </a:solidFill>
              </a:rPr>
              <a:t>oluşturan </a:t>
            </a:r>
            <a:r>
              <a:rPr lang="tr-TR" dirty="0">
                <a:solidFill>
                  <a:schemeClr val="tx1"/>
                </a:solidFill>
              </a:rPr>
              <a:t>elemanların </a:t>
            </a:r>
            <a:r>
              <a:rPr lang="tr-TR" dirty="0" smtClean="0">
                <a:solidFill>
                  <a:schemeClr val="tx1"/>
                </a:solidFill>
              </a:rPr>
              <a:t>yerleştirildiği </a:t>
            </a:r>
            <a:r>
              <a:rPr lang="tr-TR" dirty="0">
                <a:solidFill>
                  <a:schemeClr val="tx1"/>
                </a:solidFill>
              </a:rPr>
              <a:t>zarftır. Elektronların katottan anoda hızla çarptırılması için havası </a:t>
            </a:r>
            <a:r>
              <a:rPr lang="tr-TR" dirty="0" smtClean="0">
                <a:solidFill>
                  <a:schemeClr val="tx1"/>
                </a:solidFill>
              </a:rPr>
              <a:t>boşaltılmıştır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Haube: </a:t>
            </a:r>
            <a:r>
              <a:rPr lang="tr-TR" dirty="0">
                <a:solidFill>
                  <a:schemeClr val="tx1"/>
                </a:solidFill>
              </a:rPr>
              <a:t>Cam zarfı koruyan kısımdır. X </a:t>
            </a:r>
            <a:r>
              <a:rPr lang="tr-TR" dirty="0" smtClean="0">
                <a:solidFill>
                  <a:schemeClr val="tx1"/>
                </a:solidFill>
              </a:rPr>
              <a:t>ışını </a:t>
            </a:r>
            <a:r>
              <a:rPr lang="tr-TR" dirty="0">
                <a:solidFill>
                  <a:schemeClr val="tx1"/>
                </a:solidFill>
              </a:rPr>
              <a:t>penceresi </a:t>
            </a:r>
            <a:r>
              <a:rPr lang="tr-TR" dirty="0" smtClean="0">
                <a:solidFill>
                  <a:schemeClr val="tx1"/>
                </a:solidFill>
              </a:rPr>
              <a:t>dışında kurşundan </a:t>
            </a:r>
            <a:r>
              <a:rPr lang="tr-TR" dirty="0">
                <a:solidFill>
                  <a:schemeClr val="tx1"/>
                </a:solidFill>
              </a:rPr>
              <a:t>yapıldığı için </a:t>
            </a:r>
            <a:r>
              <a:rPr lang="tr-TR" dirty="0" smtClean="0">
                <a:solidFill>
                  <a:schemeClr val="tx1"/>
                </a:solidFill>
              </a:rPr>
              <a:t>ışın </a:t>
            </a:r>
            <a:r>
              <a:rPr lang="tr-TR" dirty="0">
                <a:solidFill>
                  <a:schemeClr val="tx1"/>
                </a:solidFill>
              </a:rPr>
              <a:t>geçirmez. Aynı zamanda topraklanarak elektrik </a:t>
            </a:r>
            <a:r>
              <a:rPr lang="tr-TR" dirty="0" smtClean="0">
                <a:solidFill>
                  <a:schemeClr val="tx1"/>
                </a:solidFill>
              </a:rPr>
              <a:t>şoku oluşmasını </a:t>
            </a:r>
            <a:r>
              <a:rPr lang="tr-TR" dirty="0">
                <a:solidFill>
                  <a:schemeClr val="tx1"/>
                </a:solidFill>
              </a:rPr>
              <a:t>engeller ve içi yağla dolu olduğunda, hem yalıtkanlık hem de soğutma görevi </a:t>
            </a:r>
            <a:r>
              <a:rPr lang="tr-TR" dirty="0" smtClean="0">
                <a:solidFill>
                  <a:schemeClr val="tx1"/>
                </a:solidFill>
              </a:rPr>
              <a:t>yapar.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4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X-Işını tüpünün şematik görünümüX-Işını tüpünün şematik görünümü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14701" r="12278" b="39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2835245" cy="97045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- </a:t>
            </a: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X-IŞINI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1663894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X-ışınları Radyasyon yaydığı için kolimatörler, kurşun içeren ekipmanlar ve duvarlar sayesinde koruma sağlanır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Kolimatörler Işın demetini ayarlanabilir şekilde sınırlarlar. Tüpün önüne takılan kolimatörler içerisinde ışın alanını sınırlayan kurşun plakalar vardır.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3074" name="Picture 2" descr="İKİNCİ EL RÖNTGEN KOLİMATÖR CİHAZ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7"/>
          <a:stretch/>
        </p:blipFill>
        <p:spPr bwMode="auto">
          <a:xfrm>
            <a:off x="0" y="3396344"/>
            <a:ext cx="6667500" cy="34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MA Radyasyon Korunum - KURŞUN ÖNLÜ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8156" r="28539"/>
          <a:stretch/>
        </p:blipFill>
        <p:spPr bwMode="auto">
          <a:xfrm>
            <a:off x="6667500" y="3396344"/>
            <a:ext cx="5513852" cy="34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15738" y="3735976"/>
            <a:ext cx="214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KOLİMATÖR</a:t>
            </a:r>
            <a:endParaRPr lang="tr-T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962503" y="5081451"/>
            <a:ext cx="151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KURŞUN YELEK</a:t>
            </a:r>
            <a:endParaRPr lang="tr-T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Kurşun Rengi</Template>
  <TotalTime>345</TotalTime>
  <Words>1018</Words>
  <Application>Microsoft Office PowerPoint</Application>
  <PresentationFormat>Geniş ekran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 Black</vt:lpstr>
      <vt:lpstr>Calisto MT</vt:lpstr>
      <vt:lpstr>Trebuchet MS</vt:lpstr>
      <vt:lpstr>Wingdings 2</vt:lpstr>
      <vt:lpstr>Kurşun Rengi</vt:lpstr>
      <vt:lpstr>RÖNTGEN</vt:lpstr>
      <vt:lpstr>- TANIM</vt:lpstr>
      <vt:lpstr>- TARİHİ</vt:lpstr>
      <vt:lpstr>- ÇALIŞMA PRENSİBİ</vt:lpstr>
      <vt:lpstr>- CİHAZIN TEMEL BİLEŞENLERİ</vt:lpstr>
      <vt:lpstr>- KUMANDA MASASI</vt:lpstr>
      <vt:lpstr>- X-IŞINI TÜPÜ</vt:lpstr>
      <vt:lpstr>PowerPoint Sunusu</vt:lpstr>
      <vt:lpstr>- X-IŞINI</vt:lpstr>
      <vt:lpstr>- X-IŞINI TÜPÜ (gösterge ve düğmeleri)</vt:lpstr>
      <vt:lpstr>- HASTA MASASI</vt:lpstr>
      <vt:lpstr>- Bucky Tablası</vt:lpstr>
      <vt:lpstr>- STATİF VE TÜP TUTUCULAR </vt:lpstr>
      <vt:lpstr>- DEDEKTÖRLER</vt:lpstr>
      <vt:lpstr>- Fluoroskopi</vt:lpstr>
      <vt:lpstr> - Röntgenogramlarda Ayrılabilen Yoğunluklar </vt:lpstr>
      <vt:lpstr>- KALİBRASYON</vt:lpstr>
      <vt:lpstr>- KALİTE TESTLERİ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RÖNTGEN</dc:title>
  <dc:creator>Selçuk</dc:creator>
  <cp:lastModifiedBy>Lenova</cp:lastModifiedBy>
  <cp:revision>31</cp:revision>
  <dcterms:created xsi:type="dcterms:W3CDTF">2020-10-31T11:48:59Z</dcterms:created>
  <dcterms:modified xsi:type="dcterms:W3CDTF">2024-03-15T20:16:39Z</dcterms:modified>
</cp:coreProperties>
</file>