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9" r:id="rId3"/>
    <p:sldId id="268" r:id="rId4"/>
    <p:sldId id="267" r:id="rId5"/>
    <p:sldId id="270" r:id="rId6"/>
    <p:sldId id="266" r:id="rId7"/>
    <p:sldId id="265" r:id="rId8"/>
    <p:sldId id="263" r:id="rId9"/>
    <p:sldId id="262" r:id="rId10"/>
    <p:sldId id="261" r:id="rId11"/>
    <p:sldId id="264" r:id="rId12"/>
    <p:sldId id="260" r:id="rId13"/>
    <p:sldId id="271" r:id="rId14"/>
    <p:sldId id="272" r:id="rId15"/>
    <p:sldId id="259" r:id="rId16"/>
    <p:sldId id="258" r:id="rId17"/>
    <p:sldId id="257" r:id="rId18"/>
  </p:sldIdLst>
  <p:sldSz cx="9144000" cy="5715000" type="screen16x1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26" y="60"/>
      </p:cViewPr>
      <p:guideLst>
        <p:guide orient="horz" pos="180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08001"/>
            <a:ext cx="7772400" cy="3556000"/>
          </a:xfrm>
        </p:spPr>
        <p:txBody>
          <a:bodyPr anchor="b">
            <a:noAutofit/>
          </a:bodyPr>
          <a:lstStyle>
            <a:lvl1pPr>
              <a:lnSpc>
                <a:spcPct val="100000"/>
              </a:lnSpc>
              <a:defRPr sz="8000"/>
            </a:lvl1pPr>
          </a:lstStyle>
          <a:p>
            <a:r>
              <a:rPr lang="tr-TR" smtClean="0"/>
              <a:t>Asıl başlık stili için tıklatın</a:t>
            </a:r>
            <a:endParaRPr lang="en-US" dirty="0"/>
          </a:p>
        </p:txBody>
      </p:sp>
      <p:sp>
        <p:nvSpPr>
          <p:cNvPr id="3" name="Subtitle 2"/>
          <p:cNvSpPr>
            <a:spLocks noGrp="1"/>
          </p:cNvSpPr>
          <p:nvPr>
            <p:ph type="subTitle" idx="1"/>
          </p:nvPr>
        </p:nvSpPr>
        <p:spPr>
          <a:xfrm>
            <a:off x="1371600" y="4127500"/>
            <a:ext cx="6400800" cy="10160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10.10.2022</a:t>
            </a:fld>
            <a:endParaRPr lang="tr-TR" dirty="0"/>
          </a:p>
        </p:txBody>
      </p:sp>
      <p:sp>
        <p:nvSpPr>
          <p:cNvPr id="8" name="Slide Number Placeholder 7"/>
          <p:cNvSpPr>
            <a:spLocks noGrp="1"/>
          </p:cNvSpPr>
          <p:nvPr>
            <p:ph type="sldNum" sz="quarter" idx="11"/>
          </p:nvPr>
        </p:nvSpPr>
        <p:spPr/>
        <p:txBody>
          <a:bodyPr/>
          <a:lstStyle/>
          <a:p>
            <a:fld id="{F302176B-0E47-46AC-8F43-DAB4B8A37D06}" type="slidenum">
              <a:rPr lang="tr-TR" smtClean="0"/>
              <a:t>‹#›</a:t>
            </a:fld>
            <a:endParaRPr lang="tr-TR" dirty="0"/>
          </a:p>
        </p:txBody>
      </p:sp>
      <p:sp>
        <p:nvSpPr>
          <p:cNvPr id="9" name="Footer Placeholder 8"/>
          <p:cNvSpPr>
            <a:spLocks noGrp="1"/>
          </p:cNvSpPr>
          <p:nvPr>
            <p:ph type="ftr" sz="quarter" idx="12"/>
          </p:nvPr>
        </p:nvSpPr>
        <p:spPr/>
        <p:txBody>
          <a:bodyPr/>
          <a:lstStyle/>
          <a:p>
            <a:endParaRPr lang="tr-T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10.10.2022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10.10.2022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10"/>
          </p:nvPr>
        </p:nvSpPr>
        <p:spPr/>
        <p:txBody>
          <a:bodyPr/>
          <a:lstStyle/>
          <a:p>
            <a:fld id="{A23720DD-5B6D-40BF-8493-A6B52D484E6B}" type="datetimeFigureOut">
              <a:rPr lang="tr-TR" smtClean="0"/>
              <a:t>10.10.2022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1143000"/>
            <a:ext cx="7772400" cy="2087563"/>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390636"/>
            <a:ext cx="7772400" cy="943239"/>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10.10.2022</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dirty="0"/>
          </a:p>
        </p:txBody>
      </p:sp>
      <p:sp>
        <p:nvSpPr>
          <p:cNvPr id="7" name="Oval 6"/>
          <p:cNvSpPr/>
          <p:nvPr/>
        </p:nvSpPr>
        <p:spPr>
          <a:xfrm>
            <a:off x="4495800" y="3270250"/>
            <a:ext cx="84772" cy="70643"/>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270250"/>
            <a:ext cx="84772" cy="70643"/>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270250"/>
            <a:ext cx="84772" cy="70643"/>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4" name="Content Placeholder 3"/>
          <p:cNvSpPr>
            <a:spLocks noGrp="1"/>
          </p:cNvSpPr>
          <p:nvPr>
            <p:ph sz="half" idx="2"/>
          </p:nvPr>
        </p:nvSpPr>
        <p:spPr>
          <a:xfrm>
            <a:off x="4648200" y="1333500"/>
            <a:ext cx="4038600" cy="3771636"/>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Date Placeholder 4"/>
          <p:cNvSpPr>
            <a:spLocks noGrp="1"/>
          </p:cNvSpPr>
          <p:nvPr>
            <p:ph type="dt" sz="half" idx="10"/>
          </p:nvPr>
        </p:nvSpPr>
        <p:spPr/>
        <p:txBody>
          <a:bodyPr/>
          <a:lstStyle/>
          <a:p>
            <a:fld id="{A23720DD-5B6D-40BF-8493-A6B52D484E6B}" type="datetimeFigureOut">
              <a:rPr lang="tr-TR" smtClean="0"/>
              <a:t>10.10.2022</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
        <p:nvSpPr>
          <p:cNvPr id="9" name="Content Placeholder 8"/>
          <p:cNvSpPr>
            <a:spLocks noGrp="1"/>
          </p:cNvSpPr>
          <p:nvPr>
            <p:ph sz="quarter" idx="13"/>
          </p:nvPr>
        </p:nvSpPr>
        <p:spPr>
          <a:xfrm>
            <a:off x="365760" y="1333500"/>
            <a:ext cx="4041648" cy="37719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333500"/>
            <a:ext cx="4040188" cy="5080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4648201" y="1333500"/>
            <a:ext cx="4041775" cy="5080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7" name="Date Placeholder 6"/>
          <p:cNvSpPr>
            <a:spLocks noGrp="1"/>
          </p:cNvSpPr>
          <p:nvPr>
            <p:ph type="dt" sz="half" idx="10"/>
          </p:nvPr>
        </p:nvSpPr>
        <p:spPr/>
        <p:txBody>
          <a:bodyPr/>
          <a:lstStyle/>
          <a:p>
            <a:fld id="{A23720DD-5B6D-40BF-8493-A6B52D484E6B}" type="datetimeFigureOut">
              <a:rPr lang="tr-TR" smtClean="0"/>
              <a:t>10.10.2022</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dirty="0"/>
          </a:p>
        </p:txBody>
      </p:sp>
      <p:sp>
        <p:nvSpPr>
          <p:cNvPr id="11" name="Content Placeholder 10"/>
          <p:cNvSpPr>
            <a:spLocks noGrp="1"/>
          </p:cNvSpPr>
          <p:nvPr>
            <p:ph sz="quarter" idx="13"/>
          </p:nvPr>
        </p:nvSpPr>
        <p:spPr>
          <a:xfrm>
            <a:off x="457200" y="1844040"/>
            <a:ext cx="4041648" cy="3261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Content Placeholder 12"/>
          <p:cNvSpPr>
            <a:spLocks noGrp="1"/>
          </p:cNvSpPr>
          <p:nvPr>
            <p:ph sz="quarter" idx="14"/>
          </p:nvPr>
        </p:nvSpPr>
        <p:spPr>
          <a:xfrm>
            <a:off x="4672584" y="1844041"/>
            <a:ext cx="4041648" cy="3260989"/>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10.10.2022</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10.10.2022</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5907088" y="222250"/>
            <a:ext cx="3008313" cy="174625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719138" y="227542"/>
            <a:ext cx="4995863"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907088" y="2032000"/>
            <a:ext cx="3008313" cy="3073136"/>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10.10.2022</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679576" y="190500"/>
            <a:ext cx="5711824" cy="746125"/>
          </a:xfrm>
        </p:spPr>
        <p:txBody>
          <a:bodyPr anchor="b"/>
          <a:lstStyle>
            <a:lvl1pPr algn="ctr">
              <a:lnSpc>
                <a:spcPct val="100000"/>
              </a:lnSpc>
              <a:defRPr sz="28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1508126" y="952500"/>
            <a:ext cx="6054724" cy="3784203"/>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dirty="0" smtClean="0"/>
              <a:t>Resim eklemek için simgeyi tıklatın</a:t>
            </a:r>
            <a:endParaRPr lang="en-US" dirty="0"/>
          </a:p>
        </p:txBody>
      </p:sp>
      <p:sp>
        <p:nvSpPr>
          <p:cNvPr id="4" name="Text Placeholder 3"/>
          <p:cNvSpPr>
            <a:spLocks noGrp="1"/>
          </p:cNvSpPr>
          <p:nvPr>
            <p:ph type="body" sz="half" idx="2"/>
          </p:nvPr>
        </p:nvSpPr>
        <p:spPr>
          <a:xfrm>
            <a:off x="1679576" y="4841875"/>
            <a:ext cx="5711824" cy="4445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10.10.2022</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3335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6363348" y="5296959"/>
            <a:ext cx="2085975" cy="304271"/>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23720DD-5B6D-40BF-8493-A6B52D484E6B}" type="datetimeFigureOut">
              <a:rPr lang="tr-TR" smtClean="0"/>
              <a:t>10.10.2022</a:t>
            </a:fld>
            <a:endParaRPr lang="tr-TR" dirty="0"/>
          </a:p>
        </p:txBody>
      </p:sp>
      <p:sp>
        <p:nvSpPr>
          <p:cNvPr id="5" name="Footer Placeholder 4"/>
          <p:cNvSpPr>
            <a:spLocks noGrp="1"/>
          </p:cNvSpPr>
          <p:nvPr>
            <p:ph type="ftr" sz="quarter" idx="3"/>
          </p:nvPr>
        </p:nvSpPr>
        <p:spPr>
          <a:xfrm>
            <a:off x="659166" y="5296959"/>
            <a:ext cx="2847975" cy="304271"/>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tr-TR" dirty="0"/>
          </a:p>
        </p:txBody>
      </p:sp>
      <p:sp>
        <p:nvSpPr>
          <p:cNvPr id="6" name="Slide Number Placeholder 5"/>
          <p:cNvSpPr>
            <a:spLocks noGrp="1"/>
          </p:cNvSpPr>
          <p:nvPr>
            <p:ph type="sldNum" sz="quarter" idx="4"/>
          </p:nvPr>
        </p:nvSpPr>
        <p:spPr>
          <a:xfrm>
            <a:off x="8543279" y="5296959"/>
            <a:ext cx="561975" cy="304271"/>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302176B-0E47-46AC-8F43-DAB4B8A37D06}" type="slidenum">
              <a:rPr lang="tr-TR" smtClean="0"/>
              <a:t>‹#›</a:t>
            </a:fld>
            <a:endParaRPr lang="tr-TR" dirty="0"/>
          </a:p>
        </p:txBody>
      </p:sp>
      <p:sp>
        <p:nvSpPr>
          <p:cNvPr id="7" name="Oval 6"/>
          <p:cNvSpPr/>
          <p:nvPr/>
        </p:nvSpPr>
        <p:spPr>
          <a:xfrm>
            <a:off x="8457760" y="5416154"/>
            <a:ext cx="84772" cy="70643"/>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5416154"/>
            <a:ext cx="84772" cy="70643"/>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475656" y="4363154"/>
            <a:ext cx="6401496" cy="584775"/>
          </a:xfrm>
          <a:prstGeom prst="rect">
            <a:avLst/>
          </a:prstGeom>
        </p:spPr>
        <p:txBody>
          <a:bodyPr wrap="none">
            <a:spAutoFit/>
          </a:bodyPr>
          <a:lstStyle/>
          <a:p>
            <a:r>
              <a:rPr lang="tr-TR" sz="3200" dirty="0" smtClean="0">
                <a:solidFill>
                  <a:srgbClr val="002060"/>
                </a:solidFill>
                <a:latin typeface="Calibri" panose="020F0502020204030204" pitchFamily="34" charset="0"/>
                <a:cs typeface="Calibri" panose="020F0502020204030204" pitchFamily="34" charset="0"/>
              </a:rPr>
              <a:t>(BT)BİLGİSAYARLI TOMOGRAFİ CİHAZI</a:t>
            </a:r>
            <a:endParaRPr lang="tr-TR" sz="3200" dirty="0">
              <a:solidFill>
                <a:srgbClr val="002060"/>
              </a:solidFill>
              <a:latin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27" y="577247"/>
            <a:ext cx="7806555" cy="366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Metin kutusu 5"/>
          <p:cNvSpPr txBox="1"/>
          <p:nvPr/>
        </p:nvSpPr>
        <p:spPr>
          <a:xfrm>
            <a:off x="3891605" y="5345668"/>
            <a:ext cx="1538178" cy="369332"/>
          </a:xfrm>
          <a:prstGeom prst="rect">
            <a:avLst/>
          </a:prstGeom>
          <a:noFill/>
        </p:spPr>
        <p:txBody>
          <a:bodyPr wrap="none" rtlCol="0">
            <a:spAutoFit/>
          </a:bodyPr>
          <a:lstStyle/>
          <a:p>
            <a:r>
              <a:rPr lang="tr-TR" dirty="0" smtClean="0">
                <a:latin typeface="Calibri" panose="020F0502020204030204" pitchFamily="34" charset="0"/>
                <a:cs typeface="Calibri" panose="020F0502020204030204" pitchFamily="34" charset="0"/>
              </a:rPr>
              <a:t>BİYOMEDİKAL </a:t>
            </a:r>
            <a:endParaRPr lang="tr-T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22921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5008" y="481236"/>
            <a:ext cx="8928992" cy="1323439"/>
          </a:xfrm>
          <a:prstGeom prst="rect">
            <a:avLst/>
          </a:prstGeom>
        </p:spPr>
        <p:txBody>
          <a:bodyPr wrap="square">
            <a:spAutoFit/>
          </a:bodyPr>
          <a:lstStyle/>
          <a:p>
            <a:pPr algn="just"/>
            <a:r>
              <a:rPr lang="tr-TR" sz="1600" dirty="0" smtClean="0">
                <a:latin typeface="Calibri" panose="020F0502020204030204" pitchFamily="34" charset="0"/>
                <a:cs typeface="Calibri" panose="020F0502020204030204" pitchFamily="34" charset="0"/>
              </a:rPr>
              <a:t>BT‟nin </a:t>
            </a:r>
            <a:r>
              <a:rPr lang="tr-TR" sz="1600" dirty="0">
                <a:latin typeface="Calibri" panose="020F0502020204030204" pitchFamily="34" charset="0"/>
                <a:cs typeface="Calibri" panose="020F0502020204030204" pitchFamily="34" charset="0"/>
              </a:rPr>
              <a:t>görüntü verisi elde etme yöntemi X-ışınları monokromatik demet halinde iken ve homojen bir </a:t>
            </a:r>
            <a:r>
              <a:rPr lang="tr-TR" sz="1600" dirty="0" smtClean="0">
                <a:latin typeface="Calibri" panose="020F0502020204030204" pitchFamily="34" charset="0"/>
                <a:cs typeface="Calibri" panose="020F0502020204030204" pitchFamily="34" charset="0"/>
              </a:rPr>
              <a:t>ortamdan geçerken</a:t>
            </a:r>
            <a:r>
              <a:rPr lang="tr-TR" sz="1600" dirty="0">
                <a:latin typeface="Calibri" panose="020F0502020204030204" pitchFamily="34" charset="0"/>
                <a:cs typeface="Calibri" panose="020F0502020204030204" pitchFamily="34" charset="0"/>
              </a:rPr>
              <a:t>, ortam ile etkileşime bağlı olarak azalım (doku tarafından emilir ) gösterir.</a:t>
            </a:r>
          </a:p>
          <a:p>
            <a:pPr algn="just"/>
            <a:r>
              <a:rPr lang="tr-TR" sz="1600" dirty="0">
                <a:latin typeface="Calibri" panose="020F0502020204030204" pitchFamily="34" charset="0"/>
                <a:cs typeface="Calibri" panose="020F0502020204030204" pitchFamily="34" charset="0"/>
              </a:rPr>
              <a:t>Bu etkilenmeler Kompton saçılması ve fotoelektrik olay (absorbsiyon) sonucu ortaya çıkan birincil (primer)</a:t>
            </a:r>
          </a:p>
          <a:p>
            <a:pPr algn="just"/>
            <a:r>
              <a:rPr lang="tr-TR" sz="1600" dirty="0">
                <a:latin typeface="Calibri" panose="020F0502020204030204" pitchFamily="34" charset="0"/>
                <a:cs typeface="Calibri" panose="020F0502020204030204" pitchFamily="34" charset="0"/>
              </a:rPr>
              <a:t>moloküler iyonizasyonlardır. Görüntü bir gri-skala resmi olarak Bilgisayar vasıtasıyla yeniden üretilir. </a:t>
            </a:r>
            <a:r>
              <a:rPr lang="tr-TR" sz="1600" dirty="0" smtClean="0">
                <a:latin typeface="Calibri" panose="020F0502020204030204" pitchFamily="34" charset="0"/>
                <a:cs typeface="Calibri" panose="020F0502020204030204" pitchFamily="34" charset="0"/>
              </a:rPr>
              <a:t>Burada yüksek </a:t>
            </a:r>
            <a:r>
              <a:rPr lang="tr-TR" sz="1600" dirty="0">
                <a:latin typeface="Calibri" panose="020F0502020204030204" pitchFamily="34" charset="0"/>
                <a:cs typeface="Calibri" panose="020F0502020204030204" pitchFamily="34" charset="0"/>
              </a:rPr>
              <a:t>emilim değeri açık ( aydınlık ), düşük emilim değeri ise koyu ( karanlık ) olarak görünür.</a:t>
            </a:r>
          </a:p>
        </p:txBody>
      </p:sp>
      <p:sp>
        <p:nvSpPr>
          <p:cNvPr id="3" name="Dikdörtgen 2"/>
          <p:cNvSpPr/>
          <p:nvPr/>
        </p:nvSpPr>
        <p:spPr>
          <a:xfrm>
            <a:off x="215008" y="102498"/>
            <a:ext cx="2998770" cy="369332"/>
          </a:xfrm>
          <a:prstGeom prst="rect">
            <a:avLst/>
          </a:prstGeom>
        </p:spPr>
        <p:txBody>
          <a:bodyPr wrap="none">
            <a:spAutoFit/>
          </a:bodyPr>
          <a:lstStyle/>
          <a:p>
            <a:r>
              <a:rPr lang="tr-TR" dirty="0">
                <a:solidFill>
                  <a:schemeClr val="bg1"/>
                </a:solidFill>
              </a:rPr>
              <a:t> 5. jenerasyon bir CT cihazı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655" y="2569468"/>
            <a:ext cx="3519457"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ikdörtgen 4"/>
          <p:cNvSpPr/>
          <p:nvPr/>
        </p:nvSpPr>
        <p:spPr>
          <a:xfrm>
            <a:off x="385655" y="1993404"/>
            <a:ext cx="3442161" cy="369332"/>
          </a:xfrm>
          <a:prstGeom prst="rect">
            <a:avLst/>
          </a:prstGeom>
        </p:spPr>
        <p:txBody>
          <a:bodyPr wrap="none">
            <a:spAutoFit/>
          </a:bodyPr>
          <a:lstStyle/>
          <a:p>
            <a:r>
              <a:rPr lang="tr-TR" dirty="0">
                <a:solidFill>
                  <a:schemeClr val="bg1"/>
                </a:solidFill>
              </a:rPr>
              <a:t>Bilgisayarlı tomografi dedektör </a:t>
            </a:r>
          </a:p>
        </p:txBody>
      </p:sp>
      <p:sp>
        <p:nvSpPr>
          <p:cNvPr id="6" name="Dikdörtgen 5"/>
          <p:cNvSpPr/>
          <p:nvPr/>
        </p:nvSpPr>
        <p:spPr>
          <a:xfrm>
            <a:off x="4158618" y="4228443"/>
            <a:ext cx="4730430" cy="1323439"/>
          </a:xfrm>
          <a:prstGeom prst="rect">
            <a:avLst/>
          </a:prstGeom>
        </p:spPr>
        <p:txBody>
          <a:bodyPr wrap="square">
            <a:spAutoFit/>
          </a:bodyPr>
          <a:lstStyle/>
          <a:p>
            <a:pPr lvl="0" algn="just"/>
            <a:r>
              <a:rPr lang="tr-TR" sz="1600" dirty="0">
                <a:solidFill>
                  <a:prstClr val="white"/>
                </a:solidFill>
                <a:latin typeface="Calibri" panose="020F0502020204030204" pitchFamily="34" charset="0"/>
                <a:cs typeface="Calibri" panose="020F0502020204030204" pitchFamily="34" charset="0"/>
              </a:rPr>
              <a:t>Bilgisayarlı tomografi dedektör teknolojisindeki bu gelişmeler, beraberinde radyasyon dozunda artış sorusunu da akla getirmektedir. Kesit kalınlığında incelme ile gürültü oranı ve aynı çözünürlük için gerekli X-ışını dozu artmaktadır. </a:t>
            </a:r>
          </a:p>
        </p:txBody>
      </p:sp>
      <p:sp>
        <p:nvSpPr>
          <p:cNvPr id="4" name="Dikdörtgen 3"/>
          <p:cNvSpPr/>
          <p:nvPr/>
        </p:nvSpPr>
        <p:spPr>
          <a:xfrm>
            <a:off x="4154762" y="2183452"/>
            <a:ext cx="4651215" cy="2062103"/>
          </a:xfrm>
          <a:prstGeom prst="rect">
            <a:avLst/>
          </a:prstGeom>
        </p:spPr>
        <p:txBody>
          <a:bodyPr wrap="square">
            <a:spAutoFit/>
          </a:bodyPr>
          <a:lstStyle/>
          <a:p>
            <a:pPr algn="just"/>
            <a:r>
              <a:rPr lang="tr-TR" sz="1600" dirty="0">
                <a:latin typeface="Calibri" panose="020F0502020204030204" pitchFamily="34" charset="0"/>
                <a:cs typeface="Calibri" panose="020F0502020204030204" pitchFamily="34" charset="0"/>
              </a:rPr>
              <a:t>İlk BT aygıtlarında kolime edilmiş ince bir X-ışını demeti ve tek dedektör kullanılıyordu. Tüp ve dedektörün bir çizgi boyunca tarama yaparak yaklaşık dört buçuk dakikada kesit aldığı bu ilk jenerasyondan sonra dedektör sayısı çoğaltılmış ve çizgisel tarama onar derecelik açılarla hasta çevresinde 180 dereceye çıkartılmıştır. “Translate-Rotate” adı verilen bu sistemin kullanıldığı aygıtlar ikinci </a:t>
            </a:r>
            <a:r>
              <a:rPr lang="tr-TR" sz="1600" dirty="0" smtClean="0">
                <a:latin typeface="Calibri" panose="020F0502020204030204" pitchFamily="34" charset="0"/>
                <a:cs typeface="Calibri" panose="020F0502020204030204" pitchFamily="34" charset="0"/>
              </a:rPr>
              <a:t>jenerasyondur.</a:t>
            </a:r>
            <a:endParaRPr lang="tr-T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1758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95536" y="121196"/>
            <a:ext cx="8568952" cy="4093428"/>
          </a:xfrm>
          <a:prstGeom prst="rect">
            <a:avLst/>
          </a:prstGeom>
        </p:spPr>
        <p:txBody>
          <a:bodyPr wrap="square">
            <a:spAutoFit/>
          </a:bodyPr>
          <a:lstStyle/>
          <a:p>
            <a:pPr algn="just"/>
            <a:r>
              <a:rPr lang="tr-TR" sz="2000" dirty="0" smtClean="0">
                <a:solidFill>
                  <a:schemeClr val="bg1"/>
                </a:solidFill>
                <a:latin typeface="Calibri" panose="020F0502020204030204" pitchFamily="34" charset="0"/>
                <a:cs typeface="Calibri" panose="020F0502020204030204" pitchFamily="34" charset="0"/>
              </a:rPr>
              <a:t>                                                   BT </a:t>
            </a:r>
            <a:r>
              <a:rPr lang="tr-TR" sz="2000" dirty="0">
                <a:solidFill>
                  <a:schemeClr val="bg1"/>
                </a:solidFill>
                <a:latin typeface="Calibri" panose="020F0502020204030204" pitchFamily="34" charset="0"/>
                <a:cs typeface="Calibri" panose="020F0502020204030204" pitchFamily="34" charset="0"/>
              </a:rPr>
              <a:t>‘de Görüntü Oluşumu</a:t>
            </a:r>
          </a:p>
          <a:p>
            <a:pPr algn="just"/>
            <a:endParaRPr lang="tr-TR" sz="1600" dirty="0">
              <a:latin typeface="Calibri" panose="020F0502020204030204" pitchFamily="34" charset="0"/>
              <a:cs typeface="Calibri" panose="020F0502020204030204" pitchFamily="34" charset="0"/>
            </a:endParaRPr>
          </a:p>
          <a:p>
            <a:pPr algn="just"/>
            <a:r>
              <a:rPr lang="tr-TR" sz="1600" dirty="0">
                <a:latin typeface="Calibri" panose="020F0502020204030204" pitchFamily="34" charset="0"/>
                <a:cs typeface="Calibri" panose="020F0502020204030204" pitchFamily="34" charset="0"/>
              </a:rPr>
              <a:t>BT görüntüsü bir kesit görüntüsüdür. Kesit görüntü oluşturabilmek için yapılan işlemler sırasıyla şöyle özetlenebilir:</a:t>
            </a:r>
          </a:p>
          <a:p>
            <a:pPr algn="just"/>
            <a:endParaRPr lang="tr-TR" sz="1600" dirty="0">
              <a:latin typeface="Calibri" panose="020F0502020204030204" pitchFamily="34" charset="0"/>
              <a:cs typeface="Calibri" panose="020F0502020204030204" pitchFamily="34" charset="0"/>
            </a:endParaRPr>
          </a:p>
          <a:p>
            <a:pPr algn="just"/>
            <a:r>
              <a:rPr lang="tr-TR" sz="1600" dirty="0">
                <a:latin typeface="Calibri" panose="020F0502020204030204" pitchFamily="34" charset="0"/>
                <a:cs typeface="Calibri" panose="020F0502020204030204" pitchFamily="34" charset="0"/>
              </a:rPr>
              <a:t>İlk koşul X-ışını tüpünün, kesit düzlemi çevresinde 360 derece dönerek dar bir X-ışını demeti göndermesidir. X-ışınları vücuda gönderilirken ölçülür, vücudu geçtikten sonra ölçülür, aradaki fark hesaplanarak dedektörlerin karşısına gelen dokunun X-ışınını ne oranda tuttuğu bulunur ve görüntü bu çok sayıdaki ölçümlerden karmaşık bilgisayar işlemleriyle oluşturulur</a:t>
            </a:r>
            <a:r>
              <a:rPr lang="tr-TR" sz="1600" dirty="0" smtClean="0">
                <a:latin typeface="Calibri" panose="020F0502020204030204" pitchFamily="34" charset="0"/>
                <a:cs typeface="Calibri" panose="020F0502020204030204" pitchFamily="34" charset="0"/>
              </a:rPr>
              <a:t>.</a:t>
            </a:r>
          </a:p>
          <a:p>
            <a:pPr algn="just"/>
            <a:r>
              <a:rPr lang="tr-TR" sz="1600" dirty="0" smtClean="0">
                <a:latin typeface="Calibri" panose="020F0502020204030204" pitchFamily="34" charset="0"/>
                <a:cs typeface="Calibri" panose="020F0502020204030204" pitchFamily="34" charset="0"/>
              </a:rPr>
              <a:t>Bütün </a:t>
            </a:r>
            <a:r>
              <a:rPr lang="tr-TR" sz="1600" dirty="0">
                <a:latin typeface="Calibri" panose="020F0502020204030204" pitchFamily="34" charset="0"/>
                <a:cs typeface="Calibri" panose="020F0502020204030204" pitchFamily="34" charset="0"/>
              </a:rPr>
              <a:t>dijital görüntülerde olduğu gibi BT’de de görüntü küçük resim elementlerinden (piksellerden) oluşur. Buna görüntü matriksi denir. Matriks sayısı görüntünün iki kenarındaki piksel sayısının çarpımı şeklinde gösterilir ve günümüzdeki aygıtlarda bu sayı genellikle 512×512’ dir</a:t>
            </a:r>
            <a:r>
              <a:rPr lang="tr-TR" sz="1600" dirty="0" smtClean="0">
                <a:latin typeface="Calibri" panose="020F0502020204030204" pitchFamily="34" charset="0"/>
                <a:cs typeface="Calibri" panose="020F0502020204030204" pitchFamily="34" charset="0"/>
              </a:rPr>
              <a:t>.</a:t>
            </a:r>
          </a:p>
          <a:p>
            <a:pPr algn="just"/>
            <a:endParaRPr lang="tr-TR" sz="1600" dirty="0">
              <a:latin typeface="Calibri" panose="020F0502020204030204" pitchFamily="34" charset="0"/>
              <a:cs typeface="Calibri" panose="020F0502020204030204" pitchFamily="34" charset="0"/>
            </a:endParaRPr>
          </a:p>
          <a:p>
            <a:pPr algn="just"/>
            <a:r>
              <a:rPr lang="tr-TR" sz="1600" dirty="0" smtClean="0">
                <a:latin typeface="Calibri" panose="020F0502020204030204" pitchFamily="34" charset="0"/>
                <a:cs typeface="Calibri" panose="020F0502020204030204" pitchFamily="34" charset="0"/>
              </a:rPr>
              <a:t>BT’de </a:t>
            </a:r>
            <a:r>
              <a:rPr lang="tr-TR" sz="1600" dirty="0">
                <a:latin typeface="Calibri" panose="020F0502020204030204" pitchFamily="34" charset="0"/>
                <a:cs typeface="Calibri" panose="020F0502020204030204" pitchFamily="34" charset="0"/>
              </a:rPr>
              <a:t>görüntüler aslında iki boyutlu değildir; tarafımızdan belirlenen bir kalınlıkları vardır. BT’de ölçüm yapılan birimler piksel değil, tabanını pikselin, yüksekliğini kesit kalınlığının yaptığı dikdörtgen prizmalardır. Bu prizmalara volüm elementi anlamına gelen voksel adı verilir.</a:t>
            </a:r>
          </a:p>
        </p:txBody>
      </p:sp>
    </p:spTree>
    <p:extLst>
      <p:ext uri="{BB962C8B-B14F-4D97-AF65-F5344CB8AC3E}">
        <p14:creationId xmlns:p14="http://schemas.microsoft.com/office/powerpoint/2010/main" val="21886478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79512" y="265212"/>
            <a:ext cx="8784976" cy="1138773"/>
          </a:xfrm>
          <a:prstGeom prst="rect">
            <a:avLst/>
          </a:prstGeom>
        </p:spPr>
        <p:txBody>
          <a:bodyPr wrap="square">
            <a:spAutoFit/>
          </a:bodyPr>
          <a:lstStyle/>
          <a:p>
            <a:pPr algn="just"/>
            <a:r>
              <a:rPr lang="tr-TR" sz="2000" dirty="0">
                <a:solidFill>
                  <a:schemeClr val="bg1"/>
                </a:solidFill>
                <a:latin typeface="Calibri" panose="020F0502020204030204" pitchFamily="34" charset="0"/>
                <a:cs typeface="Calibri" panose="020F0502020204030204" pitchFamily="34" charset="0"/>
              </a:rPr>
              <a:t>Yüksek Rezolüsyonlu BT(YRBT)</a:t>
            </a:r>
          </a:p>
          <a:p>
            <a:pPr algn="just"/>
            <a:r>
              <a:rPr lang="tr-TR" sz="1600" dirty="0">
                <a:latin typeface="Calibri" panose="020F0502020204030204" pitchFamily="34" charset="0"/>
                <a:cs typeface="Calibri" panose="020F0502020204030204" pitchFamily="34" charset="0"/>
              </a:rPr>
              <a:t>Bu bilgisayarlı tomografi yönteminde yüksek matriks (512 x 512, 1024 x 1024) </a:t>
            </a:r>
            <a:r>
              <a:rPr lang="tr-TR" sz="1600" dirty="0" smtClean="0">
                <a:latin typeface="Calibri" panose="020F0502020204030204" pitchFamily="34" charset="0"/>
                <a:cs typeface="Calibri" panose="020F0502020204030204" pitchFamily="34" charset="0"/>
              </a:rPr>
              <a:t>ince kolimasyon </a:t>
            </a:r>
            <a:r>
              <a:rPr lang="tr-TR" sz="1600" dirty="0">
                <a:latin typeface="Calibri" panose="020F0502020204030204" pitchFamily="34" charset="0"/>
                <a:cs typeface="Calibri" panose="020F0502020204030204" pitchFamily="34" charset="0"/>
              </a:rPr>
              <a:t>(1-3mm), küçük görüntüleme alanı (25cm) kullanılmaktadır. Bu </a:t>
            </a:r>
            <a:r>
              <a:rPr lang="tr-TR" sz="1600" dirty="0" smtClean="0">
                <a:latin typeface="Calibri" panose="020F0502020204030204" pitchFamily="34" charset="0"/>
                <a:cs typeface="Calibri" panose="020F0502020204030204" pitchFamily="34" charset="0"/>
              </a:rPr>
              <a:t>özellikler,mevcut </a:t>
            </a:r>
            <a:r>
              <a:rPr lang="tr-TR" sz="1600" dirty="0">
                <a:latin typeface="Calibri" panose="020F0502020204030204" pitchFamily="34" charset="0"/>
                <a:cs typeface="Calibri" panose="020F0502020204030204" pitchFamily="34" charset="0"/>
              </a:rPr>
              <a:t>düzlemdeki kesitlerin, istenilen bir </a:t>
            </a:r>
            <a:r>
              <a:rPr lang="tr-TR" sz="1600" dirty="0" smtClean="0">
                <a:latin typeface="Calibri" panose="020F0502020204030204" pitchFamily="34" charset="0"/>
                <a:cs typeface="Calibri" panose="020F0502020204030204" pitchFamily="34" charset="0"/>
              </a:rPr>
              <a:t>başka </a:t>
            </a:r>
            <a:r>
              <a:rPr lang="tr-TR" sz="1600" dirty="0">
                <a:latin typeface="Calibri" panose="020F0502020204030204" pitchFamily="34" charset="0"/>
                <a:cs typeface="Calibri" panose="020F0502020204030204" pitchFamily="34" charset="0"/>
              </a:rPr>
              <a:t>düzlemde yeniden </a:t>
            </a:r>
            <a:r>
              <a:rPr lang="tr-TR" sz="1600" dirty="0" smtClean="0">
                <a:latin typeface="Calibri" panose="020F0502020204030204" pitchFamily="34" charset="0"/>
                <a:cs typeface="Calibri" panose="020F0502020204030204" pitchFamily="34" charset="0"/>
              </a:rPr>
              <a:t>oluşturulmasında yüksek </a:t>
            </a:r>
            <a:r>
              <a:rPr lang="tr-TR" sz="1600" dirty="0">
                <a:latin typeface="Calibri" panose="020F0502020204030204" pitchFamily="34" charset="0"/>
                <a:cs typeface="Calibri" panose="020F0502020204030204" pitchFamily="34" charset="0"/>
              </a:rPr>
              <a:t>boyutsal rezolüsyon sağlamaktadır.</a:t>
            </a:r>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42" y="1403985"/>
            <a:ext cx="8208912" cy="2671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ikdörtgen 3"/>
          <p:cNvSpPr/>
          <p:nvPr/>
        </p:nvSpPr>
        <p:spPr>
          <a:xfrm>
            <a:off x="292342" y="4081636"/>
            <a:ext cx="8271284" cy="1077218"/>
          </a:xfrm>
          <a:prstGeom prst="rect">
            <a:avLst/>
          </a:prstGeom>
        </p:spPr>
        <p:txBody>
          <a:bodyPr wrap="square">
            <a:spAutoFit/>
          </a:bodyPr>
          <a:lstStyle/>
          <a:p>
            <a:pPr algn="just"/>
            <a:r>
              <a:rPr lang="tr-TR" sz="1600" dirty="0">
                <a:latin typeface="Calibri" panose="020F0502020204030204" pitchFamily="34" charset="0"/>
                <a:cs typeface="Calibri" panose="020F0502020204030204" pitchFamily="34" charset="0"/>
              </a:rPr>
              <a:t>Bilgisayarda </a:t>
            </a:r>
            <a:r>
              <a:rPr lang="tr-TR" sz="1600" dirty="0" smtClean="0">
                <a:latin typeface="Calibri" panose="020F0502020204030204" pitchFamily="34" charset="0"/>
                <a:cs typeface="Calibri" panose="020F0502020204030204" pitchFamily="34" charset="0"/>
              </a:rPr>
              <a:t>oluşturulan </a:t>
            </a:r>
            <a:r>
              <a:rPr lang="tr-TR" sz="1600" dirty="0">
                <a:latin typeface="Calibri" panose="020F0502020204030204" pitchFamily="34" charset="0"/>
                <a:cs typeface="Calibri" panose="020F0502020204030204" pitchFamily="34" charset="0"/>
              </a:rPr>
              <a:t>harita, bilgisayar ekranında renkle </a:t>
            </a:r>
            <a:r>
              <a:rPr lang="tr-TR" sz="1600" dirty="0" smtClean="0">
                <a:latin typeface="Calibri" panose="020F0502020204030204" pitchFamily="34" charset="0"/>
                <a:cs typeface="Calibri" panose="020F0502020204030204" pitchFamily="34" charset="0"/>
              </a:rPr>
              <a:t>kodlanmış </a:t>
            </a:r>
            <a:r>
              <a:rPr lang="tr-TR" sz="1600" dirty="0">
                <a:latin typeface="Calibri" panose="020F0502020204030204" pitchFamily="34" charset="0"/>
                <a:cs typeface="Calibri" panose="020F0502020204030204" pitchFamily="34" charset="0"/>
              </a:rPr>
              <a:t>bir </a:t>
            </a:r>
            <a:r>
              <a:rPr lang="tr-TR" sz="1600" dirty="0" smtClean="0">
                <a:latin typeface="Calibri" panose="020F0502020204030204" pitchFamily="34" charset="0"/>
                <a:cs typeface="Calibri" panose="020F0502020204030204" pitchFamily="34" charset="0"/>
              </a:rPr>
              <a:t>haritaya dönüştürülür</a:t>
            </a:r>
            <a:r>
              <a:rPr lang="tr-TR" sz="1600" dirty="0">
                <a:latin typeface="Calibri" panose="020F0502020204030204" pitchFamily="34" charset="0"/>
                <a:cs typeface="Calibri" panose="020F0502020204030204" pitchFamily="34" charset="0"/>
              </a:rPr>
              <a:t>. Renklerle </a:t>
            </a:r>
            <a:r>
              <a:rPr lang="tr-TR" sz="1600" dirty="0" smtClean="0">
                <a:latin typeface="Calibri" panose="020F0502020204030204" pitchFamily="34" charset="0"/>
                <a:cs typeface="Calibri" panose="020F0502020204030204" pitchFamily="34" charset="0"/>
              </a:rPr>
              <a:t>kodlanmış haritanın renklendirme </a:t>
            </a:r>
            <a:r>
              <a:rPr lang="tr-TR" sz="1600" dirty="0">
                <a:latin typeface="Calibri" panose="020F0502020204030204" pitchFamily="34" charset="0"/>
                <a:cs typeface="Calibri" panose="020F0502020204030204" pitchFamily="34" charset="0"/>
              </a:rPr>
              <a:t>kriterlerinde </a:t>
            </a:r>
            <a:r>
              <a:rPr lang="tr-TR" sz="1600" dirty="0" smtClean="0">
                <a:latin typeface="Calibri" panose="020F0502020204030204" pitchFamily="34" charset="0"/>
                <a:cs typeface="Calibri" panose="020F0502020204030204" pitchFamily="34" charset="0"/>
              </a:rPr>
              <a:t>değişiklik yapmak görüntünün </a:t>
            </a:r>
            <a:r>
              <a:rPr lang="tr-TR" sz="1600" dirty="0">
                <a:latin typeface="Calibri" panose="020F0502020204030204" pitchFamily="34" charset="0"/>
                <a:cs typeface="Calibri" panose="020F0502020204030204" pitchFamily="34" charset="0"/>
              </a:rPr>
              <a:t>üzerinde </a:t>
            </a:r>
            <a:r>
              <a:rPr lang="tr-TR" sz="1600" dirty="0" smtClean="0">
                <a:latin typeface="Calibri" panose="020F0502020204030204" pitchFamily="34" charset="0"/>
                <a:cs typeface="Calibri" panose="020F0502020204030204" pitchFamily="34" charset="0"/>
              </a:rPr>
              <a:t>değişiklik </a:t>
            </a:r>
            <a:r>
              <a:rPr lang="tr-TR" sz="1600" dirty="0">
                <a:latin typeface="Calibri" panose="020F0502020204030204" pitchFamily="34" charset="0"/>
                <a:cs typeface="Calibri" panose="020F0502020204030204" pitchFamily="34" charset="0"/>
              </a:rPr>
              <a:t>yapmak anlamına gelir. Görüntü üzerinde </a:t>
            </a:r>
            <a:r>
              <a:rPr lang="tr-TR" sz="1600" dirty="0" smtClean="0">
                <a:latin typeface="Calibri" panose="020F0502020204030204" pitchFamily="34" charset="0"/>
                <a:cs typeface="Calibri" panose="020F0502020204030204" pitchFamily="34" charset="0"/>
              </a:rPr>
              <a:t>değişiklik pencereleme </a:t>
            </a:r>
            <a:r>
              <a:rPr lang="tr-TR" sz="1600" dirty="0">
                <a:latin typeface="Calibri" panose="020F0502020204030204" pitchFamily="34" charset="0"/>
                <a:cs typeface="Calibri" panose="020F0502020204030204" pitchFamily="34" charset="0"/>
              </a:rPr>
              <a:t>(windowing) </a:t>
            </a:r>
            <a:r>
              <a:rPr lang="tr-TR" sz="1600" dirty="0" smtClean="0">
                <a:latin typeface="Calibri" panose="020F0502020204030204" pitchFamily="34" charset="0"/>
                <a:cs typeface="Calibri" panose="020F0502020204030204" pitchFamily="34" charset="0"/>
              </a:rPr>
              <a:t>işlemi </a:t>
            </a:r>
            <a:r>
              <a:rPr lang="tr-TR" sz="1600" dirty="0">
                <a:latin typeface="Calibri" panose="020F0502020204030204" pitchFamily="34" charset="0"/>
                <a:cs typeface="Calibri" panose="020F0502020204030204" pitchFamily="34" charset="0"/>
              </a:rPr>
              <a:t>ile </a:t>
            </a:r>
            <a:r>
              <a:rPr lang="tr-TR" sz="1600" dirty="0" smtClean="0">
                <a:latin typeface="Calibri" panose="020F0502020204030204" pitchFamily="34" charset="0"/>
                <a:cs typeface="Calibri" panose="020F0502020204030204" pitchFamily="34" charset="0"/>
              </a:rPr>
              <a:t>gerçekleştirilir</a:t>
            </a:r>
            <a:r>
              <a:rPr lang="tr-TR" sz="1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25452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841276"/>
            <a:ext cx="8208912" cy="1323439"/>
          </a:xfrm>
          <a:prstGeom prst="rect">
            <a:avLst/>
          </a:prstGeom>
        </p:spPr>
        <p:txBody>
          <a:bodyPr wrap="square">
            <a:spAutoFit/>
          </a:bodyPr>
          <a:lstStyle/>
          <a:p>
            <a:pPr algn="just"/>
            <a:r>
              <a:rPr lang="tr-TR" sz="1600" dirty="0" smtClean="0">
                <a:latin typeface="Calibri" panose="020F0502020204030204" pitchFamily="34" charset="0"/>
                <a:cs typeface="Calibri" panose="020F0502020204030204" pitchFamily="34" charset="0"/>
              </a:rPr>
              <a:t>Radyoloji </a:t>
            </a:r>
            <a:r>
              <a:rPr lang="tr-TR" sz="1600" dirty="0">
                <a:latin typeface="Calibri" panose="020F0502020204030204" pitchFamily="34" charset="0"/>
                <a:cs typeface="Calibri" panose="020F0502020204030204" pitchFamily="34" charset="0"/>
              </a:rPr>
              <a:t>sektöründe, tanı amaçlı kullanılan bilgisayarlı tomografi ve anjiyo cihazlarının en önemli parçalarının başında X Işın Tüpleri gelmektedir. X Işın Tüplerindeki herhangi bir arıza cihazın tamamen işlevsiz kalmasına neden olmaktadır. Tıp alanında kullanılan cihazlar arasında oldukça önemli bir yere sahip ve maliyet açısından yüksek değerlerde olan bu cihazların işlevsiz kalması hem sağlık açısından hem de ekonomik açıdan önemli kayıplar oluşturur.</a:t>
            </a:r>
          </a:p>
        </p:txBody>
      </p:sp>
      <p:sp>
        <p:nvSpPr>
          <p:cNvPr id="3" name="Dikdörtgen 2"/>
          <p:cNvSpPr/>
          <p:nvPr/>
        </p:nvSpPr>
        <p:spPr>
          <a:xfrm>
            <a:off x="3419872" y="265212"/>
            <a:ext cx="2141933" cy="369332"/>
          </a:xfrm>
          <a:prstGeom prst="rect">
            <a:avLst/>
          </a:prstGeom>
        </p:spPr>
        <p:txBody>
          <a:bodyPr wrap="none">
            <a:spAutoFit/>
          </a:bodyPr>
          <a:lstStyle/>
          <a:p>
            <a:r>
              <a:rPr lang="tr-TR" b="1" dirty="0">
                <a:solidFill>
                  <a:schemeClr val="bg1"/>
                </a:solidFill>
              </a:rPr>
              <a:t>X- IŞINI TÜPLERİ</a:t>
            </a:r>
          </a:p>
        </p:txBody>
      </p:sp>
      <p:sp>
        <p:nvSpPr>
          <p:cNvPr id="4" name="Dikdörtgen 3"/>
          <p:cNvSpPr/>
          <p:nvPr/>
        </p:nvSpPr>
        <p:spPr>
          <a:xfrm>
            <a:off x="539552" y="2353444"/>
            <a:ext cx="8136904" cy="2092881"/>
          </a:xfrm>
          <a:prstGeom prst="rect">
            <a:avLst/>
          </a:prstGeom>
        </p:spPr>
        <p:txBody>
          <a:bodyPr wrap="square">
            <a:spAutoFit/>
          </a:bodyPr>
          <a:lstStyle/>
          <a:p>
            <a:r>
              <a:rPr lang="tr-TR" dirty="0" smtClean="0">
                <a:solidFill>
                  <a:schemeClr val="bg1"/>
                </a:solidFill>
              </a:rPr>
              <a:t>                                                 X-Ray </a:t>
            </a:r>
            <a:r>
              <a:rPr lang="tr-TR" dirty="0">
                <a:solidFill>
                  <a:schemeClr val="bg1"/>
                </a:solidFill>
              </a:rPr>
              <a:t>Işın Kalibrasyonu</a:t>
            </a:r>
          </a:p>
          <a:p>
            <a:pPr algn="just"/>
            <a:endParaRPr lang="tr-TR" sz="1600" dirty="0">
              <a:latin typeface="Calibri" panose="020F0502020204030204" pitchFamily="34" charset="0"/>
              <a:cs typeface="Calibri" panose="020F0502020204030204" pitchFamily="34" charset="0"/>
            </a:endParaRPr>
          </a:p>
          <a:p>
            <a:pPr algn="just"/>
            <a:r>
              <a:rPr lang="tr-TR" sz="1600" dirty="0">
                <a:latin typeface="Calibri" panose="020F0502020204030204" pitchFamily="34" charset="0"/>
                <a:cs typeface="Calibri" panose="020F0502020204030204" pitchFamily="34" charset="0"/>
              </a:rPr>
              <a:t>Bilgisayarlı tomografinin amacını gerçekleştirmesi için x-ray ışınına gerek duymaktadır.Bu yüzden x-ray ışın tüpü tomografide kullanılır.Bu ışının düzenli bir şekilde sürekli tomografi cihazına gelmesi lazım ve bilinen değerler dışında gelmemesi gerekir bu yüzden kalibrasyona ihtiyaç vardır. Kalibrasyon 12 ayda bir yapılır bu x-ray ışın tüpünün kalibrasyonu tomografiye hiç bir şekilde bağlanmadan kalibrasyon cihazıyla yapılır.Bu işlem x-ray tüpünün altına konan kalibrasyon cihazıyla ölçüm yapılır.</a:t>
            </a:r>
          </a:p>
        </p:txBody>
      </p:sp>
    </p:spTree>
    <p:extLst>
      <p:ext uri="{BB962C8B-B14F-4D97-AF65-F5344CB8AC3E}">
        <p14:creationId xmlns:p14="http://schemas.microsoft.com/office/powerpoint/2010/main" val="1257170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152" y="697260"/>
            <a:ext cx="8280920" cy="4555093"/>
          </a:xfrm>
          <a:prstGeom prst="rect">
            <a:avLst/>
          </a:prstGeom>
        </p:spPr>
        <p:txBody>
          <a:bodyPr wrap="square">
            <a:spAutoFit/>
          </a:bodyPr>
          <a:lstStyle/>
          <a:p>
            <a:pPr algn="just"/>
            <a:endParaRPr lang="tr-TR" dirty="0"/>
          </a:p>
          <a:p>
            <a:pPr algn="just"/>
            <a:r>
              <a:rPr lang="tr-TR" sz="1600" dirty="0">
                <a:latin typeface="Calibri" panose="020F0502020204030204" pitchFamily="34" charset="0"/>
                <a:cs typeface="Calibri" panose="020F0502020204030204" pitchFamily="34" charset="0"/>
              </a:rPr>
              <a:t>Tomografi kalibrasyonu 2 şekilde yapılır;</a:t>
            </a:r>
          </a:p>
          <a:p>
            <a:pPr algn="just"/>
            <a:endParaRPr lang="tr-TR" sz="1600" dirty="0">
              <a:solidFill>
                <a:schemeClr val="bg1"/>
              </a:solidFill>
              <a:latin typeface="Calibri" panose="020F0502020204030204" pitchFamily="34" charset="0"/>
              <a:cs typeface="Calibri" panose="020F0502020204030204" pitchFamily="34" charset="0"/>
            </a:endParaRPr>
          </a:p>
          <a:p>
            <a:pPr algn="just"/>
            <a:r>
              <a:rPr lang="tr-TR" sz="1600" dirty="0">
                <a:solidFill>
                  <a:schemeClr val="bg1"/>
                </a:solidFill>
                <a:latin typeface="Calibri" panose="020F0502020204030204" pitchFamily="34" charset="0"/>
                <a:cs typeface="Calibri" panose="020F0502020204030204" pitchFamily="34" charset="0"/>
              </a:rPr>
              <a:t>1) Görüntü Kalibrasyonu</a:t>
            </a:r>
          </a:p>
          <a:p>
            <a:pPr algn="just"/>
            <a:endParaRPr lang="tr-TR" sz="1600" dirty="0">
              <a:latin typeface="Calibri" panose="020F0502020204030204" pitchFamily="34" charset="0"/>
              <a:cs typeface="Calibri" panose="020F0502020204030204" pitchFamily="34" charset="0"/>
            </a:endParaRPr>
          </a:p>
          <a:p>
            <a:pPr algn="just"/>
            <a:r>
              <a:rPr lang="tr-TR" sz="1600" dirty="0">
                <a:latin typeface="Calibri" panose="020F0502020204030204" pitchFamily="34" charset="0"/>
                <a:cs typeface="Calibri" panose="020F0502020204030204" pitchFamily="34" charset="0"/>
              </a:rPr>
              <a:t>Tomografiye ait kalibrasyon parçaları ile yapılır bu parçalar hastanın başını koyduğu yere takılır</a:t>
            </a:r>
            <a:r>
              <a:rPr lang="tr-TR" sz="1600" dirty="0" smtClean="0">
                <a:latin typeface="Calibri" panose="020F0502020204030204" pitchFamily="34" charset="0"/>
                <a:cs typeface="Calibri" panose="020F0502020204030204" pitchFamily="34" charset="0"/>
              </a:rPr>
              <a:t>. Ve </a:t>
            </a:r>
            <a:r>
              <a:rPr lang="tr-TR" sz="1600" dirty="0">
                <a:latin typeface="Calibri" panose="020F0502020204030204" pitchFamily="34" charset="0"/>
                <a:cs typeface="Calibri" panose="020F0502020204030204" pitchFamily="34" charset="0"/>
              </a:rPr>
              <a:t>sonra çekim yapılır çekim yapılmadan önce parça oraya takıldığında </a:t>
            </a:r>
            <a:r>
              <a:rPr lang="tr-TR" sz="1600" dirty="0" err="1">
                <a:latin typeface="Calibri" panose="020F0502020204030204" pitchFamily="34" charset="0"/>
                <a:cs typeface="Calibri" panose="020F0502020204030204" pitchFamily="34" charset="0"/>
              </a:rPr>
              <a:t>gantry’in</a:t>
            </a:r>
            <a:r>
              <a:rPr lang="tr-TR" sz="1600" dirty="0">
                <a:latin typeface="Calibri" panose="020F0502020204030204" pitchFamily="34" charset="0"/>
                <a:cs typeface="Calibri" panose="020F0502020204030204" pitchFamily="34" charset="0"/>
              </a:rPr>
              <a:t> içinden gelen enine ve boyuna kırmızı ışıklar tam takılan parya göre ayarlanır ve sonra çekim yapılır orda bilinen değerle o anki çıkan değerler karşılaştırılır ve ayarlanır.</a:t>
            </a:r>
          </a:p>
          <a:p>
            <a:pPr algn="just"/>
            <a:endParaRPr lang="tr-TR" sz="1600" dirty="0">
              <a:solidFill>
                <a:schemeClr val="bg1"/>
              </a:solidFill>
              <a:latin typeface="Calibri" panose="020F0502020204030204" pitchFamily="34" charset="0"/>
              <a:cs typeface="Calibri" panose="020F0502020204030204" pitchFamily="34" charset="0"/>
            </a:endParaRPr>
          </a:p>
          <a:p>
            <a:pPr algn="just"/>
            <a:r>
              <a:rPr lang="tr-TR" sz="1600" dirty="0">
                <a:solidFill>
                  <a:schemeClr val="bg1"/>
                </a:solidFill>
                <a:latin typeface="Calibri" panose="020F0502020204030204" pitchFamily="34" charset="0"/>
                <a:cs typeface="Calibri" panose="020F0502020204030204" pitchFamily="34" charset="0"/>
              </a:rPr>
              <a:t>2)X-Ray Işın Kalibrasyonu</a:t>
            </a:r>
          </a:p>
          <a:p>
            <a:pPr algn="just"/>
            <a:endParaRPr lang="tr-TR" sz="1600" dirty="0">
              <a:latin typeface="Calibri" panose="020F0502020204030204" pitchFamily="34" charset="0"/>
              <a:cs typeface="Calibri" panose="020F0502020204030204" pitchFamily="34" charset="0"/>
            </a:endParaRPr>
          </a:p>
          <a:p>
            <a:pPr algn="just"/>
            <a:r>
              <a:rPr lang="tr-TR" sz="1600" dirty="0">
                <a:latin typeface="Calibri" panose="020F0502020204030204" pitchFamily="34" charset="0"/>
                <a:cs typeface="Calibri" panose="020F0502020204030204" pitchFamily="34" charset="0"/>
              </a:rPr>
              <a:t>Bilgisayarlı tomografinin amacını gerçekleştirmesi için x-ray ışınına gerek duymaktadır.Bu yüzden x-ray ışın tüpü tomografide kullanılır.Bu ışının düzenli bir şekilde sürekli tomografi cihazına gelmesi lazım ve bilinen değerler dışında gelmemesi gerekir bu yüzden kalibrasyona ihtiyaç vardır. Kalibrasyon 12 ayda bir yapılır bu x-ray ışın tüpünün kalibrasyonu tomografiye hiç bir şekilde bağlanmadan kalibrasyon cihazıyla yapılır.Bu işlem x-ray tüpünün altına konan kalibrasyon cihazıyla ölçüm yapılır.</a:t>
            </a:r>
          </a:p>
        </p:txBody>
      </p:sp>
      <p:sp>
        <p:nvSpPr>
          <p:cNvPr id="3" name="Dikdörtgen 2"/>
          <p:cNvSpPr/>
          <p:nvPr/>
        </p:nvSpPr>
        <p:spPr>
          <a:xfrm>
            <a:off x="1956822" y="330244"/>
            <a:ext cx="5301580" cy="369332"/>
          </a:xfrm>
          <a:prstGeom prst="rect">
            <a:avLst/>
          </a:prstGeom>
        </p:spPr>
        <p:txBody>
          <a:bodyPr wrap="none">
            <a:spAutoFit/>
          </a:bodyPr>
          <a:lstStyle/>
          <a:p>
            <a:r>
              <a:rPr lang="tr-TR" dirty="0" smtClean="0">
                <a:solidFill>
                  <a:schemeClr val="bg1"/>
                </a:solidFill>
              </a:rPr>
              <a:t> BİLGİSAYARLI TOMOGRAFİ  KALİBRASYONU</a:t>
            </a:r>
            <a:endParaRPr lang="tr-TR" dirty="0">
              <a:solidFill>
                <a:schemeClr val="bg1"/>
              </a:solidFill>
            </a:endParaRPr>
          </a:p>
        </p:txBody>
      </p:sp>
    </p:spTree>
    <p:extLst>
      <p:ext uri="{BB962C8B-B14F-4D97-AF65-F5344CB8AC3E}">
        <p14:creationId xmlns:p14="http://schemas.microsoft.com/office/powerpoint/2010/main" val="592110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00" y="337220"/>
            <a:ext cx="5958408" cy="369332"/>
          </a:xfrm>
          <a:prstGeom prst="rect">
            <a:avLst/>
          </a:prstGeom>
        </p:spPr>
        <p:txBody>
          <a:bodyPr wrap="square">
            <a:spAutoFit/>
          </a:bodyPr>
          <a:lstStyle/>
          <a:p>
            <a:r>
              <a:rPr lang="tr-TR" b="1" dirty="0">
                <a:solidFill>
                  <a:schemeClr val="bg1"/>
                </a:solidFill>
                <a:latin typeface="Calibri" panose="020F0502020204030204" pitchFamily="34" charset="0"/>
                <a:cs typeface="Calibri" panose="020F0502020204030204" pitchFamily="34" charset="0"/>
              </a:rPr>
              <a:t>BT Sistemi </a:t>
            </a:r>
            <a:r>
              <a:rPr lang="tr-TR" b="1" dirty="0" smtClean="0">
                <a:solidFill>
                  <a:schemeClr val="bg1"/>
                </a:solidFill>
                <a:latin typeface="Calibri" panose="020F0502020204030204" pitchFamily="34" charset="0"/>
                <a:cs typeface="Calibri" panose="020F0502020204030204" pitchFamily="34" charset="0"/>
              </a:rPr>
              <a:t>Kalibrasyon Ve Kalite Kontrolleri</a:t>
            </a:r>
            <a:endParaRPr lang="tr-TR"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395536" y="985292"/>
            <a:ext cx="8568952" cy="3416320"/>
          </a:xfrm>
          <a:prstGeom prst="rect">
            <a:avLst/>
          </a:prstGeom>
        </p:spPr>
        <p:txBody>
          <a:bodyPr wrap="square">
            <a:spAutoFit/>
          </a:bodyPr>
          <a:lstStyle/>
          <a:p>
            <a:r>
              <a:rPr lang="tr-TR" dirty="0">
                <a:solidFill>
                  <a:schemeClr val="bg1"/>
                </a:solidFill>
              </a:rPr>
              <a:t>Günlük BT Checkup:</a:t>
            </a:r>
          </a:p>
          <a:p>
            <a:r>
              <a:rPr lang="tr-TR" dirty="0"/>
              <a:t>Burada BT sisteminin seramik </a:t>
            </a:r>
            <a:r>
              <a:rPr lang="tr-TR" dirty="0" smtClean="0"/>
              <a:t>detektörleri rasındaki </a:t>
            </a:r>
            <a:r>
              <a:rPr lang="tr-TR" dirty="0"/>
              <a:t>farklar </a:t>
            </a:r>
            <a:r>
              <a:rPr lang="tr-TR" dirty="0" smtClean="0"/>
              <a:t>kompanze edilir</a:t>
            </a:r>
            <a:r>
              <a:rPr lang="tr-TR" dirty="0"/>
              <a:t>. Gantry </a:t>
            </a:r>
            <a:r>
              <a:rPr lang="tr-TR" dirty="0" smtClean="0"/>
              <a:t>boşken alınan </a:t>
            </a:r>
            <a:r>
              <a:rPr lang="tr-TR" dirty="0"/>
              <a:t>çekimle hava kalibrasyonları ve </a:t>
            </a:r>
            <a:r>
              <a:rPr lang="tr-TR" dirty="0" smtClean="0"/>
              <a:t>tüpün ısıtılması </a:t>
            </a:r>
            <a:r>
              <a:rPr lang="tr-TR" dirty="0"/>
              <a:t>yapılır</a:t>
            </a:r>
            <a:r>
              <a:rPr lang="tr-TR" dirty="0" smtClean="0"/>
              <a:t>.</a:t>
            </a:r>
          </a:p>
          <a:p>
            <a:endParaRPr lang="tr-TR" dirty="0" smtClean="0"/>
          </a:p>
          <a:p>
            <a:endParaRPr lang="tr-TR" dirty="0"/>
          </a:p>
          <a:p>
            <a:endParaRPr lang="tr-TR" dirty="0" smtClean="0"/>
          </a:p>
          <a:p>
            <a:endParaRPr lang="tr-TR" dirty="0"/>
          </a:p>
          <a:p>
            <a:endParaRPr lang="tr-TR" dirty="0"/>
          </a:p>
          <a:p>
            <a:r>
              <a:rPr lang="tr-TR" dirty="0" smtClean="0"/>
              <a:t> </a:t>
            </a:r>
            <a:r>
              <a:rPr lang="tr-TR" dirty="0">
                <a:solidFill>
                  <a:schemeClr val="bg1"/>
                </a:solidFill>
              </a:rPr>
              <a:t>BT Kalite Kontrol Fantomu:</a:t>
            </a:r>
          </a:p>
          <a:p>
            <a:r>
              <a:rPr lang="tr-TR" dirty="0"/>
              <a:t>- Suyun CT değeri</a:t>
            </a:r>
          </a:p>
          <a:p>
            <a:r>
              <a:rPr lang="tr-TR" dirty="0"/>
              <a:t>- Kesit kalınlığı</a:t>
            </a:r>
          </a:p>
          <a:p>
            <a:r>
              <a:rPr lang="tr-TR" dirty="0"/>
              <a:t>- Görüntüde piksel gürültüsü</a:t>
            </a:r>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139453"/>
            <a:ext cx="481965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7862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4556" y="1000125"/>
            <a:ext cx="6600825"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3071725" y="337220"/>
            <a:ext cx="2956387" cy="400110"/>
          </a:xfrm>
          <a:prstGeom prst="rect">
            <a:avLst/>
          </a:prstGeom>
        </p:spPr>
        <p:txBody>
          <a:bodyPr wrap="none">
            <a:spAutoFit/>
          </a:bodyPr>
          <a:lstStyle/>
          <a:p>
            <a:r>
              <a:rPr lang="tr-TR" sz="2000" b="1" dirty="0">
                <a:solidFill>
                  <a:schemeClr val="bg1"/>
                </a:solidFill>
                <a:latin typeface="Calibri" panose="020F0502020204030204" pitchFamily="34" charset="0"/>
                <a:cs typeface="Calibri" panose="020F0502020204030204" pitchFamily="34" charset="0"/>
              </a:rPr>
              <a:t>BT Kalite Kontrol Fantomu</a:t>
            </a:r>
          </a:p>
        </p:txBody>
      </p:sp>
    </p:spTree>
    <p:extLst>
      <p:ext uri="{BB962C8B-B14F-4D97-AF65-F5344CB8AC3E}">
        <p14:creationId xmlns:p14="http://schemas.microsoft.com/office/powerpoint/2010/main" val="2471744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31840" y="337220"/>
            <a:ext cx="3022302" cy="400110"/>
          </a:xfrm>
          <a:prstGeom prst="rect">
            <a:avLst/>
          </a:prstGeom>
        </p:spPr>
        <p:txBody>
          <a:bodyPr wrap="none">
            <a:spAutoFit/>
          </a:bodyPr>
          <a:lstStyle/>
          <a:p>
            <a:r>
              <a:rPr lang="tr-TR" sz="2000" dirty="0">
                <a:solidFill>
                  <a:schemeClr val="bg1"/>
                </a:solidFill>
                <a:latin typeface="Calibri" panose="020F0502020204030204" pitchFamily="34" charset="0"/>
                <a:cs typeface="Calibri" panose="020F0502020204030204" pitchFamily="34" charset="0"/>
              </a:rPr>
              <a:t>BT fantom pozisyonlanması</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603" y="1057300"/>
            <a:ext cx="696277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2578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95735" y="216447"/>
            <a:ext cx="4896533" cy="400110"/>
          </a:xfrm>
          <a:prstGeom prst="rect">
            <a:avLst/>
          </a:prstGeom>
        </p:spPr>
        <p:txBody>
          <a:bodyPr wrap="none">
            <a:spAutoFit/>
          </a:bodyPr>
          <a:lstStyle/>
          <a:p>
            <a:r>
              <a:rPr lang="tr-TR" sz="2000" b="1" dirty="0">
                <a:solidFill>
                  <a:schemeClr val="bg1"/>
                </a:solidFill>
                <a:latin typeface="Calibri" panose="020F0502020204030204" pitchFamily="34" charset="0"/>
                <a:cs typeface="Calibri" panose="020F0502020204030204" pitchFamily="34" charset="0"/>
              </a:rPr>
              <a:t>(BT)BİLGİSAYARLI TOMOGRAFİ </a:t>
            </a:r>
            <a:r>
              <a:rPr lang="tr-TR" sz="2000" b="1" dirty="0" smtClean="0">
                <a:solidFill>
                  <a:schemeClr val="bg1"/>
                </a:solidFill>
                <a:latin typeface="Calibri" panose="020F0502020204030204" pitchFamily="34" charset="0"/>
                <a:cs typeface="Calibri" panose="020F0502020204030204" pitchFamily="34" charset="0"/>
              </a:rPr>
              <a:t>CİHAZI NEDİR</a:t>
            </a:r>
            <a:endParaRPr lang="tr-TR" sz="2000" b="1" dirty="0">
              <a:solidFill>
                <a:schemeClr val="bg1"/>
              </a:solidFill>
              <a:latin typeface="Calibri" panose="020F0502020204030204" pitchFamily="34" charset="0"/>
              <a:cs typeface="Calibri" panose="020F0502020204030204" pitchFamily="34" charset="0"/>
            </a:endParaRPr>
          </a:p>
        </p:txBody>
      </p:sp>
      <p:sp>
        <p:nvSpPr>
          <p:cNvPr id="5" name="Dikdörtgen 4"/>
          <p:cNvSpPr/>
          <p:nvPr/>
        </p:nvSpPr>
        <p:spPr>
          <a:xfrm>
            <a:off x="314895" y="769268"/>
            <a:ext cx="8658211" cy="1077218"/>
          </a:xfrm>
          <a:prstGeom prst="rect">
            <a:avLst/>
          </a:prstGeom>
        </p:spPr>
        <p:txBody>
          <a:bodyPr wrap="square">
            <a:spAutoFit/>
          </a:bodyPr>
          <a:lstStyle/>
          <a:p>
            <a:pPr algn="just"/>
            <a:r>
              <a:rPr lang="tr-TR" sz="1600" u="sng" dirty="0" smtClean="0">
                <a:latin typeface="Calibri" panose="020F0502020204030204" pitchFamily="34" charset="0"/>
                <a:cs typeface="Calibri" panose="020F0502020204030204" pitchFamily="34" charset="0"/>
              </a:rPr>
              <a:t>Bilgisayarlı tomografi, X-ışınları ile vücudun incelenen bölgesinin kesitsel görüntüsünü oluşturan bir radyolojik yöntemdir</a:t>
            </a:r>
            <a:r>
              <a:rPr lang="tr-TR" sz="1600" dirty="0" smtClean="0">
                <a:latin typeface="Calibri" panose="020F0502020204030204" pitchFamily="34" charset="0"/>
                <a:cs typeface="Calibri" panose="020F0502020204030204" pitchFamily="34" charset="0"/>
              </a:rPr>
              <a:t>. Yöntem olarak X ışını kullanıldığından radyasyon içermektedir. Bu nedenle hamilelerde kullanımından kaçınılmaktadır. Ancak günümüzde gelişmiş yeni cihaz ve teknolojilerle hasta güvenliği için radyasyon dozu mümkün olduğunca en aza indirgenerek görüntü elde edilmektedir.</a:t>
            </a:r>
            <a:endParaRPr lang="tr-TR" sz="1600" dirty="0">
              <a:latin typeface="Calibri" panose="020F0502020204030204" pitchFamily="34" charset="0"/>
              <a:cs typeface="Calibri" panose="020F0502020204030204" pitchFamily="34" charset="0"/>
            </a:endParaRPr>
          </a:p>
        </p:txBody>
      </p:sp>
      <p:sp>
        <p:nvSpPr>
          <p:cNvPr id="7" name="Dikdörtgen 6"/>
          <p:cNvSpPr/>
          <p:nvPr/>
        </p:nvSpPr>
        <p:spPr>
          <a:xfrm>
            <a:off x="327511" y="1993404"/>
            <a:ext cx="8711959" cy="2616101"/>
          </a:xfrm>
          <a:prstGeom prst="rect">
            <a:avLst/>
          </a:prstGeom>
        </p:spPr>
        <p:txBody>
          <a:bodyPr wrap="square">
            <a:spAutoFit/>
          </a:bodyPr>
          <a:lstStyle/>
          <a:p>
            <a:r>
              <a:rPr lang="tr-TR" b="1" dirty="0" smtClean="0">
                <a:solidFill>
                  <a:schemeClr val="bg1"/>
                </a:solidFill>
                <a:latin typeface="Calibri" panose="020F0502020204030204" pitchFamily="34" charset="0"/>
                <a:cs typeface="Calibri" panose="020F0502020204030204" pitchFamily="34" charset="0"/>
              </a:rPr>
              <a:t>Bilgisayarlı </a:t>
            </a:r>
            <a:r>
              <a:rPr lang="tr-TR" b="1" dirty="0">
                <a:solidFill>
                  <a:schemeClr val="bg1"/>
                </a:solidFill>
                <a:latin typeface="Calibri" panose="020F0502020204030204" pitchFamily="34" charset="0"/>
                <a:cs typeface="Calibri" panose="020F0502020204030204" pitchFamily="34" charset="0"/>
              </a:rPr>
              <a:t>tomografi çoğunlukla</a:t>
            </a:r>
            <a:r>
              <a:rPr lang="tr-TR" b="1" dirty="0" smtClean="0">
                <a:solidFill>
                  <a:schemeClr val="bg1"/>
                </a:solidFill>
                <a:latin typeface="Calibri" panose="020F0502020204030204" pitchFamily="34" charset="0"/>
                <a:cs typeface="Calibri" panose="020F0502020204030204" pitchFamily="34" charset="0"/>
              </a:rPr>
              <a:t>;</a:t>
            </a:r>
          </a:p>
          <a:p>
            <a:endParaRPr lang="tr-TR" dirty="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a:latin typeface="Calibri" panose="020F0502020204030204" pitchFamily="34" charset="0"/>
                <a:cs typeface="Calibri" panose="020F0502020204030204" pitchFamily="34" charset="0"/>
              </a:rPr>
              <a:t>Yaralanmalara bağlı iç organların görüntülenmesi ve iç kanama riskinin bulunduğu </a:t>
            </a:r>
            <a:r>
              <a:rPr lang="tr-TR" sz="1600" dirty="0" smtClean="0">
                <a:latin typeface="Calibri" panose="020F0502020204030204" pitchFamily="34" charset="0"/>
                <a:cs typeface="Calibri" panose="020F0502020204030204" pitchFamily="34" charset="0"/>
              </a:rPr>
              <a:t>zamanlarda,kemik </a:t>
            </a:r>
            <a:r>
              <a:rPr lang="tr-TR" sz="1600" dirty="0">
                <a:latin typeface="Calibri" panose="020F0502020204030204" pitchFamily="34" charset="0"/>
                <a:cs typeface="Calibri" panose="020F0502020204030204" pitchFamily="34" charset="0"/>
              </a:rPr>
              <a:t>kırılmaları ve tümörlerinin saptanmasında,</a:t>
            </a:r>
          </a:p>
          <a:p>
            <a:pPr marL="285750" indent="-285750" algn="just">
              <a:buFont typeface="Arial" panose="020B0604020202020204" pitchFamily="34" charset="0"/>
              <a:buChar char="•"/>
            </a:pPr>
            <a:r>
              <a:rPr lang="tr-TR" sz="1600" dirty="0">
                <a:latin typeface="Calibri" panose="020F0502020204030204" pitchFamily="34" charset="0"/>
                <a:cs typeface="Calibri" panose="020F0502020204030204" pitchFamily="34" charset="0"/>
              </a:rPr>
              <a:t>Burun çevresi sinüsleri olarak bilinen paranazal sinüslerin görüntülenmesi </a:t>
            </a:r>
            <a:r>
              <a:rPr lang="tr-TR" sz="1600" dirty="0" smtClean="0">
                <a:latin typeface="Calibri" panose="020F0502020204030204" pitchFamily="34" charset="0"/>
                <a:cs typeface="Calibri" panose="020F0502020204030204" pitchFamily="34" charset="0"/>
              </a:rPr>
              <a:t>gerektiğinde</a:t>
            </a:r>
            <a:r>
              <a:rPr lang="tr-TR" sz="1600" dirty="0">
                <a:latin typeface="Calibri" panose="020F0502020204030204" pitchFamily="34" charset="0"/>
                <a:cs typeface="Calibri" panose="020F0502020204030204" pitchFamily="34" charset="0"/>
              </a:rPr>
              <a:t> kullanır.</a:t>
            </a:r>
          </a:p>
          <a:p>
            <a:pPr marL="285750" indent="-285750" algn="just">
              <a:buFont typeface="Arial" panose="020B0604020202020204" pitchFamily="34" charset="0"/>
              <a:buChar char="•"/>
            </a:pPr>
            <a:r>
              <a:rPr lang="tr-TR" sz="1600" dirty="0">
                <a:latin typeface="Calibri" panose="020F0502020204030204" pitchFamily="34" charset="0"/>
                <a:cs typeface="Calibri" panose="020F0502020204030204" pitchFamily="34" charset="0"/>
              </a:rPr>
              <a:t>Kalp, beyin, akciğeri karaciğer gibi organlarda var olduğu düşünülen hastalıklarının </a:t>
            </a:r>
            <a:r>
              <a:rPr lang="tr-TR" sz="1600" dirty="0" smtClean="0">
                <a:latin typeface="Calibri" panose="020F0502020204030204" pitchFamily="34" charset="0"/>
                <a:cs typeface="Calibri" panose="020F0502020204030204" pitchFamily="34" charset="0"/>
              </a:rPr>
              <a:t>tanısında,var </a:t>
            </a:r>
            <a:r>
              <a:rPr lang="tr-TR" sz="1600" dirty="0">
                <a:latin typeface="Calibri" panose="020F0502020204030204" pitchFamily="34" charset="0"/>
                <a:cs typeface="Calibri" panose="020F0502020204030204" pitchFamily="34" charset="0"/>
              </a:rPr>
              <a:t>olduğu düşünülen kan pıhtısının ya da tümörün konumunu net olarak görmek gerektiğinde,</a:t>
            </a:r>
          </a:p>
          <a:p>
            <a:pPr marL="285750" indent="-285750" algn="just">
              <a:buFont typeface="Arial" panose="020B0604020202020204" pitchFamily="34" charset="0"/>
              <a:buChar char="•"/>
            </a:pPr>
            <a:r>
              <a:rPr lang="tr-TR" sz="1600" dirty="0">
                <a:latin typeface="Calibri" panose="020F0502020204030204" pitchFamily="34" charset="0"/>
                <a:cs typeface="Calibri" panose="020F0502020204030204" pitchFamily="34" charset="0"/>
              </a:rPr>
              <a:t>Kemik direncinin </a:t>
            </a:r>
            <a:r>
              <a:rPr lang="tr-TR" sz="1600" dirty="0" smtClean="0">
                <a:latin typeface="Calibri" panose="020F0502020204030204" pitchFamily="34" charset="0"/>
                <a:cs typeface="Calibri" panose="020F0502020204030204" pitchFamily="34" charset="0"/>
              </a:rPr>
              <a:t>ölçümlenmesinde </a:t>
            </a:r>
            <a:r>
              <a:rPr lang="tr-TR" sz="1600" dirty="0">
                <a:latin typeface="Calibri" panose="020F0502020204030204" pitchFamily="34" charset="0"/>
                <a:cs typeface="Calibri" panose="020F0502020204030204" pitchFamily="34" charset="0"/>
              </a:rPr>
              <a:t>kullanır.</a:t>
            </a:r>
          </a:p>
          <a:p>
            <a:pPr marL="285750" indent="-285750" algn="just">
              <a:buFont typeface="Arial" panose="020B0604020202020204" pitchFamily="34" charset="0"/>
              <a:buChar char="•"/>
            </a:pPr>
            <a:r>
              <a:rPr lang="tr-TR" sz="1600" dirty="0">
                <a:latin typeface="Calibri" panose="020F0502020204030204" pitchFamily="34" charset="0"/>
                <a:cs typeface="Calibri" panose="020F0502020204030204" pitchFamily="34" charset="0"/>
              </a:rPr>
              <a:t>Kemik patolojilerinin saptanması ve iskelet sisteminin </a:t>
            </a:r>
            <a:r>
              <a:rPr lang="tr-TR" sz="1600" dirty="0" smtClean="0">
                <a:latin typeface="Calibri" panose="020F0502020204030204" pitchFamily="34" charset="0"/>
                <a:cs typeface="Calibri" panose="020F0502020204030204" pitchFamily="34" charset="0"/>
              </a:rPr>
              <a:t>görüntülenmesinde,var </a:t>
            </a:r>
            <a:r>
              <a:rPr lang="tr-TR" sz="1600" dirty="0">
                <a:latin typeface="Calibri" panose="020F0502020204030204" pitchFamily="34" charset="0"/>
                <a:cs typeface="Calibri" panose="020F0502020204030204" pitchFamily="34" charset="0"/>
              </a:rPr>
              <a:t>olan kanser evresinin belirlenmesi ve tedavisinin durumunun izlenmesi </a:t>
            </a:r>
            <a:r>
              <a:rPr lang="tr-TR" sz="1600" dirty="0" smtClean="0">
                <a:latin typeface="Calibri" panose="020F0502020204030204" pitchFamily="34" charset="0"/>
                <a:cs typeface="Calibri" panose="020F0502020204030204" pitchFamily="34" charset="0"/>
              </a:rPr>
              <a:t>gerektiğinde</a:t>
            </a:r>
            <a:r>
              <a:rPr lang="tr-TR" sz="1600" dirty="0">
                <a:latin typeface="Calibri" panose="020F0502020204030204" pitchFamily="34" charset="0"/>
                <a:cs typeface="Calibri" panose="020F0502020204030204" pitchFamily="34" charset="0"/>
              </a:rPr>
              <a:t> </a:t>
            </a:r>
            <a:r>
              <a:rPr lang="tr-TR" sz="1600" dirty="0" smtClean="0">
                <a:latin typeface="Calibri" panose="020F0502020204030204" pitchFamily="34" charset="0"/>
                <a:cs typeface="Calibri" panose="020F0502020204030204" pitchFamily="34" charset="0"/>
              </a:rPr>
              <a:t>kullanır.</a:t>
            </a:r>
            <a:endParaRPr lang="tr-T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7894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51720" y="337220"/>
            <a:ext cx="5521704" cy="400110"/>
          </a:xfrm>
          <a:prstGeom prst="rect">
            <a:avLst/>
          </a:prstGeom>
        </p:spPr>
        <p:txBody>
          <a:bodyPr wrap="none">
            <a:spAutoFit/>
          </a:bodyPr>
          <a:lstStyle/>
          <a:p>
            <a:r>
              <a:rPr lang="tr-TR" sz="2000" b="1" dirty="0">
                <a:solidFill>
                  <a:schemeClr val="bg1"/>
                </a:solidFill>
                <a:latin typeface="Calibri" panose="020F0502020204030204" pitchFamily="34" charset="0"/>
                <a:cs typeface="Calibri" panose="020F0502020204030204" pitchFamily="34" charset="0"/>
              </a:rPr>
              <a:t>(BT)BİLGİSAYARLI TOMOGRAFİ  </a:t>
            </a:r>
            <a:r>
              <a:rPr lang="tr-TR" sz="2000" b="1" dirty="0" smtClean="0">
                <a:solidFill>
                  <a:schemeClr val="bg1"/>
                </a:solidFill>
                <a:latin typeface="Calibri" panose="020F0502020204030204" pitchFamily="34" charset="0"/>
                <a:cs typeface="Calibri" panose="020F0502020204030204" pitchFamily="34" charset="0"/>
              </a:rPr>
              <a:t>ÇALIŞMA PRENSİBİ</a:t>
            </a:r>
            <a:endParaRPr lang="tr-TR" sz="2000" b="1" dirty="0">
              <a:solidFill>
                <a:schemeClr val="bg1"/>
              </a:solidFill>
              <a:latin typeface="Calibri" panose="020F0502020204030204" pitchFamily="34" charset="0"/>
              <a:cs typeface="Calibri" panose="020F0502020204030204" pitchFamily="34" charset="0"/>
            </a:endParaRPr>
          </a:p>
        </p:txBody>
      </p:sp>
      <p:sp>
        <p:nvSpPr>
          <p:cNvPr id="3" name="Dikdörtgen 2"/>
          <p:cNvSpPr/>
          <p:nvPr/>
        </p:nvSpPr>
        <p:spPr>
          <a:xfrm>
            <a:off x="179512" y="894821"/>
            <a:ext cx="8856984" cy="1569660"/>
          </a:xfrm>
          <a:prstGeom prst="rect">
            <a:avLst/>
          </a:prstGeom>
        </p:spPr>
        <p:txBody>
          <a:bodyPr wrap="square">
            <a:spAutoFit/>
          </a:bodyPr>
          <a:lstStyle/>
          <a:p>
            <a:pPr algn="just"/>
            <a:r>
              <a:rPr lang="tr-TR" sz="1600" dirty="0"/>
              <a:t>BT de tüpten çıkan </a:t>
            </a:r>
            <a:r>
              <a:rPr lang="tr-TR" sz="1600" dirty="0" smtClean="0"/>
              <a:t>ışınlar </a:t>
            </a:r>
            <a:r>
              <a:rPr lang="tr-TR" sz="1600" dirty="0"/>
              <a:t>kolimasyon adı verilen bir </a:t>
            </a:r>
            <a:r>
              <a:rPr lang="tr-TR" sz="1600" dirty="0" smtClean="0"/>
              <a:t>işlem </a:t>
            </a:r>
            <a:r>
              <a:rPr lang="tr-TR" sz="1600" dirty="0"/>
              <a:t>ile ince bir demet haline getirilir. Kolime edilen x </a:t>
            </a:r>
            <a:r>
              <a:rPr lang="tr-TR" sz="1600" dirty="0" smtClean="0"/>
              <a:t>ışınları </a:t>
            </a:r>
            <a:r>
              <a:rPr lang="tr-TR" sz="1600" dirty="0"/>
              <a:t>hasta vücudundan geçirilerek diğer uçta x </a:t>
            </a:r>
            <a:r>
              <a:rPr lang="tr-TR" sz="1600" dirty="0" smtClean="0"/>
              <a:t>ışınlarına </a:t>
            </a:r>
            <a:r>
              <a:rPr lang="tr-TR" sz="1600" dirty="0"/>
              <a:t>hassas bir dedektör zincirine </a:t>
            </a:r>
            <a:r>
              <a:rPr lang="tr-TR" sz="1600" dirty="0" smtClean="0"/>
              <a:t>ulaşır</a:t>
            </a:r>
            <a:r>
              <a:rPr lang="tr-TR" sz="1600" dirty="0"/>
              <a:t>. Hasta vücudundan geçen x </a:t>
            </a:r>
            <a:r>
              <a:rPr lang="tr-TR" sz="1600" dirty="0" smtClean="0"/>
              <a:t>ışınları </a:t>
            </a:r>
            <a:r>
              <a:rPr lang="tr-TR" sz="1600" dirty="0"/>
              <a:t>absorbsiyona uğramaları nedeni ile ilk değerine göre daha </a:t>
            </a:r>
            <a:r>
              <a:rPr lang="tr-TR" sz="1600" dirty="0" smtClean="0"/>
              <a:t>zayıflamış </a:t>
            </a:r>
            <a:r>
              <a:rPr lang="tr-TR" sz="1600" dirty="0"/>
              <a:t>durumdadır. Bu zayıflama miktarı dedektörlerle saptandıktan sonra bilgisayarlarda, x </a:t>
            </a:r>
            <a:r>
              <a:rPr lang="tr-TR" sz="1600" dirty="0" smtClean="0"/>
              <a:t>ışınlarının </a:t>
            </a:r>
            <a:r>
              <a:rPr lang="tr-TR" sz="1600" dirty="0"/>
              <a:t>taradığı alanın her noktasının x </a:t>
            </a:r>
            <a:r>
              <a:rPr lang="tr-TR" sz="1600" dirty="0" smtClean="0"/>
              <a:t>ışınını </a:t>
            </a:r>
            <a:r>
              <a:rPr lang="tr-TR" sz="1600" dirty="0"/>
              <a:t>zayıflatma değeri hesaplanır. Değerler hesaplandıktan sonra görüntü </a:t>
            </a:r>
            <a:r>
              <a:rPr lang="tr-TR" sz="1600" dirty="0" smtClean="0"/>
              <a:t>oluşturma kolaylaşır</a:t>
            </a:r>
            <a:r>
              <a:rPr lang="tr-TR" sz="1600" dirty="0"/>
              <a:t>. </a:t>
            </a:r>
            <a:endParaRPr lang="tr-TR" sz="1600" dirty="0">
              <a:latin typeface="Calibri" panose="020F0502020204030204" pitchFamily="34" charset="0"/>
              <a:cs typeface="Calibri" panose="020F0502020204030204" pitchFamily="34" charset="0"/>
            </a:endParaRPr>
          </a:p>
        </p:txBody>
      </p:sp>
      <p:sp>
        <p:nvSpPr>
          <p:cNvPr id="4" name="Dikdörtgen 3"/>
          <p:cNvSpPr/>
          <p:nvPr/>
        </p:nvSpPr>
        <p:spPr>
          <a:xfrm>
            <a:off x="179512" y="2569468"/>
            <a:ext cx="8856984" cy="1077218"/>
          </a:xfrm>
          <a:prstGeom prst="rect">
            <a:avLst/>
          </a:prstGeom>
        </p:spPr>
        <p:txBody>
          <a:bodyPr wrap="square">
            <a:spAutoFit/>
          </a:bodyPr>
          <a:lstStyle/>
          <a:p>
            <a:pPr algn="just"/>
            <a:r>
              <a:rPr lang="tr-TR" sz="1600" dirty="0">
                <a:latin typeface="Calibri" panose="020F0502020204030204" pitchFamily="34" charset="0"/>
                <a:cs typeface="Calibri" panose="020F0502020204030204" pitchFamily="34" charset="0"/>
              </a:rPr>
              <a:t>Masa içine girildiğinde ultraviyole ışınlarını yansıtacak olan bölün bulunmaktadır</a:t>
            </a:r>
            <a:r>
              <a:rPr lang="tr-TR" sz="1600" dirty="0" smtClean="0">
                <a:latin typeface="Calibri" panose="020F0502020204030204" pitchFamily="34" charset="0"/>
                <a:cs typeface="Calibri" panose="020F0502020204030204" pitchFamily="34" charset="0"/>
              </a:rPr>
              <a:t>. Işınların </a:t>
            </a:r>
            <a:r>
              <a:rPr lang="tr-TR" sz="1600" dirty="0">
                <a:latin typeface="Calibri" panose="020F0502020204030204" pitchFamily="34" charset="0"/>
                <a:cs typeface="Calibri" panose="020F0502020204030204" pitchFamily="34" charset="0"/>
              </a:rPr>
              <a:t>tamamı incelenmesi gerekli olan bölgeye yansıtılır ve kamera yardımı ile incelenir. Kamera ile zoom yapılır ve detaylı bir şekilde görüntülenir. Hastanın masaya yatırılması ile manüel ya da kumanda yardımı ile hareket ettirmek mümkündür. </a:t>
            </a:r>
          </a:p>
        </p:txBody>
      </p:sp>
      <p:sp>
        <p:nvSpPr>
          <p:cNvPr id="5" name="Dikdörtgen 4"/>
          <p:cNvSpPr/>
          <p:nvPr/>
        </p:nvSpPr>
        <p:spPr>
          <a:xfrm>
            <a:off x="197064" y="3646686"/>
            <a:ext cx="8856984" cy="1569660"/>
          </a:xfrm>
          <a:prstGeom prst="rect">
            <a:avLst/>
          </a:prstGeom>
        </p:spPr>
        <p:txBody>
          <a:bodyPr wrap="square">
            <a:spAutoFit/>
          </a:bodyPr>
          <a:lstStyle/>
          <a:p>
            <a:pPr algn="just"/>
            <a:r>
              <a:rPr lang="tr-TR" sz="1600" dirty="0">
                <a:solidFill>
                  <a:schemeClr val="bg1"/>
                </a:solidFill>
                <a:latin typeface="Calibri" panose="020F0502020204030204" pitchFamily="34" charset="0"/>
                <a:cs typeface="Calibri" panose="020F0502020204030204" pitchFamily="34" charset="0"/>
              </a:rPr>
              <a:t>Tarama bölümü: </a:t>
            </a:r>
            <a:r>
              <a:rPr lang="tr-TR" sz="1600" dirty="0">
                <a:latin typeface="Calibri" panose="020F0502020204030204" pitchFamily="34" charset="0"/>
                <a:cs typeface="Calibri" panose="020F0502020204030204" pitchFamily="34" charset="0"/>
              </a:rPr>
              <a:t>Bu bölüm gantri ve hasta masasından oluşur. Gantri, içerisinde X-ışını tüpü ve dedektörlerin bulunduğu, kare şeklinde, eni dar büyük bir kutudur. Ortasında gantri açıklığı denilen hastanın girdiği yuvarlak bir açıklık vardır. Tüp ve dedektör zinciri bu açıklığın çevresindedir. Tüp kesit alma sırasında hastanın çevresinde döner. Hasta masası seçilen kesit kalınlığına ve kesitler arasındaki aralığa göre her kesitten sonra hareket eder. Hastayı geçerek dedektörler üzerine düşen X-ışınlarının miktarı ölçülür ve dijitalize edilir.</a:t>
            </a:r>
          </a:p>
        </p:txBody>
      </p:sp>
    </p:spTree>
    <p:extLst>
      <p:ext uri="{BB962C8B-B14F-4D97-AF65-F5344CB8AC3E}">
        <p14:creationId xmlns:p14="http://schemas.microsoft.com/office/powerpoint/2010/main" val="632054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648268"/>
            <a:ext cx="3888432" cy="444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ikdörtgen 1"/>
          <p:cNvSpPr/>
          <p:nvPr/>
        </p:nvSpPr>
        <p:spPr>
          <a:xfrm>
            <a:off x="6241496" y="634544"/>
            <a:ext cx="839204" cy="369332"/>
          </a:xfrm>
          <a:prstGeom prst="rect">
            <a:avLst/>
          </a:prstGeom>
        </p:spPr>
        <p:txBody>
          <a:bodyPr wrap="none">
            <a:spAutoFit/>
          </a:bodyPr>
          <a:lstStyle/>
          <a:p>
            <a:r>
              <a:rPr lang="tr-TR" b="1" dirty="0">
                <a:solidFill>
                  <a:schemeClr val="bg1"/>
                </a:solidFill>
                <a:latin typeface="Calibri" panose="020F0502020204030204" pitchFamily="34" charset="0"/>
                <a:cs typeface="Calibri" panose="020F0502020204030204" pitchFamily="34" charset="0"/>
              </a:rPr>
              <a:t>Gantry</a:t>
            </a:r>
          </a:p>
        </p:txBody>
      </p:sp>
      <p:sp>
        <p:nvSpPr>
          <p:cNvPr id="3" name="Dikdörtgen 2"/>
          <p:cNvSpPr/>
          <p:nvPr/>
        </p:nvSpPr>
        <p:spPr>
          <a:xfrm>
            <a:off x="4211960" y="1273324"/>
            <a:ext cx="4752528" cy="3693319"/>
          </a:xfrm>
          <a:prstGeom prst="rect">
            <a:avLst/>
          </a:prstGeom>
        </p:spPr>
        <p:txBody>
          <a:bodyPr wrap="square">
            <a:spAutoFit/>
          </a:bodyPr>
          <a:lstStyle/>
          <a:p>
            <a:pPr algn="just"/>
            <a:r>
              <a:rPr lang="tr-TR" dirty="0">
                <a:solidFill>
                  <a:schemeClr val="bg1"/>
                </a:solidFill>
                <a:latin typeface="Calibri" panose="020F0502020204030204" pitchFamily="34" charset="0"/>
                <a:cs typeface="Calibri" panose="020F0502020204030204" pitchFamily="34" charset="0"/>
              </a:rPr>
              <a:t>Bilgisayar sistemi: </a:t>
            </a:r>
            <a:r>
              <a:rPr lang="tr-TR" dirty="0">
                <a:latin typeface="Calibri" panose="020F0502020204030204" pitchFamily="34" charset="0"/>
                <a:cs typeface="Calibri" panose="020F0502020204030204" pitchFamily="34" charset="0"/>
              </a:rPr>
              <a:t>Dedektörlerden gelen dijitalize verileri işleyen çok gelişmişbir bilgisayar sistemidir. Bilgisayar sisteminin görevi, esas olarak bu dijital verileri kesiti oluşturacak voksellerin değerlerine dönüştürmektir</a:t>
            </a:r>
            <a:r>
              <a:rPr lang="tr-TR" dirty="0" smtClean="0">
                <a:latin typeface="Calibri" panose="020F0502020204030204" pitchFamily="34" charset="0"/>
                <a:cs typeface="Calibri" panose="020F0502020204030204" pitchFamily="34" charset="0"/>
              </a:rPr>
              <a:t>.</a:t>
            </a:r>
          </a:p>
          <a:p>
            <a:pPr algn="just"/>
            <a:endParaRPr lang="tr-TR" dirty="0">
              <a:latin typeface="Calibri" panose="020F0502020204030204" pitchFamily="34" charset="0"/>
              <a:cs typeface="Calibri" panose="020F0502020204030204" pitchFamily="34" charset="0"/>
            </a:endParaRPr>
          </a:p>
          <a:p>
            <a:pPr algn="just"/>
            <a:endParaRPr lang="tr-TR" dirty="0">
              <a:latin typeface="Calibri" panose="020F0502020204030204" pitchFamily="34" charset="0"/>
              <a:cs typeface="Calibri" panose="020F0502020204030204" pitchFamily="34" charset="0"/>
            </a:endParaRPr>
          </a:p>
          <a:p>
            <a:pPr algn="just"/>
            <a:r>
              <a:rPr lang="tr-TR" dirty="0">
                <a:solidFill>
                  <a:schemeClr val="bg1"/>
                </a:solidFill>
                <a:latin typeface="Calibri" panose="020F0502020204030204" pitchFamily="34" charset="0"/>
                <a:cs typeface="Calibri" panose="020F0502020204030204" pitchFamily="34" charset="0"/>
              </a:rPr>
              <a:t>Görüntüleme bölümü: </a:t>
            </a:r>
            <a:r>
              <a:rPr lang="tr-TR" dirty="0">
                <a:latin typeface="Calibri" panose="020F0502020204030204" pitchFamily="34" charset="0"/>
                <a:cs typeface="Calibri" panose="020F0502020204030204" pitchFamily="34" charset="0"/>
              </a:rPr>
              <a:t>Sayısal değerlerden oluşan görüntünün ortaya çıktığı ve işlendiği bölümdür. Çözünürlüğü yüksek bir monitor ve kayıt sistemi bulunur. Görüntüler burada işlenir ve içlerinden seçilenler film üzerine geçirilir. Bu bölüm aynı zamanda sistemin komuta ünitesidir.</a:t>
            </a:r>
          </a:p>
        </p:txBody>
      </p:sp>
    </p:spTree>
    <p:extLst>
      <p:ext uri="{BB962C8B-B14F-4D97-AF65-F5344CB8AC3E}">
        <p14:creationId xmlns:p14="http://schemas.microsoft.com/office/powerpoint/2010/main" val="3009055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03752" y="913284"/>
            <a:ext cx="8424936" cy="1569660"/>
          </a:xfrm>
          <a:prstGeom prst="rect">
            <a:avLst/>
          </a:prstGeom>
        </p:spPr>
        <p:txBody>
          <a:bodyPr wrap="square">
            <a:spAutoFit/>
          </a:bodyPr>
          <a:lstStyle/>
          <a:p>
            <a:pPr marL="285750" indent="-285750" algn="just">
              <a:buFont typeface="Arial" panose="020B0604020202020204" pitchFamily="34" charset="0"/>
              <a:buChar char="•"/>
            </a:pPr>
            <a:r>
              <a:rPr lang="tr-TR" sz="1600" dirty="0">
                <a:latin typeface="Calibri" panose="020F0502020204030204" pitchFamily="34" charset="0"/>
                <a:cs typeface="Calibri" panose="020F0502020204030204" pitchFamily="34" charset="0"/>
              </a:rPr>
              <a:t>Bilgisayarlı tomografi istenen hasta, radyoloji bölümü içinde yer alan BT cihazının olduğu bölgeye yönlendirilir. </a:t>
            </a:r>
            <a:endParaRPr lang="tr-TR" sz="1600"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smtClean="0">
                <a:latin typeface="Calibri" panose="020F0502020204030204" pitchFamily="34" charset="0"/>
                <a:cs typeface="Calibri" panose="020F0502020204030204" pitchFamily="34" charset="0"/>
              </a:rPr>
              <a:t>Çekimden </a:t>
            </a:r>
            <a:r>
              <a:rPr lang="tr-TR" sz="1600" dirty="0">
                <a:latin typeface="Calibri" panose="020F0502020204030204" pitchFamily="34" charset="0"/>
                <a:cs typeface="Calibri" panose="020F0502020204030204" pitchFamily="34" charset="0"/>
              </a:rPr>
              <a:t>yaklaşık 6 saat önce yemek yemeyen ve en az 4 saat öncesine kadar su içmeyen hasta, bir kabin içerisinde, görüntülenecek bölümdeki kıyafetlerini ya da tüm giysilerini ve takılarını çıkartarak hastane önlüğü giyer. </a:t>
            </a:r>
            <a:endParaRPr lang="tr-TR" sz="1600" dirty="0" smtClean="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tr-TR" sz="1600" dirty="0" smtClean="0">
                <a:latin typeface="Calibri" panose="020F0502020204030204" pitchFamily="34" charset="0"/>
                <a:cs typeface="Calibri" panose="020F0502020204030204" pitchFamily="34" charset="0"/>
              </a:rPr>
              <a:t>Bu </a:t>
            </a:r>
            <a:r>
              <a:rPr lang="tr-TR" sz="1600" dirty="0">
                <a:latin typeface="Calibri" panose="020F0502020204030204" pitchFamily="34" charset="0"/>
                <a:cs typeface="Calibri" panose="020F0502020204030204" pitchFamily="34" charset="0"/>
              </a:rPr>
              <a:t>noktada alyans, gözlük, takma diş, toka gibi tüm metal nesnelerin çıkarılması gerekir.</a:t>
            </a:r>
          </a:p>
        </p:txBody>
      </p:sp>
      <p:sp>
        <p:nvSpPr>
          <p:cNvPr id="3" name="Dikdörtgen 2"/>
          <p:cNvSpPr/>
          <p:nvPr/>
        </p:nvSpPr>
        <p:spPr>
          <a:xfrm>
            <a:off x="2216432" y="290521"/>
            <a:ext cx="4989507" cy="400110"/>
          </a:xfrm>
          <a:prstGeom prst="rect">
            <a:avLst/>
          </a:prstGeom>
        </p:spPr>
        <p:txBody>
          <a:bodyPr wrap="none">
            <a:spAutoFit/>
          </a:bodyPr>
          <a:lstStyle/>
          <a:p>
            <a:r>
              <a:rPr lang="tr-TR" sz="2000" b="1" dirty="0">
                <a:solidFill>
                  <a:schemeClr val="bg1"/>
                </a:solidFill>
                <a:latin typeface="Calibri" panose="020F0502020204030204" pitchFamily="34" charset="0"/>
                <a:cs typeface="Calibri" panose="020F0502020204030204" pitchFamily="34" charset="0"/>
              </a:rPr>
              <a:t>(BT)BİLGİSAYARLI TOMOGRAFİ  </a:t>
            </a:r>
            <a:r>
              <a:rPr lang="tr-TR" sz="2000" b="1" dirty="0" smtClean="0">
                <a:solidFill>
                  <a:schemeClr val="bg1"/>
                </a:solidFill>
                <a:latin typeface="Calibri" panose="020F0502020204030204" pitchFamily="34" charset="0"/>
                <a:cs typeface="Calibri" panose="020F0502020204030204" pitchFamily="34" charset="0"/>
              </a:rPr>
              <a:t>NASIL ÇEKİLİR</a:t>
            </a:r>
            <a:endParaRPr lang="tr-TR" sz="2000" b="1" dirty="0">
              <a:solidFill>
                <a:schemeClr val="bg1"/>
              </a:solidFill>
              <a:latin typeface="Calibri" panose="020F0502020204030204" pitchFamily="34" charset="0"/>
              <a:cs typeface="Calibri" panose="020F0502020204030204" pitchFamily="34" charset="0"/>
            </a:endParaRPr>
          </a:p>
        </p:txBody>
      </p:sp>
      <p:sp>
        <p:nvSpPr>
          <p:cNvPr id="4" name="Dikdörtgen 3"/>
          <p:cNvSpPr/>
          <p:nvPr/>
        </p:nvSpPr>
        <p:spPr>
          <a:xfrm>
            <a:off x="323528" y="2641476"/>
            <a:ext cx="8424936" cy="2554545"/>
          </a:xfrm>
          <a:prstGeom prst="rect">
            <a:avLst/>
          </a:prstGeom>
        </p:spPr>
        <p:txBody>
          <a:bodyPr wrap="square">
            <a:spAutoFit/>
          </a:bodyPr>
          <a:lstStyle/>
          <a:p>
            <a:pPr marL="285750" indent="-285750" algn="just">
              <a:buFont typeface="Arial" panose="020B0604020202020204" pitchFamily="34" charset="0"/>
              <a:buChar char="•"/>
            </a:pPr>
            <a:r>
              <a:rPr lang="tr-TR" sz="1600" dirty="0">
                <a:latin typeface="Calibri" panose="020F0502020204030204" pitchFamily="34" charset="0"/>
                <a:cs typeface="Calibri" panose="020F0502020204030204" pitchFamily="34" charset="0"/>
              </a:rPr>
              <a:t>Hekim tarafından gerekli bilgilendirme ve uyarılar yapıldıktan sonra hasta bilgisayarlı tomografi cihazına ait sedyeye yatırılır</a:t>
            </a:r>
            <a:r>
              <a:rPr lang="tr-TR" sz="1600" dirty="0" smtClean="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tr-TR" altLang="tr-TR" sz="1600" dirty="0">
                <a:latin typeface="Calibri" panose="020F0502020204030204" pitchFamily="34" charset="0"/>
                <a:cs typeface="Calibri" panose="020F0502020204030204" pitchFamily="34" charset="0"/>
              </a:rPr>
              <a:t>BT cihazının modeline göre görüntüleme esnasında hareketli parça değişiklik </a:t>
            </a:r>
            <a:r>
              <a:rPr lang="tr-TR" altLang="tr-TR" sz="1600" dirty="0" smtClean="0">
                <a:latin typeface="Calibri" panose="020F0502020204030204" pitchFamily="34" charset="0"/>
                <a:cs typeface="Calibri" panose="020F0502020204030204" pitchFamily="34" charset="0"/>
              </a:rPr>
              <a:t>gösterebilir.</a:t>
            </a:r>
          </a:p>
          <a:p>
            <a:pPr marL="285750" indent="-285750" algn="just">
              <a:buFont typeface="Arial" panose="020B0604020202020204" pitchFamily="34" charset="0"/>
              <a:buChar char="•"/>
            </a:pPr>
            <a:r>
              <a:rPr lang="tr-TR" altLang="tr-TR" sz="1600" dirty="0">
                <a:latin typeface="Calibri" panose="020F0502020204030204" pitchFamily="34" charset="0"/>
                <a:cs typeface="Calibri" panose="020F0502020204030204" pitchFamily="34" charset="0"/>
              </a:rPr>
              <a:t>Hastanın rahat etmesi ve görüntülemenin sağlıklı yapılması için yastık ve bağlantı kayışları kullanılır</a:t>
            </a:r>
            <a:r>
              <a:rPr lang="tr-TR" altLang="tr-TR" sz="1600" dirty="0" smtClean="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tr-TR" altLang="tr-TR" sz="1600" dirty="0">
                <a:latin typeface="Calibri" panose="020F0502020204030204" pitchFamily="34" charset="0"/>
                <a:cs typeface="Calibri" panose="020F0502020204030204" pitchFamily="34" charset="0"/>
              </a:rPr>
              <a:t>Çekimin yapıldığı süre boyunca hasta, odada makine ile yalnız kalır</a:t>
            </a:r>
            <a:r>
              <a:rPr lang="tr-TR" altLang="tr-TR" sz="1600" dirty="0" smtClean="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tr-TR" altLang="tr-TR" sz="1600" dirty="0">
                <a:latin typeface="Calibri" panose="020F0502020204030204" pitchFamily="34" charset="0"/>
                <a:cs typeface="Calibri" panose="020F0502020204030204" pitchFamily="34" charset="0"/>
              </a:rPr>
              <a:t>BT çalışmaya başladığında, hareket, harekete bağlı mekanik sesler ve görüntüleme işlemine bağlı sesler duyulabilir</a:t>
            </a:r>
            <a:r>
              <a:rPr lang="tr-TR" altLang="tr-TR" sz="1600" dirty="0" smtClean="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tr-TR" altLang="tr-TR" sz="1600" dirty="0">
                <a:latin typeface="Calibri" panose="020F0502020204030204" pitchFamily="34" charset="0"/>
                <a:cs typeface="Calibri" panose="020F0502020204030204" pitchFamily="34" charset="0"/>
              </a:rPr>
              <a:t>Bu oldukça olağan bir durumdur ve endişe edilmemelidir</a:t>
            </a:r>
            <a:r>
              <a:rPr lang="tr-TR" altLang="tr-TR" sz="1600" dirty="0" smtClean="0">
                <a:latin typeface="Calibri" panose="020F0502020204030204" pitchFamily="34" charset="0"/>
                <a:cs typeface="Calibri" panose="020F0502020204030204" pitchFamily="34" charset="0"/>
              </a:rPr>
              <a:t>.</a:t>
            </a:r>
          </a:p>
          <a:p>
            <a:pPr marL="285750" indent="-285750" algn="just">
              <a:buFont typeface="Arial" panose="020B0604020202020204" pitchFamily="34" charset="0"/>
              <a:buChar char="•"/>
            </a:pPr>
            <a:r>
              <a:rPr lang="tr-TR" altLang="tr-TR" sz="1600" dirty="0" smtClean="0">
                <a:latin typeface="Calibri" panose="020F0502020204030204" pitchFamily="34" charset="0"/>
                <a:cs typeface="Calibri" panose="020F0502020204030204" pitchFamily="34" charset="0"/>
              </a:rPr>
              <a:t> </a:t>
            </a:r>
            <a:r>
              <a:rPr lang="tr-TR" altLang="tr-TR" sz="1600" dirty="0">
                <a:latin typeface="Calibri" panose="020F0502020204030204" pitchFamily="34" charset="0"/>
                <a:cs typeface="Calibri" panose="020F0502020204030204" pitchFamily="34" charset="0"/>
              </a:rPr>
              <a:t>Çekim boyunca X ışını tüpü, hastanın yattığı sedyenin etrafında dönerek bir dizi çekim yapar.</a:t>
            </a:r>
            <a:endParaRPr lang="tr-TR" sz="16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37407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23528" y="337220"/>
            <a:ext cx="8640960" cy="2616101"/>
          </a:xfrm>
          <a:prstGeom prst="rect">
            <a:avLst/>
          </a:prstGeom>
        </p:spPr>
        <p:txBody>
          <a:bodyPr wrap="square">
            <a:spAutoFit/>
          </a:bodyPr>
          <a:lstStyle/>
          <a:p>
            <a:r>
              <a:rPr lang="tr-TR" sz="2000" b="1" dirty="0" smtClean="0">
                <a:solidFill>
                  <a:schemeClr val="bg1"/>
                </a:solidFill>
                <a:latin typeface="Calibri" panose="020F0502020204030204" pitchFamily="34" charset="0"/>
                <a:cs typeface="Calibri" panose="020F0502020204030204" pitchFamily="34" charset="0"/>
              </a:rPr>
              <a:t>                                            İlaçlı </a:t>
            </a:r>
            <a:r>
              <a:rPr lang="tr-TR" sz="2000" b="1" dirty="0">
                <a:solidFill>
                  <a:schemeClr val="bg1"/>
                </a:solidFill>
                <a:latin typeface="Calibri" panose="020F0502020204030204" pitchFamily="34" charset="0"/>
                <a:cs typeface="Calibri" panose="020F0502020204030204" pitchFamily="34" charset="0"/>
              </a:rPr>
              <a:t>Tomografi nasıl çekilir?</a:t>
            </a:r>
          </a:p>
          <a:p>
            <a:pPr algn="just"/>
            <a:r>
              <a:rPr lang="tr-TR" sz="1600" dirty="0">
                <a:latin typeface="Calibri" panose="020F0502020204030204" pitchFamily="34" charset="0"/>
                <a:cs typeface="Calibri" panose="020F0502020204030204" pitchFamily="34" charset="0"/>
              </a:rPr>
              <a:t>Yumuşak dokuların daha detaylı ve net görüntülenebilmesi için bazen ilaçlı Bilgisayarlı Tomografi çekimleri yapılabilmektedir.</a:t>
            </a:r>
          </a:p>
          <a:p>
            <a:pPr algn="just"/>
            <a:r>
              <a:rPr lang="tr-TR" sz="1600" dirty="0">
                <a:latin typeface="Calibri" panose="020F0502020204030204" pitchFamily="34" charset="0"/>
                <a:cs typeface="Calibri" panose="020F0502020204030204" pitchFamily="34" charset="0"/>
              </a:rPr>
              <a:t>İlaçlı Tomografi çekimlerinde yapılacak incelemenin türüne göre hastaya ağız yoluyla veya damardan enjekte edilerek kontrast madde verilir. Bilgisayarlı Tomografide kullanılan ilaçlar genellikle iyot veya baryum içermektedir.</a:t>
            </a:r>
          </a:p>
          <a:p>
            <a:pPr algn="just"/>
            <a:r>
              <a:rPr lang="tr-TR" sz="1600" dirty="0">
                <a:latin typeface="Calibri" panose="020F0502020204030204" pitchFamily="34" charset="0"/>
                <a:cs typeface="Calibri" panose="020F0502020204030204" pitchFamily="34" charset="0"/>
              </a:rPr>
              <a:t>İlaçlar, garip sıcak bir his veya ağızda metalik bir tat yaratabilir.</a:t>
            </a:r>
          </a:p>
          <a:p>
            <a:pPr algn="just"/>
            <a:r>
              <a:rPr lang="tr-TR" sz="1600" dirty="0">
                <a:latin typeface="Calibri" panose="020F0502020204030204" pitchFamily="34" charset="0"/>
                <a:cs typeface="Calibri" panose="020F0502020204030204" pitchFamily="34" charset="0"/>
              </a:rPr>
              <a:t>Yemek borusu veya mide taranıyorsa, kontrast madde içeren bir sıvıyı yutmanız gerekebilir.</a:t>
            </a:r>
          </a:p>
          <a:p>
            <a:pPr algn="just"/>
            <a:r>
              <a:rPr lang="tr-TR" sz="1600" dirty="0">
                <a:latin typeface="Calibri" panose="020F0502020204030204" pitchFamily="34" charset="0"/>
                <a:cs typeface="Calibri" panose="020F0502020204030204" pitchFamily="34" charset="0"/>
              </a:rPr>
              <a:t>Safra kesesi, idrar yolu, karaciğer veya kan damarlarının görüntülenmesinde koldaki damardan kontrast ajanları enjekte edilebilir.</a:t>
            </a:r>
          </a:p>
        </p:txBody>
      </p:sp>
      <p:sp>
        <p:nvSpPr>
          <p:cNvPr id="4" name="Dikdörtgen 3"/>
          <p:cNvSpPr/>
          <p:nvPr/>
        </p:nvSpPr>
        <p:spPr>
          <a:xfrm>
            <a:off x="384867" y="2953321"/>
            <a:ext cx="4216091" cy="369332"/>
          </a:xfrm>
          <a:prstGeom prst="rect">
            <a:avLst/>
          </a:prstGeom>
        </p:spPr>
        <p:txBody>
          <a:bodyPr wrap="none">
            <a:spAutoFit/>
          </a:bodyPr>
          <a:lstStyle/>
          <a:p>
            <a:r>
              <a:rPr lang="tr-TR" dirty="0">
                <a:solidFill>
                  <a:schemeClr val="bg1"/>
                </a:solidFill>
              </a:rPr>
              <a:t>İlaçlı Tomografinin yan etkileri nelerdir</a:t>
            </a:r>
          </a:p>
        </p:txBody>
      </p:sp>
      <p:sp>
        <p:nvSpPr>
          <p:cNvPr id="5" name="Dikdörtgen 4"/>
          <p:cNvSpPr/>
          <p:nvPr/>
        </p:nvSpPr>
        <p:spPr>
          <a:xfrm>
            <a:off x="467544" y="3505572"/>
            <a:ext cx="8496944" cy="646331"/>
          </a:xfrm>
          <a:prstGeom prst="rect">
            <a:avLst/>
          </a:prstGeom>
        </p:spPr>
        <p:txBody>
          <a:bodyPr wrap="square">
            <a:spAutoFit/>
          </a:bodyPr>
          <a:lstStyle/>
          <a:p>
            <a:r>
              <a:rPr lang="tr-TR" dirty="0" smtClean="0">
                <a:solidFill>
                  <a:schemeClr val="bg1"/>
                </a:solidFill>
              </a:rPr>
              <a:t>Genellikle; </a:t>
            </a:r>
            <a:r>
              <a:rPr lang="tr-TR" dirty="0" smtClean="0"/>
              <a:t>Döküntü,kaşıntı,mide bulantısı ve kızarıklık </a:t>
            </a:r>
            <a:r>
              <a:rPr lang="tr-TR" dirty="0"/>
              <a:t>gibi yan etkiler ortaya çıkmaktadır</a:t>
            </a:r>
            <a:r>
              <a:rPr lang="tr-TR" dirty="0" smtClean="0"/>
              <a:t>.</a:t>
            </a:r>
            <a:endParaRPr lang="tr-TR" dirty="0"/>
          </a:p>
        </p:txBody>
      </p:sp>
      <p:sp>
        <p:nvSpPr>
          <p:cNvPr id="6" name="Dikdörtgen 5"/>
          <p:cNvSpPr/>
          <p:nvPr/>
        </p:nvSpPr>
        <p:spPr>
          <a:xfrm>
            <a:off x="384867" y="4297660"/>
            <a:ext cx="7931549" cy="923330"/>
          </a:xfrm>
          <a:prstGeom prst="rect">
            <a:avLst/>
          </a:prstGeom>
        </p:spPr>
        <p:txBody>
          <a:bodyPr wrap="square">
            <a:spAutoFit/>
          </a:bodyPr>
          <a:lstStyle/>
          <a:p>
            <a:r>
              <a:rPr lang="tr-TR" dirty="0">
                <a:solidFill>
                  <a:schemeClr val="bg1"/>
                </a:solidFill>
              </a:rPr>
              <a:t>Nadir </a:t>
            </a:r>
            <a:r>
              <a:rPr lang="tr-TR" dirty="0" smtClean="0">
                <a:solidFill>
                  <a:schemeClr val="bg1"/>
                </a:solidFill>
              </a:rPr>
              <a:t>olarak; </a:t>
            </a:r>
            <a:r>
              <a:rPr lang="tr-TR" dirty="0" smtClean="0"/>
              <a:t>Nefes </a:t>
            </a:r>
            <a:r>
              <a:rPr lang="tr-TR" dirty="0"/>
              <a:t>darlığı</a:t>
            </a:r>
          </a:p>
          <a:p>
            <a:r>
              <a:rPr lang="tr-TR" dirty="0"/>
              <a:t>Boğazda veya vücudun farklı bölgelerinde şişlik</a:t>
            </a:r>
          </a:p>
          <a:p>
            <a:r>
              <a:rPr lang="tr-TR" dirty="0"/>
              <a:t>Böbrek problemleri gibi ciddi alerjik sorunlar yaşanabilmektedir</a:t>
            </a:r>
          </a:p>
        </p:txBody>
      </p:sp>
    </p:spTree>
    <p:extLst>
      <p:ext uri="{BB962C8B-B14F-4D97-AF65-F5344CB8AC3E}">
        <p14:creationId xmlns:p14="http://schemas.microsoft.com/office/powerpoint/2010/main" val="30476738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702249"/>
            <a:ext cx="8784976" cy="5016758"/>
          </a:xfrm>
          <a:prstGeom prst="rect">
            <a:avLst/>
          </a:prstGeom>
        </p:spPr>
        <p:txBody>
          <a:bodyPr wrap="square">
            <a:spAutoFit/>
          </a:bodyPr>
          <a:lstStyle/>
          <a:p>
            <a:pPr algn="just"/>
            <a:r>
              <a:rPr lang="tr-TR" sz="1600" dirty="0">
                <a:solidFill>
                  <a:schemeClr val="bg1"/>
                </a:solidFill>
                <a:latin typeface="Calibri" panose="020F0502020204030204" pitchFamily="34" charset="0"/>
                <a:cs typeface="Calibri" panose="020F0502020204030204" pitchFamily="34" charset="0"/>
              </a:rPr>
              <a:t>Birinci Jenerasyon Cihazlar: </a:t>
            </a:r>
            <a:r>
              <a:rPr lang="tr-TR" sz="1600" dirty="0" smtClean="0">
                <a:latin typeface="Calibri" panose="020F0502020204030204" pitchFamily="34" charset="0"/>
                <a:cs typeface="Calibri" panose="020F0502020204030204" pitchFamily="34" charset="0"/>
              </a:rPr>
              <a:t>Pencil Beam(kalem-ışıması</a:t>
            </a:r>
            <a:r>
              <a:rPr lang="tr-TR" sz="1600" dirty="0">
                <a:latin typeface="Calibri" panose="020F0502020204030204" pitchFamily="34" charset="0"/>
                <a:cs typeface="Calibri" panose="020F0502020204030204" pitchFamily="34" charset="0"/>
              </a:rPr>
              <a:t>) x-ışını ve karşısında tek bir detektörün bulunduğu bu tür cihazlar </a:t>
            </a:r>
            <a:r>
              <a:rPr lang="tr-TR" sz="1600" dirty="0" smtClean="0">
                <a:latin typeface="Calibri" panose="020F0502020204030204" pitchFamily="34" charset="0"/>
                <a:cs typeface="Calibri" panose="020F0502020204030204" pitchFamily="34" charset="0"/>
              </a:rPr>
              <a:t>çevirme ve döndürme </a:t>
            </a:r>
            <a:r>
              <a:rPr lang="tr-TR" sz="1600" dirty="0">
                <a:latin typeface="Calibri" panose="020F0502020204030204" pitchFamily="34" charset="0"/>
                <a:cs typeface="Calibri" panose="020F0502020204030204" pitchFamily="34" charset="0"/>
              </a:rPr>
              <a:t>(translate-rotate) prensibi ile çalışmaktadır</a:t>
            </a:r>
            <a:r>
              <a:rPr lang="tr-TR" sz="1600" dirty="0" smtClean="0">
                <a:latin typeface="Calibri" panose="020F0502020204030204" pitchFamily="34" charset="0"/>
                <a:cs typeface="Calibri" panose="020F0502020204030204" pitchFamily="34" charset="0"/>
              </a:rPr>
              <a:t>.</a:t>
            </a:r>
            <a:r>
              <a:rPr lang="tr-TR" sz="1600" dirty="0">
                <a:latin typeface="Calibri" panose="020F0502020204030204" pitchFamily="34" charset="0"/>
                <a:cs typeface="Calibri" panose="020F0502020204030204" pitchFamily="34" charset="0"/>
              </a:rPr>
              <a:t> İncelenecek olan obje, lineer bir doğrultuda,bir uçtan bir uca tarandıktan sonra tüp 10 ‘lik açı ile dönüş hareketi yapmakta ve obje tekrar lineer olarak taranmaktadır. Bu tarama ve dönüş hareketleri 1800 ‘lik bir dönüşe kadar devam ettirilmektedir</a:t>
            </a:r>
            <a:r>
              <a:rPr lang="tr-TR" sz="1600" dirty="0" smtClean="0">
                <a:latin typeface="Calibri" panose="020F0502020204030204" pitchFamily="34" charset="0"/>
                <a:cs typeface="Calibri" panose="020F0502020204030204" pitchFamily="34" charset="0"/>
              </a:rPr>
              <a:t>.</a:t>
            </a:r>
          </a:p>
          <a:p>
            <a:pPr algn="just"/>
            <a:endParaRPr lang="tr-TR" sz="1600" dirty="0" smtClean="0">
              <a:latin typeface="Calibri" panose="020F0502020204030204" pitchFamily="34" charset="0"/>
              <a:cs typeface="Calibri" panose="020F0502020204030204" pitchFamily="34" charset="0"/>
            </a:endParaRPr>
          </a:p>
          <a:p>
            <a:pPr algn="just"/>
            <a:r>
              <a:rPr lang="tr-TR" sz="1600" dirty="0">
                <a:solidFill>
                  <a:schemeClr val="bg1"/>
                </a:solidFill>
                <a:latin typeface="Calibri" panose="020F0502020204030204" pitchFamily="34" charset="0"/>
                <a:cs typeface="Calibri" panose="020F0502020204030204" pitchFamily="34" charset="0"/>
              </a:rPr>
              <a:t>İkinci Jenerasyon Cihazlar: </a:t>
            </a:r>
            <a:r>
              <a:rPr lang="tr-TR" sz="1600" dirty="0">
                <a:latin typeface="Calibri" panose="020F0502020204030204" pitchFamily="34" charset="0"/>
                <a:cs typeface="Calibri" panose="020F0502020204030204" pitchFamily="34" charset="0"/>
              </a:rPr>
              <a:t>Bu cihazlarda tek detektör yerine lineer dizilmiş birden fazla detektör kullanılmış ve X-ışını huzmesi de pencil-beam yerine detektör genişliğine göre yelpaze biçiminde genişletilmiştir.İkinci jenerasyon cihazlarda birinci jenerasyonda olduğu gibi çevirme-döndürme (translaterotate) tekniği söz konusudur. Ancak tüp hareketi 1080 lik açılarla 1800 ye tamamlanmaktadır</a:t>
            </a:r>
            <a:r>
              <a:rPr lang="tr-TR" sz="1600" dirty="0" smtClean="0">
                <a:latin typeface="Calibri" panose="020F0502020204030204" pitchFamily="34" charset="0"/>
                <a:cs typeface="Calibri" panose="020F0502020204030204" pitchFamily="34" charset="0"/>
              </a:rPr>
              <a:t>.</a:t>
            </a:r>
          </a:p>
          <a:p>
            <a:pPr algn="just"/>
            <a:endParaRPr lang="tr-TR" sz="1600" dirty="0" smtClean="0">
              <a:latin typeface="Calibri" panose="020F0502020204030204" pitchFamily="34" charset="0"/>
              <a:cs typeface="Calibri" panose="020F0502020204030204" pitchFamily="34" charset="0"/>
            </a:endParaRPr>
          </a:p>
          <a:p>
            <a:pPr algn="just"/>
            <a:r>
              <a:rPr lang="tr-TR" sz="1600" dirty="0">
                <a:solidFill>
                  <a:schemeClr val="bg1"/>
                </a:solidFill>
                <a:latin typeface="Calibri" panose="020F0502020204030204" pitchFamily="34" charset="0"/>
                <a:cs typeface="Calibri" panose="020F0502020204030204" pitchFamily="34" charset="0"/>
              </a:rPr>
              <a:t>Üçüncü jenerasyon cihazlar : </a:t>
            </a:r>
            <a:r>
              <a:rPr lang="tr-TR" sz="1600" dirty="0">
                <a:latin typeface="Calibri" panose="020F0502020204030204" pitchFamily="34" charset="0"/>
                <a:cs typeface="Calibri" panose="020F0502020204030204" pitchFamily="34" charset="0"/>
              </a:rPr>
              <a:t>Bir ve ikinci jenerasyon cihazlardan sonra , döndürme-döndürme (rotate-rotate) prensibi ile çalışan üçüncü Jenerasyon aygıtlar geliştirilmiştir.Bu cihazlar x-ışını kaynağı ve bu kaynağın karşısına yerleştirilmiş, konveks dedektörlerden oluşturulmuştur.Xışını demeti, karşısına denk gelen dedektörlerin tümünü içine alacak şekilde yelpaze biçimindedir</a:t>
            </a:r>
            <a:r>
              <a:rPr lang="tr-TR" sz="1600" dirty="0" smtClean="0">
                <a:latin typeface="Calibri" panose="020F0502020204030204" pitchFamily="34" charset="0"/>
                <a:cs typeface="Calibri" panose="020F0502020204030204" pitchFamily="34" charset="0"/>
              </a:rPr>
              <a:t>.</a:t>
            </a:r>
          </a:p>
          <a:p>
            <a:pPr algn="just"/>
            <a:endParaRPr lang="tr-TR" sz="1600" dirty="0" smtClean="0">
              <a:latin typeface="Calibri" panose="020F0502020204030204" pitchFamily="34" charset="0"/>
              <a:cs typeface="Calibri" panose="020F0502020204030204" pitchFamily="34" charset="0"/>
            </a:endParaRPr>
          </a:p>
          <a:p>
            <a:pPr algn="just"/>
            <a:r>
              <a:rPr lang="tr-TR" sz="1600" dirty="0">
                <a:solidFill>
                  <a:schemeClr val="bg1"/>
                </a:solidFill>
                <a:latin typeface="Calibri" panose="020F0502020204030204" pitchFamily="34" charset="0"/>
                <a:cs typeface="Calibri" panose="020F0502020204030204" pitchFamily="34" charset="0"/>
              </a:rPr>
              <a:t>Dördüncü Jenerasyon Cihazlar: </a:t>
            </a:r>
            <a:r>
              <a:rPr lang="tr-TR" sz="1600" dirty="0">
                <a:latin typeface="Calibri" panose="020F0502020204030204" pitchFamily="34" charset="0"/>
                <a:cs typeface="Calibri" panose="020F0502020204030204" pitchFamily="34" charset="0"/>
              </a:rPr>
              <a:t>Döndürme-sabit (Rotate- stationary) tekniği olarak da adlandırılan sistemde sadece X-ışını kaynağı hareketlidir. Tek bir X-ışını kaynağı incelenecek obje etrafında 3600‟lik bir </a:t>
            </a:r>
            <a:r>
              <a:rPr lang="tr-TR" sz="1600" dirty="0" smtClean="0">
                <a:latin typeface="Calibri" panose="020F0502020204030204" pitchFamily="34" charset="0"/>
                <a:cs typeface="Calibri" panose="020F0502020204030204" pitchFamily="34" charset="0"/>
              </a:rPr>
              <a:t>dönüş </a:t>
            </a:r>
            <a:r>
              <a:rPr lang="tr-TR" sz="1600" dirty="0">
                <a:latin typeface="Calibri" panose="020F0502020204030204" pitchFamily="34" charset="0"/>
                <a:cs typeface="Calibri" panose="020F0502020204030204" pitchFamily="34" charset="0"/>
              </a:rPr>
              <a:t>hareketi gerçekleştirirken, detektörler oyuk yada “gantry” boyunca dizilmiş ve sabitlenmiştir. </a:t>
            </a:r>
            <a:endParaRPr lang="tr-TR" sz="1600" dirty="0" smtClean="0">
              <a:latin typeface="Calibri" panose="020F0502020204030204" pitchFamily="34" charset="0"/>
              <a:cs typeface="Calibri" panose="020F0502020204030204" pitchFamily="34" charset="0"/>
            </a:endParaRPr>
          </a:p>
          <a:p>
            <a:pPr algn="just"/>
            <a:endParaRPr lang="tr-TR" sz="1600" dirty="0">
              <a:latin typeface="Calibri" panose="020F0502020204030204" pitchFamily="34" charset="0"/>
              <a:cs typeface="Calibri" panose="020F0502020204030204" pitchFamily="34" charset="0"/>
            </a:endParaRPr>
          </a:p>
        </p:txBody>
      </p:sp>
      <p:sp>
        <p:nvSpPr>
          <p:cNvPr id="3" name="Dikdörtgen 2"/>
          <p:cNvSpPr/>
          <p:nvPr/>
        </p:nvSpPr>
        <p:spPr>
          <a:xfrm>
            <a:off x="1436792" y="278871"/>
            <a:ext cx="7272808" cy="400110"/>
          </a:xfrm>
          <a:prstGeom prst="rect">
            <a:avLst/>
          </a:prstGeom>
        </p:spPr>
        <p:txBody>
          <a:bodyPr wrap="square">
            <a:spAutoFit/>
          </a:bodyPr>
          <a:lstStyle/>
          <a:p>
            <a:r>
              <a:rPr lang="tr-TR" sz="2000" b="1" dirty="0">
                <a:solidFill>
                  <a:schemeClr val="bg1"/>
                </a:solidFill>
                <a:latin typeface="Calibri" panose="020F0502020204030204" pitchFamily="34" charset="0"/>
                <a:cs typeface="Calibri" panose="020F0502020204030204" pitchFamily="34" charset="0"/>
              </a:rPr>
              <a:t>Bilgisayarlı Tomografi </a:t>
            </a:r>
            <a:r>
              <a:rPr lang="tr-TR" sz="2000" b="1" dirty="0" smtClean="0">
                <a:solidFill>
                  <a:schemeClr val="bg1"/>
                </a:solidFill>
                <a:latin typeface="Calibri" panose="020F0502020204030204" pitchFamily="34" charset="0"/>
                <a:cs typeface="Calibri" panose="020F0502020204030204" pitchFamily="34" charset="0"/>
              </a:rPr>
              <a:t>Cihazının Jenerasyon </a:t>
            </a:r>
            <a:r>
              <a:rPr lang="tr-TR" sz="2000" b="1" dirty="0">
                <a:solidFill>
                  <a:schemeClr val="bg1"/>
                </a:solidFill>
                <a:latin typeface="Calibri" panose="020F0502020204030204" pitchFamily="34" charset="0"/>
                <a:cs typeface="Calibri" panose="020F0502020204030204" pitchFamily="34" charset="0"/>
              </a:rPr>
              <a:t>Evreleri</a:t>
            </a:r>
          </a:p>
        </p:txBody>
      </p:sp>
    </p:spTree>
    <p:extLst>
      <p:ext uri="{BB962C8B-B14F-4D97-AF65-F5344CB8AC3E}">
        <p14:creationId xmlns:p14="http://schemas.microsoft.com/office/powerpoint/2010/main" val="31116126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613" y="304464"/>
            <a:ext cx="3168352" cy="267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405" y="304464"/>
            <a:ext cx="2886125" cy="267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5613" y="2980768"/>
            <a:ext cx="3174792" cy="250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0405" y="2980767"/>
            <a:ext cx="2886125" cy="2505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2150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824" y="625252"/>
            <a:ext cx="8352928"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2915816" y="121196"/>
            <a:ext cx="3114955" cy="369332"/>
          </a:xfrm>
          <a:prstGeom prst="rect">
            <a:avLst/>
          </a:prstGeom>
        </p:spPr>
        <p:txBody>
          <a:bodyPr wrap="none">
            <a:spAutoFit/>
          </a:bodyPr>
          <a:lstStyle/>
          <a:p>
            <a:r>
              <a:rPr lang="tr-TR" b="1" dirty="0">
                <a:solidFill>
                  <a:schemeClr val="bg1"/>
                </a:solidFill>
              </a:rPr>
              <a:t> 5. jenerasyon bir CT cihazı </a:t>
            </a:r>
          </a:p>
        </p:txBody>
      </p:sp>
    </p:spTree>
    <p:extLst>
      <p:ext uri="{BB962C8B-B14F-4D97-AF65-F5344CB8AC3E}">
        <p14:creationId xmlns:p14="http://schemas.microsoft.com/office/powerpoint/2010/main" val="30030622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Üst Düzey">
  <a:themeElements>
    <a:clrScheme name="Üst Düzey">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Üst Düze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Üst Düze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196</TotalTime>
  <Words>1550</Words>
  <Application>Microsoft Office PowerPoint</Application>
  <PresentationFormat>Ekran Gösterisi (16:10)</PresentationFormat>
  <Paragraphs>99</Paragraphs>
  <Slides>17</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17</vt:i4>
      </vt:variant>
    </vt:vector>
  </HeadingPairs>
  <TitlesOfParts>
    <vt:vector size="23" baseType="lpstr">
      <vt:lpstr>Arial</vt:lpstr>
      <vt:lpstr>Calibri</vt:lpstr>
      <vt:lpstr>Century Gothic</vt:lpstr>
      <vt:lpstr>Courier New</vt:lpstr>
      <vt:lpstr>Palatino Linotype</vt:lpstr>
      <vt:lpstr>Üst Düzey</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MURAT</dc:creator>
  <cp:lastModifiedBy>Lenova</cp:lastModifiedBy>
  <cp:revision>18</cp:revision>
  <dcterms:created xsi:type="dcterms:W3CDTF">2020-05-12T11:48:11Z</dcterms:created>
  <dcterms:modified xsi:type="dcterms:W3CDTF">2022-10-10T15:53:54Z</dcterms:modified>
</cp:coreProperties>
</file>