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95" r:id="rId4"/>
    <p:sldId id="283" r:id="rId5"/>
    <p:sldId id="272" r:id="rId6"/>
    <p:sldId id="293" r:id="rId7"/>
    <p:sldId id="262" r:id="rId8"/>
    <p:sldId id="273" r:id="rId9"/>
    <p:sldId id="292" r:id="rId10"/>
    <p:sldId id="275" r:id="rId11"/>
    <p:sldId id="277" r:id="rId12"/>
    <p:sldId id="276" r:id="rId13"/>
    <p:sldId id="278" r:id="rId14"/>
    <p:sldId id="296" r:id="rId15"/>
    <p:sldId id="274" r:id="rId16"/>
    <p:sldId id="279" r:id="rId17"/>
    <p:sldId id="286" r:id="rId18"/>
    <p:sldId id="287" r:id="rId19"/>
    <p:sldId id="280" r:id="rId20"/>
    <p:sldId id="290" r:id="rId21"/>
    <p:sldId id="289" r:id="rId22"/>
    <p:sldId id="291" r:id="rId23"/>
    <p:sldId id="284" r:id="rId24"/>
    <p:sldId id="281" r:id="rId25"/>
    <p:sldId id="288" r:id="rId26"/>
    <p:sldId id="285" r:id="rId27"/>
    <p:sldId id="294" r:id="rId28"/>
  </p:sldIdLst>
  <p:sldSz cx="12190413" cy="6859588"/>
  <p:notesSz cx="6858000" cy="9144000"/>
  <p:defaultTextStyle>
    <a:defPPr>
      <a:defRPr lang="tr-TR"/>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1">
          <p15:clr>
            <a:srgbClr val="A4A3A4"/>
          </p15:clr>
        </p15:guide>
        <p15:guide id="4"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3" d="100"/>
          <a:sy n="73" d="100"/>
        </p:scale>
        <p:origin x="594" y="96"/>
      </p:cViewPr>
      <p:guideLst>
        <p:guide orient="horz" pos="2160"/>
        <p:guide pos="2880"/>
        <p:guide orient="horz" pos="2161"/>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711108" y="1371918"/>
            <a:ext cx="10467501" cy="1829223"/>
          </a:xfrm>
          <a:ln>
            <a:noFill/>
          </a:ln>
        </p:spPr>
        <p:txBody>
          <a:bodyPr vert="horz" tIns="0" rIns="21770"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7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711107" y="3229283"/>
            <a:ext cx="10471565" cy="1753006"/>
          </a:xfrm>
        </p:spPr>
        <p:txBody>
          <a:bodyPr lIns="0" rIns="21770"/>
          <a:lstStyle>
            <a:lvl1pPr marL="0" marR="54425" indent="0" algn="r">
              <a:buNone/>
              <a:defRPr>
                <a:solidFill>
                  <a:schemeClr val="tx1"/>
                </a:solidFill>
              </a:defRPr>
            </a:lvl1pPr>
            <a:lvl2pPr marL="544251" indent="0" algn="ctr">
              <a:buNone/>
            </a:lvl2pPr>
            <a:lvl3pPr marL="1088502" indent="0" algn="ctr">
              <a:buNone/>
            </a:lvl3pPr>
            <a:lvl4pPr marL="1632753" indent="0" algn="ctr">
              <a:buNone/>
            </a:lvl4pPr>
            <a:lvl5pPr marL="2177004" indent="0" algn="ctr">
              <a:buNone/>
            </a:lvl5pPr>
            <a:lvl6pPr marL="2721254" indent="0" algn="ctr">
              <a:buNone/>
            </a:lvl6pPr>
            <a:lvl7pPr marL="3265505" indent="0" algn="ctr">
              <a:buNone/>
            </a:lvl7pPr>
            <a:lvl8pPr marL="3809756" indent="0" algn="ctr">
              <a:buNone/>
            </a:lvl8pPr>
            <a:lvl9pPr marL="4354007"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D9F75050-0E15-4C5B-92B0-66D068882F1F}" type="datetimeFigureOut">
              <a:rPr lang="tr-TR" smtClean="0"/>
              <a:pPr/>
              <a:t>10.09.2023</a:t>
            </a:fld>
            <a:endParaRPr lang="tr-TR" dirty="0"/>
          </a:p>
        </p:txBody>
      </p:sp>
      <p:sp>
        <p:nvSpPr>
          <p:cNvPr id="19" name="Footer Placeholder 18"/>
          <p:cNvSpPr>
            <a:spLocks noGrp="1"/>
          </p:cNvSpPr>
          <p:nvPr>
            <p:ph type="ftr" sz="quarter" idx="11"/>
          </p:nvPr>
        </p:nvSpPr>
        <p:spPr/>
        <p:txBody>
          <a:bodyPr/>
          <a:lstStyle/>
          <a:p>
            <a:endParaRPr lang="tr-TR" dirty="0"/>
          </a:p>
        </p:txBody>
      </p:sp>
      <p:sp>
        <p:nvSpPr>
          <p:cNvPr id="27" name="Slide Number Placeholder 26"/>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D9F75050-0E15-4C5B-92B0-66D068882F1F}" type="datetimeFigureOut">
              <a:rPr lang="tr-TR" smtClean="0"/>
              <a:pPr/>
              <a:t>10.09.2023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914613"/>
            <a:ext cx="2742843" cy="5212970"/>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609521" y="914613"/>
            <a:ext cx="8025355" cy="521297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D9F75050-0E15-4C5B-92B0-66D068882F1F}" type="datetimeFigureOut">
              <a:rPr lang="tr-TR" smtClean="0"/>
              <a:pPr/>
              <a:t>10.09.2023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D9F75050-0E15-4C5B-92B0-66D068882F1F}" type="datetimeFigureOut">
              <a:rPr lang="tr-TR" smtClean="0"/>
              <a:pPr/>
              <a:t>10.09.2023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07044" y="1317041"/>
            <a:ext cx="10361851" cy="1362771"/>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67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707044" y="2705290"/>
            <a:ext cx="10361851" cy="1510062"/>
          </a:xfrm>
        </p:spPr>
        <p:txBody>
          <a:bodyPr lIns="54425" rIns="54425" anchor="t"/>
          <a:lstStyle>
            <a:lvl1pPr marL="0" indent="0">
              <a:buNone/>
              <a:defRPr sz="2600">
                <a:solidFill>
                  <a:schemeClr val="tx1"/>
                </a:solidFill>
              </a:defRPr>
            </a:lvl1pPr>
            <a:lvl2pPr>
              <a:buNone/>
              <a:defRPr sz="2100">
                <a:solidFill>
                  <a:schemeClr val="tx1">
                    <a:tint val="75000"/>
                  </a:schemeClr>
                </a:solidFill>
              </a:defRPr>
            </a:lvl2pPr>
            <a:lvl3pPr>
              <a:buNone/>
              <a:defRPr sz="19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10.09.2023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21" y="704251"/>
            <a:ext cx="10971372" cy="1143265"/>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609521" y="1920530"/>
            <a:ext cx="5384099" cy="4435867"/>
          </a:xfrm>
        </p:spPr>
        <p:txBody>
          <a:bodyPr/>
          <a:lstStyle>
            <a:lvl1pPr>
              <a:defRPr sz="3100"/>
            </a:lvl1pPr>
            <a:lvl2pPr>
              <a:defRPr sz="2900"/>
            </a:lvl2pPr>
            <a:lvl3pPr>
              <a:defRPr sz="2400"/>
            </a:lvl3pPr>
            <a:lvl4pPr>
              <a:defRPr sz="2100"/>
            </a:lvl4pPr>
            <a:lvl5pPr>
              <a:defRPr sz="21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6196793" y="1920530"/>
            <a:ext cx="5384099" cy="4435867"/>
          </a:xfrm>
        </p:spPr>
        <p:txBody>
          <a:bodyPr/>
          <a:lstStyle>
            <a:lvl1pPr>
              <a:defRPr sz="3100"/>
            </a:lvl1pPr>
            <a:lvl2pPr>
              <a:defRPr sz="2900"/>
            </a:lvl2pPr>
            <a:lvl3pPr>
              <a:defRPr sz="2400"/>
            </a:lvl3pPr>
            <a:lvl4pPr>
              <a:defRPr sz="2100"/>
            </a:lvl4pPr>
            <a:lvl5pPr>
              <a:defRPr sz="21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D9F75050-0E15-4C5B-92B0-66D068882F1F}" type="datetimeFigureOut">
              <a:rPr lang="tr-TR" smtClean="0"/>
              <a:pPr/>
              <a:t>10.09.2023</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21" y="704251"/>
            <a:ext cx="10971372" cy="1143265"/>
          </a:xfrm>
        </p:spPr>
        <p:txBody>
          <a:bodyPr tIns="54425"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609521" y="1855677"/>
            <a:ext cx="5386216" cy="659505"/>
          </a:xfrm>
        </p:spPr>
        <p:txBody>
          <a:bodyPr lIns="54425" tIns="0" rIns="54425" bIns="0" anchor="ctr">
            <a:noAutofit/>
          </a:bodyPr>
          <a:lstStyle>
            <a:lvl1pPr marL="0" indent="0">
              <a:buNone/>
              <a:defRPr sz="2900" b="1" cap="none" baseline="0">
                <a:solidFill>
                  <a:schemeClr val="tx2"/>
                </a:solidFill>
                <a:effectLst/>
              </a:defRPr>
            </a:lvl1pPr>
            <a:lvl2pPr>
              <a:buNone/>
              <a:defRPr sz="2400" b="1"/>
            </a:lvl2pPr>
            <a:lvl3pPr>
              <a:buNone/>
              <a:defRPr sz="2100" b="1"/>
            </a:lvl3pPr>
            <a:lvl4pPr>
              <a:buNone/>
              <a:defRPr sz="1900" b="1"/>
            </a:lvl4pPr>
            <a:lvl5pPr>
              <a:buNone/>
              <a:defRPr sz="19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6192561" y="1860188"/>
            <a:ext cx="5388332" cy="654995"/>
          </a:xfrm>
        </p:spPr>
        <p:txBody>
          <a:bodyPr lIns="54425" tIns="0" rIns="54425" bIns="0" anchor="ctr"/>
          <a:lstStyle>
            <a:lvl1pPr marL="0" indent="0">
              <a:buNone/>
              <a:defRPr sz="2900" b="1" cap="none" baseline="0">
                <a:solidFill>
                  <a:schemeClr val="tx2"/>
                </a:solidFill>
                <a:effectLst/>
              </a:defRPr>
            </a:lvl1pPr>
            <a:lvl2pPr>
              <a:buNone/>
              <a:defRPr sz="2400" b="1"/>
            </a:lvl2pPr>
            <a:lvl3pPr>
              <a:buNone/>
              <a:defRPr sz="2100" b="1"/>
            </a:lvl3pPr>
            <a:lvl4pPr>
              <a:buNone/>
              <a:defRPr sz="1900" b="1"/>
            </a:lvl4pPr>
            <a:lvl5pPr>
              <a:buNone/>
              <a:defRPr sz="19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609521" y="2515183"/>
            <a:ext cx="5386216" cy="3846610"/>
          </a:xfrm>
        </p:spPr>
        <p:txBody>
          <a:bodyPr tIns="0"/>
          <a:lstStyle>
            <a:lvl1pPr>
              <a:defRPr sz="2600"/>
            </a:lvl1pPr>
            <a:lvl2pPr>
              <a:defRPr sz="2400"/>
            </a:lvl2pPr>
            <a:lvl3pPr>
              <a:defRPr sz="2100"/>
            </a:lvl3pPr>
            <a:lvl4pPr>
              <a:defRPr sz="1900"/>
            </a:lvl4pPr>
            <a:lvl5pPr>
              <a:defRPr sz="19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6192561" y="2515183"/>
            <a:ext cx="5388332" cy="3846610"/>
          </a:xfrm>
        </p:spPr>
        <p:txBody>
          <a:bodyPr tIns="0"/>
          <a:lstStyle>
            <a:lvl1pPr>
              <a:defRPr sz="2600"/>
            </a:lvl1pPr>
            <a:lvl2pPr>
              <a:defRPr sz="2400"/>
            </a:lvl2pPr>
            <a:lvl3pPr>
              <a:defRPr sz="2100"/>
            </a:lvl3pPr>
            <a:lvl4pPr>
              <a:defRPr sz="1900"/>
            </a:lvl4pPr>
            <a:lvl5pPr>
              <a:defRPr sz="19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D9F75050-0E15-4C5B-92B0-66D068882F1F}" type="datetimeFigureOut">
              <a:rPr lang="tr-TR" smtClean="0"/>
              <a:pPr/>
              <a:t>10.09.2023</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21" y="704251"/>
            <a:ext cx="11072958" cy="1143265"/>
          </a:xfrm>
        </p:spPr>
        <p:txBody>
          <a:bodyPr vert="horz" tIns="54425"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6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D9F75050-0E15-4C5B-92B0-66D068882F1F}" type="datetimeFigureOut">
              <a:rPr lang="tr-TR" smtClean="0"/>
              <a:pPr/>
              <a:t>10.09.2023</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10.09.2023</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4281" y="514471"/>
            <a:ext cx="3657124" cy="1162319"/>
          </a:xfrm>
        </p:spPr>
        <p:txBody>
          <a:bodyPr lIns="0" anchor="b">
            <a:noAutofit/>
          </a:bodyPr>
          <a:lstStyle>
            <a:lvl1pPr algn="l" rtl="0">
              <a:spcBef>
                <a:spcPct val="0"/>
              </a:spcBef>
              <a:buNone/>
              <a:defRPr sz="31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914281" y="1676788"/>
            <a:ext cx="3657124" cy="4573059"/>
          </a:xfrm>
        </p:spPr>
        <p:txBody>
          <a:bodyPr lIns="21770" rIns="21770"/>
          <a:lstStyle>
            <a:lvl1pPr marL="0" indent="0" algn="l">
              <a:buNone/>
              <a:defRPr sz="1700"/>
            </a:lvl1pPr>
            <a:lvl2pPr indent="0" algn="l">
              <a:buNone/>
              <a:defRPr sz="1400"/>
            </a:lvl2pPr>
            <a:lvl3pPr indent="0" algn="l">
              <a:buNone/>
              <a:defRPr sz="1200"/>
            </a:lvl3pPr>
            <a:lvl4pPr indent="0" algn="l">
              <a:buNone/>
              <a:defRPr sz="1100"/>
            </a:lvl4pPr>
            <a:lvl5pPr indent="0" algn="l">
              <a:buNone/>
              <a:defRPr sz="11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4766113" y="1676788"/>
            <a:ext cx="6814779" cy="4573059"/>
          </a:xfrm>
        </p:spPr>
        <p:txBody>
          <a:bodyPr tIns="0"/>
          <a:lstStyle>
            <a:lvl1pPr>
              <a:defRPr sz="3300"/>
            </a:lvl1pPr>
            <a:lvl2pPr>
              <a:defRPr sz="3100"/>
            </a:lvl2pPr>
            <a:lvl3pPr>
              <a:defRPr sz="2900"/>
            </a:lvl3pPr>
            <a:lvl4pPr>
              <a:defRPr sz="2400"/>
            </a:lvl4pPr>
            <a:lvl5pPr>
              <a:defRPr sz="21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D9F75050-0E15-4C5B-92B0-66D068882F1F}" type="datetimeFigureOut">
              <a:rPr lang="tr-TR" smtClean="0"/>
              <a:pPr/>
              <a:t>10.09.2023</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4220455" y="1108333"/>
            <a:ext cx="7009487" cy="4115753"/>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algn="ctr" eaLnBrk="1" latinLnBrk="0" hangingPunct="1"/>
            <a:endParaRPr kumimoji="0" lang="en-US" dirty="0"/>
          </a:p>
        </p:txBody>
      </p:sp>
      <p:sp>
        <p:nvSpPr>
          <p:cNvPr id="12" name="Right Triangle 11"/>
          <p:cNvSpPr/>
          <p:nvPr/>
        </p:nvSpPr>
        <p:spPr>
          <a:xfrm rot="420000" flipV="1">
            <a:off x="10670790" y="5361010"/>
            <a:ext cx="207237" cy="15548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algn="ctr" eaLnBrk="1" latinLnBrk="0" hangingPunct="1"/>
            <a:endParaRPr kumimoji="0" lang="en-US" dirty="0"/>
          </a:p>
        </p:txBody>
      </p:sp>
      <p:sp>
        <p:nvSpPr>
          <p:cNvPr id="2" name="Title 1"/>
          <p:cNvSpPr>
            <a:spLocks noGrp="1"/>
          </p:cNvSpPr>
          <p:nvPr>
            <p:ph type="title"/>
          </p:nvPr>
        </p:nvSpPr>
        <p:spPr>
          <a:xfrm>
            <a:off x="812694" y="1177269"/>
            <a:ext cx="2950080" cy="1582987"/>
          </a:xfrm>
        </p:spPr>
        <p:txBody>
          <a:bodyPr vert="horz" lIns="54425" tIns="54425" rIns="54425" bIns="54425" anchor="b"/>
          <a:lstStyle>
            <a:lvl1pPr algn="l">
              <a:buNone/>
              <a:defRPr sz="24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812694" y="2829440"/>
            <a:ext cx="2946016" cy="2179825"/>
          </a:xfrm>
        </p:spPr>
        <p:txBody>
          <a:bodyPr lIns="76195" rIns="54425" bIns="54425" anchor="t"/>
          <a:lstStyle>
            <a:lvl1pPr marL="0" indent="0" algn="l">
              <a:spcBef>
                <a:spcPts val="298"/>
              </a:spcBef>
              <a:buFontTx/>
              <a:buNone/>
              <a:defRPr sz="1500"/>
            </a:lvl1pPr>
            <a:lvl2pPr>
              <a:defRPr sz="1400"/>
            </a:lvl2pPr>
            <a:lvl3pPr>
              <a:defRPr sz="1200"/>
            </a:lvl3pPr>
            <a:lvl4pPr>
              <a:defRPr sz="1100"/>
            </a:lvl4pPr>
            <a:lvl5pPr>
              <a:defRPr sz="11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10.09.2023</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10768198" y="6357822"/>
            <a:ext cx="812694" cy="365210"/>
          </a:xfrm>
        </p:spPr>
        <p:txBody>
          <a:bodyPr/>
          <a:lstStyle/>
          <a:p>
            <a:fld id="{B1DEFA8C-F947-479F-BE07-76B6B3F80BF1}" type="slidenum">
              <a:rPr lang="tr-TR" smtClean="0"/>
              <a:pPr/>
              <a:t>‹#›</a:t>
            </a:fld>
            <a:endParaRPr lang="tr-TR" dirty="0"/>
          </a:p>
        </p:txBody>
      </p:sp>
      <p:sp>
        <p:nvSpPr>
          <p:cNvPr id="3" name="Picture Placeholder 2"/>
          <p:cNvSpPr>
            <a:spLocks noGrp="1"/>
          </p:cNvSpPr>
          <p:nvPr>
            <p:ph type="pic" idx="1"/>
          </p:nvPr>
        </p:nvSpPr>
        <p:spPr>
          <a:xfrm rot="420000">
            <a:off x="4647119" y="1199795"/>
            <a:ext cx="6156159" cy="3932830"/>
          </a:xfrm>
          <a:prstGeom prst="rect">
            <a:avLst/>
          </a:prstGeom>
          <a:solidFill>
            <a:schemeClr val="bg2"/>
          </a:solidFill>
          <a:ln w="3000" cap="rnd">
            <a:solidFill>
              <a:srgbClr val="C0C0C0"/>
            </a:solidFill>
            <a:round/>
          </a:ln>
          <a:effectLst/>
        </p:spPr>
        <p:txBody>
          <a:bodyPr/>
          <a:lstStyle>
            <a:lvl1pPr marL="0" indent="0">
              <a:buNone/>
              <a:defRPr sz="3800"/>
            </a:lvl1pPr>
          </a:lstStyle>
          <a:p>
            <a:r>
              <a:rPr kumimoji="0" lang="tr-TR" dirty="0" smtClean="0"/>
              <a:t>Resim eklemek için simgeyi tıklatın</a:t>
            </a:r>
            <a:endParaRPr kumimoji="0" lang="en-US" dirty="0"/>
          </a:p>
        </p:txBody>
      </p:sp>
      <p:sp>
        <p:nvSpPr>
          <p:cNvPr id="10" name="Freeform 9"/>
          <p:cNvSpPr>
            <a:spLocks/>
          </p:cNvSpPr>
          <p:nvPr/>
        </p:nvSpPr>
        <p:spPr bwMode="auto">
          <a:xfrm flipV="1">
            <a:off x="-12699" y="5817947"/>
            <a:ext cx="12215810" cy="104164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8850" tIns="54425" rIns="108850" bIns="54425"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5841240" y="6221266"/>
            <a:ext cx="6349173" cy="63832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8850" tIns="54425" rIns="108850" bIns="54425"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699" y="-7146"/>
            <a:ext cx="12215810" cy="104164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8850" tIns="54425" rIns="108850" bIns="54425"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5841240" y="-7145"/>
            <a:ext cx="6349173" cy="63832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8850" tIns="54425" rIns="108850" bIns="54425"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609521" y="704251"/>
            <a:ext cx="10971372" cy="1143265"/>
          </a:xfrm>
          <a:prstGeom prst="rect">
            <a:avLst/>
          </a:prstGeom>
        </p:spPr>
        <p:txBody>
          <a:bodyPr vert="horz" lIns="0" tIns="54425"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609521" y="1935928"/>
            <a:ext cx="10971372" cy="4390136"/>
          </a:xfrm>
          <a:prstGeom prst="rect">
            <a:avLst/>
          </a:prstGeom>
        </p:spPr>
        <p:txBody>
          <a:bodyPr vert="horz" lIns="108850" tIns="54425" rIns="108850" bIns="54425">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609521" y="6357822"/>
            <a:ext cx="2844430" cy="365210"/>
          </a:xfrm>
          <a:prstGeom prst="rect">
            <a:avLst/>
          </a:prstGeom>
        </p:spPr>
        <p:txBody>
          <a:bodyPr vert="horz" lIns="0" tIns="0" rIns="0" bIns="0" anchor="b"/>
          <a:lstStyle>
            <a:lvl1pPr algn="l" eaLnBrk="1" latinLnBrk="0" hangingPunct="1">
              <a:defRPr kumimoji="0" sz="1400">
                <a:solidFill>
                  <a:schemeClr val="tx2">
                    <a:shade val="90000"/>
                  </a:schemeClr>
                </a:solidFill>
              </a:defRPr>
            </a:lvl1pPr>
          </a:lstStyle>
          <a:p>
            <a:fld id="{D9F75050-0E15-4C5B-92B0-66D068882F1F}" type="datetimeFigureOut">
              <a:rPr lang="tr-TR" smtClean="0"/>
              <a:pPr/>
              <a:t>10.09.2023</a:t>
            </a:fld>
            <a:endParaRPr lang="tr-TR" dirty="0"/>
          </a:p>
        </p:txBody>
      </p:sp>
      <p:sp>
        <p:nvSpPr>
          <p:cNvPr id="22" name="Footer Placeholder 21"/>
          <p:cNvSpPr>
            <a:spLocks noGrp="1"/>
          </p:cNvSpPr>
          <p:nvPr>
            <p:ph type="ftr" sz="quarter" idx="3"/>
          </p:nvPr>
        </p:nvSpPr>
        <p:spPr>
          <a:xfrm>
            <a:off x="3555537" y="6357822"/>
            <a:ext cx="4469818" cy="365210"/>
          </a:xfrm>
          <a:prstGeom prst="rect">
            <a:avLst/>
          </a:prstGeom>
        </p:spPr>
        <p:txBody>
          <a:bodyPr vert="horz" lIns="0" tIns="0" rIns="0" bIns="0" anchor="b"/>
          <a:lstStyle>
            <a:lvl1pPr algn="l" eaLnBrk="1" latinLnBrk="0" hangingPunct="1">
              <a:defRPr kumimoji="0" sz="1400">
                <a:solidFill>
                  <a:schemeClr val="tx2">
                    <a:shade val="90000"/>
                  </a:schemeClr>
                </a:solidFill>
              </a:defRPr>
            </a:lvl1pPr>
          </a:lstStyle>
          <a:p>
            <a:endParaRPr lang="tr-TR" dirty="0"/>
          </a:p>
        </p:txBody>
      </p:sp>
      <p:sp>
        <p:nvSpPr>
          <p:cNvPr id="18" name="Slide Number Placeholder 17"/>
          <p:cNvSpPr>
            <a:spLocks noGrp="1"/>
          </p:cNvSpPr>
          <p:nvPr>
            <p:ph type="sldNum" sz="quarter" idx="4"/>
          </p:nvPr>
        </p:nvSpPr>
        <p:spPr>
          <a:xfrm>
            <a:off x="10565024" y="6357822"/>
            <a:ext cx="1015868" cy="365210"/>
          </a:xfrm>
          <a:prstGeom prst="rect">
            <a:avLst/>
          </a:prstGeom>
        </p:spPr>
        <p:txBody>
          <a:bodyPr vert="horz" lIns="0" tIns="0" rIns="0" bIns="0" anchor="b"/>
          <a:lstStyle>
            <a:lvl1pPr algn="r" eaLnBrk="1" latinLnBrk="0" hangingPunct="1">
              <a:defRPr kumimoji="0" sz="1400">
                <a:solidFill>
                  <a:schemeClr val="tx2">
                    <a:shade val="90000"/>
                  </a:schemeClr>
                </a:solidFill>
              </a:defRPr>
            </a:lvl1pPr>
          </a:lstStyle>
          <a:p>
            <a:fld id="{B1DEFA8C-F947-479F-BE07-76B6B3F80BF1}" type="slidenum">
              <a:rPr lang="tr-TR" smtClean="0"/>
              <a:pPr/>
              <a:t>‹#›</a:t>
            </a:fld>
            <a:endParaRPr lang="tr-TR" dirty="0"/>
          </a:p>
        </p:txBody>
      </p:sp>
      <p:grpSp>
        <p:nvGrpSpPr>
          <p:cNvPr id="2" name="Group 1"/>
          <p:cNvGrpSpPr/>
          <p:nvPr/>
        </p:nvGrpSpPr>
        <p:grpSpPr>
          <a:xfrm>
            <a:off x="-25353" y="202455"/>
            <a:ext cx="12239137" cy="64937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6000" b="0" kern="1200">
          <a:ln>
            <a:noFill/>
          </a:ln>
          <a:solidFill>
            <a:schemeClr val="tx2"/>
          </a:solidFill>
          <a:effectLst/>
          <a:latin typeface="+mj-lt"/>
          <a:ea typeface="+mj-ea"/>
          <a:cs typeface="+mj-cs"/>
        </a:defRPr>
      </a:lvl1pPr>
    </p:titleStyle>
    <p:bodyStyle>
      <a:lvl1pPr marL="326551" indent="-326551" algn="l" rtl="0" eaLnBrk="1" latinLnBrk="0" hangingPunct="1">
        <a:spcBef>
          <a:spcPct val="20000"/>
        </a:spcBef>
        <a:buClr>
          <a:schemeClr val="accent3"/>
        </a:buClr>
        <a:buSzPct val="95000"/>
        <a:buFont typeface="Wingdings 2"/>
        <a:buChar char=""/>
        <a:defRPr kumimoji="0" sz="3100" kern="1200">
          <a:solidFill>
            <a:schemeClr val="tx1"/>
          </a:solidFill>
          <a:latin typeface="+mn-lt"/>
          <a:ea typeface="+mn-ea"/>
          <a:cs typeface="+mn-cs"/>
        </a:defRPr>
      </a:lvl1pPr>
      <a:lvl2pPr marL="761951" indent="-293895" algn="l" rtl="0" eaLnBrk="1" latinLnBrk="0" hangingPunct="1">
        <a:spcBef>
          <a:spcPct val="20000"/>
        </a:spcBef>
        <a:buClr>
          <a:schemeClr val="accent1"/>
        </a:buClr>
        <a:buSzPct val="85000"/>
        <a:buFont typeface="Wingdings 2"/>
        <a:buChar char=""/>
        <a:defRPr kumimoji="0" sz="2900" kern="1200">
          <a:solidFill>
            <a:schemeClr val="tx1"/>
          </a:solidFill>
          <a:latin typeface="+mn-lt"/>
          <a:ea typeface="+mn-ea"/>
          <a:cs typeface="+mn-cs"/>
        </a:defRPr>
      </a:lvl2pPr>
      <a:lvl3pPr marL="1088502" indent="-293895" algn="l" rtl="0" eaLnBrk="1" latinLnBrk="0" hangingPunct="1">
        <a:spcBef>
          <a:spcPct val="20000"/>
        </a:spcBef>
        <a:buClr>
          <a:schemeClr val="accent2"/>
        </a:buClr>
        <a:buSzPct val="70000"/>
        <a:buFont typeface="Wingdings 2"/>
        <a:buChar char=""/>
        <a:defRPr kumimoji="0" sz="2500" kern="1200">
          <a:solidFill>
            <a:schemeClr val="tx1"/>
          </a:solidFill>
          <a:latin typeface="+mn-lt"/>
          <a:ea typeface="+mn-ea"/>
          <a:cs typeface="+mn-cs"/>
        </a:defRPr>
      </a:lvl3pPr>
      <a:lvl4pPr marL="1415052" indent="-250355" algn="l" rtl="0" eaLnBrk="1" latinLnBrk="0" hangingPunct="1">
        <a:spcBef>
          <a:spcPct val="20000"/>
        </a:spcBef>
        <a:buClr>
          <a:schemeClr val="accent3"/>
        </a:buClr>
        <a:buSzPct val="65000"/>
        <a:buFont typeface="Wingdings 2"/>
        <a:buChar char=""/>
        <a:defRPr kumimoji="0" sz="2400" kern="1200">
          <a:solidFill>
            <a:schemeClr val="tx1"/>
          </a:solidFill>
          <a:latin typeface="+mn-lt"/>
          <a:ea typeface="+mn-ea"/>
          <a:cs typeface="+mn-cs"/>
        </a:defRPr>
      </a:lvl4pPr>
      <a:lvl5pPr marL="1741603" indent="-250355" algn="l" rtl="0" eaLnBrk="1" latinLnBrk="0" hangingPunct="1">
        <a:spcBef>
          <a:spcPct val="20000"/>
        </a:spcBef>
        <a:buClr>
          <a:schemeClr val="accent4"/>
        </a:buClr>
        <a:buSzPct val="65000"/>
        <a:buFont typeface="Wingdings 2"/>
        <a:buChar char=""/>
        <a:defRPr kumimoji="0" sz="2400" kern="1200">
          <a:solidFill>
            <a:schemeClr val="tx1"/>
          </a:solidFill>
          <a:latin typeface="+mn-lt"/>
          <a:ea typeface="+mn-ea"/>
          <a:cs typeface="+mn-cs"/>
        </a:defRPr>
      </a:lvl5pPr>
      <a:lvl6pPr marL="2068153" indent="-250355" algn="l" rtl="0" eaLnBrk="1" latinLnBrk="0" hangingPunct="1">
        <a:spcBef>
          <a:spcPct val="20000"/>
        </a:spcBef>
        <a:buClr>
          <a:schemeClr val="accent5"/>
        </a:buClr>
        <a:buSzPct val="80000"/>
        <a:buFont typeface="Wingdings 2"/>
        <a:buChar char=""/>
        <a:defRPr kumimoji="0" sz="2100" kern="1200">
          <a:solidFill>
            <a:schemeClr val="tx1"/>
          </a:solidFill>
          <a:latin typeface="+mn-lt"/>
          <a:ea typeface="+mn-ea"/>
          <a:cs typeface="+mn-cs"/>
        </a:defRPr>
      </a:lvl6pPr>
      <a:lvl7pPr marL="2285854" indent="-217700" algn="l" rtl="0" eaLnBrk="1" latinLnBrk="0" hangingPunct="1">
        <a:spcBef>
          <a:spcPct val="20000"/>
        </a:spcBef>
        <a:buClr>
          <a:schemeClr val="accent6"/>
        </a:buClr>
        <a:buSzPct val="80000"/>
        <a:buFont typeface="Wingdings 2"/>
        <a:buChar char=""/>
        <a:defRPr kumimoji="0" sz="1900" kern="1200" baseline="0">
          <a:solidFill>
            <a:schemeClr val="tx1"/>
          </a:solidFill>
          <a:latin typeface="+mn-lt"/>
          <a:ea typeface="+mn-ea"/>
          <a:cs typeface="+mn-cs"/>
        </a:defRPr>
      </a:lvl7pPr>
      <a:lvl8pPr marL="2612404" indent="-217700" algn="l" rtl="0" eaLnBrk="1" latinLnBrk="0" hangingPunct="1">
        <a:spcBef>
          <a:spcPct val="20000"/>
        </a:spcBef>
        <a:buClr>
          <a:schemeClr val="tx2"/>
        </a:buClr>
        <a:buChar char="•"/>
        <a:defRPr kumimoji="0" sz="1900" kern="1200">
          <a:solidFill>
            <a:schemeClr val="tx1"/>
          </a:solidFill>
          <a:latin typeface="+mn-lt"/>
          <a:ea typeface="+mn-ea"/>
          <a:cs typeface="+mn-cs"/>
        </a:defRPr>
      </a:lvl8pPr>
      <a:lvl9pPr marL="2938955" indent="-217700" algn="l" rtl="0" eaLnBrk="1" latinLnBrk="0" hangingPunct="1">
        <a:spcBef>
          <a:spcPct val="20000"/>
        </a:spcBef>
        <a:buClr>
          <a:schemeClr val="tx2"/>
        </a:buClr>
        <a:buFontTx/>
        <a:buChar char="•"/>
        <a:defRPr kumimoji="0" sz="17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44251" algn="l" rtl="0" eaLnBrk="1" latinLnBrk="0" hangingPunct="1">
        <a:defRPr kumimoji="0" kern="1200">
          <a:solidFill>
            <a:schemeClr val="tx1"/>
          </a:solidFill>
          <a:latin typeface="+mn-lt"/>
          <a:ea typeface="+mn-ea"/>
          <a:cs typeface="+mn-cs"/>
        </a:defRPr>
      </a:lvl2pPr>
      <a:lvl3pPr marL="1088502" algn="l" rtl="0" eaLnBrk="1" latinLnBrk="0" hangingPunct="1">
        <a:defRPr kumimoji="0" kern="1200">
          <a:solidFill>
            <a:schemeClr val="tx1"/>
          </a:solidFill>
          <a:latin typeface="+mn-lt"/>
          <a:ea typeface="+mn-ea"/>
          <a:cs typeface="+mn-cs"/>
        </a:defRPr>
      </a:lvl3pPr>
      <a:lvl4pPr marL="1632753" algn="l" rtl="0" eaLnBrk="1" latinLnBrk="0" hangingPunct="1">
        <a:defRPr kumimoji="0" kern="1200">
          <a:solidFill>
            <a:schemeClr val="tx1"/>
          </a:solidFill>
          <a:latin typeface="+mn-lt"/>
          <a:ea typeface="+mn-ea"/>
          <a:cs typeface="+mn-cs"/>
        </a:defRPr>
      </a:lvl4pPr>
      <a:lvl5pPr marL="2177004" algn="l" rtl="0" eaLnBrk="1" latinLnBrk="0" hangingPunct="1">
        <a:defRPr kumimoji="0" kern="1200">
          <a:solidFill>
            <a:schemeClr val="tx1"/>
          </a:solidFill>
          <a:latin typeface="+mn-lt"/>
          <a:ea typeface="+mn-ea"/>
          <a:cs typeface="+mn-cs"/>
        </a:defRPr>
      </a:lvl5pPr>
      <a:lvl6pPr marL="2721254" algn="l" rtl="0" eaLnBrk="1" latinLnBrk="0" hangingPunct="1">
        <a:defRPr kumimoji="0" kern="1200">
          <a:solidFill>
            <a:schemeClr val="tx1"/>
          </a:solidFill>
          <a:latin typeface="+mn-lt"/>
          <a:ea typeface="+mn-ea"/>
          <a:cs typeface="+mn-cs"/>
        </a:defRPr>
      </a:lvl6pPr>
      <a:lvl7pPr marL="3265505" algn="l" rtl="0" eaLnBrk="1" latinLnBrk="0" hangingPunct="1">
        <a:defRPr kumimoji="0" kern="1200">
          <a:solidFill>
            <a:schemeClr val="tx1"/>
          </a:solidFill>
          <a:latin typeface="+mn-lt"/>
          <a:ea typeface="+mn-ea"/>
          <a:cs typeface="+mn-cs"/>
        </a:defRPr>
      </a:lvl7pPr>
      <a:lvl8pPr marL="3809756" algn="l" rtl="0" eaLnBrk="1" latinLnBrk="0" hangingPunct="1">
        <a:defRPr kumimoji="0" kern="1200">
          <a:solidFill>
            <a:schemeClr val="tx1"/>
          </a:solidFill>
          <a:latin typeface="+mn-lt"/>
          <a:ea typeface="+mn-ea"/>
          <a:cs typeface="+mn-cs"/>
        </a:defRPr>
      </a:lvl8pPr>
      <a:lvl9pPr marL="435400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10830" y="5695733"/>
            <a:ext cx="6092825" cy="738664"/>
          </a:xfrm>
          <a:prstGeom prst="rect">
            <a:avLst/>
          </a:prstGeom>
        </p:spPr>
        <p:txBody>
          <a:bodyPr>
            <a:spAutoFit/>
          </a:bodyPr>
          <a:lstStyle/>
          <a:p>
            <a:pPr algn="ctr"/>
            <a:r>
              <a:rPr lang="tr-TR" dirty="0" smtClean="0">
                <a:solidFill>
                  <a:srgbClr val="002060"/>
                </a:solidFill>
              </a:rPr>
              <a:t>                 ATATÜRK </a:t>
            </a:r>
            <a:r>
              <a:rPr lang="tr-TR" dirty="0">
                <a:solidFill>
                  <a:srgbClr val="002060"/>
                </a:solidFill>
              </a:rPr>
              <a:t>ÜNİVERSİTESİ</a:t>
            </a:r>
          </a:p>
          <a:p>
            <a:pPr algn="ctr"/>
            <a:r>
              <a:rPr lang="tr-TR" dirty="0">
                <a:solidFill>
                  <a:srgbClr val="002060"/>
                </a:solidFill>
              </a:rPr>
              <a:t>                     BİYOMEDİKAL CİHAZ TEKNOLOJİSİ </a:t>
            </a:r>
          </a:p>
        </p:txBody>
      </p:sp>
      <p:sp>
        <p:nvSpPr>
          <p:cNvPr id="4" name="Dikdörtgen 3"/>
          <p:cNvSpPr/>
          <p:nvPr/>
        </p:nvSpPr>
        <p:spPr>
          <a:xfrm>
            <a:off x="3286893" y="2565698"/>
            <a:ext cx="6092825" cy="1384995"/>
          </a:xfrm>
          <a:prstGeom prst="rect">
            <a:avLst/>
          </a:prstGeom>
        </p:spPr>
        <p:txBody>
          <a:bodyPr>
            <a:spAutoFit/>
          </a:bodyPr>
          <a:lstStyle/>
          <a:p>
            <a:pPr algn="ctr"/>
            <a:r>
              <a:rPr lang="tr-TR" sz="2800" dirty="0"/>
              <a:t/>
            </a:r>
            <a:br>
              <a:rPr lang="tr-TR" sz="2800" dirty="0"/>
            </a:br>
            <a:r>
              <a:rPr lang="tr-TR" sz="2800" dirty="0"/>
              <a:t> (USG) ULTRASONOGRAFİ CİHAZI</a:t>
            </a:r>
            <a:br>
              <a:rPr lang="tr-TR" sz="2800" dirty="0"/>
            </a:br>
            <a:endParaRPr lang="tr-TR"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0550" y="333450"/>
            <a:ext cx="10988480" cy="550140"/>
          </a:xfrm>
        </p:spPr>
        <p:txBody>
          <a:bodyPr>
            <a:normAutofit fontScale="90000"/>
          </a:bodyPr>
          <a:lstStyle/>
          <a:p>
            <a:pPr algn="ctr"/>
            <a:r>
              <a:rPr lang="tr-TR" sz="3500" dirty="0" smtClean="0">
                <a:solidFill>
                  <a:srgbClr val="0070C0"/>
                </a:solidFill>
              </a:rPr>
              <a:t>               (USG)CİHAZINDA GÖRÜNTÜ OLUŞUMU</a:t>
            </a:r>
            <a:endParaRPr lang="tr-TR" sz="3500" dirty="0">
              <a:solidFill>
                <a:srgbClr val="0070C0"/>
              </a:solidFill>
            </a:endParaRPr>
          </a:p>
        </p:txBody>
      </p:sp>
      <p:sp>
        <p:nvSpPr>
          <p:cNvPr id="3" name="İçerik Yer Tutucusu 2"/>
          <p:cNvSpPr>
            <a:spLocks noGrp="1"/>
          </p:cNvSpPr>
          <p:nvPr>
            <p:ph idx="1"/>
          </p:nvPr>
        </p:nvSpPr>
        <p:spPr>
          <a:xfrm>
            <a:off x="334566" y="1125538"/>
            <a:ext cx="11135038" cy="3582229"/>
          </a:xfrm>
        </p:spPr>
        <p:txBody>
          <a:bodyPr/>
          <a:lstStyle/>
          <a:p>
            <a:pPr marL="0" indent="0" algn="just">
              <a:buNone/>
            </a:pPr>
            <a:r>
              <a:rPr lang="tr-TR" sz="1800" dirty="0"/>
              <a:t>Tipik olarak bir ultrason probunda yaklaşık 300 kristal bulunur. Bu kristaller birbirlerinden bağımsız olarak ses dalgası üretir ve kendilerine ulaşan yansımaları elektrik akımına çevirirler. Sonuçta saniyede yaklaşık 30 görüntü elde edilir ve bu 30 görüntü monitörde hareketli film gibi izlenir.</a:t>
            </a:r>
          </a:p>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414" y="2277666"/>
            <a:ext cx="3646206" cy="386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22598" y="2277666"/>
            <a:ext cx="7128792" cy="4508927"/>
          </a:xfrm>
          <a:prstGeom prst="rect">
            <a:avLst/>
          </a:prstGeom>
        </p:spPr>
        <p:txBody>
          <a:bodyPr wrap="square">
            <a:spAutoFit/>
          </a:bodyPr>
          <a:lstStyle/>
          <a:p>
            <a:pPr algn="just"/>
            <a:r>
              <a:rPr lang="tr-TR" sz="2000" dirty="0" smtClean="0">
                <a:solidFill>
                  <a:srgbClr val="0070C0"/>
                </a:solidFill>
              </a:rPr>
              <a:t>1.</a:t>
            </a:r>
            <a:r>
              <a:rPr lang="tr-TR" sz="1700" dirty="0" smtClean="0"/>
              <a:t>Ultrason </a:t>
            </a:r>
            <a:r>
              <a:rPr lang="tr-TR" sz="1700" dirty="0"/>
              <a:t>cihazı prob yardımı ile yüksek frekanslı ses dalgalarını vücudunuza gönderir</a:t>
            </a:r>
            <a:r>
              <a:rPr lang="tr-TR" sz="1700" dirty="0" smtClean="0"/>
              <a:t>.</a:t>
            </a:r>
          </a:p>
          <a:p>
            <a:pPr marL="342900" indent="-342900" algn="just">
              <a:buAutoNum type="arabicPeriod"/>
            </a:pPr>
            <a:endParaRPr lang="tr-TR" sz="2000" dirty="0"/>
          </a:p>
          <a:p>
            <a:pPr algn="just"/>
            <a:r>
              <a:rPr lang="tr-TR" sz="2000" dirty="0">
                <a:solidFill>
                  <a:srgbClr val="0070C0"/>
                </a:solidFill>
              </a:rPr>
              <a:t>2</a:t>
            </a:r>
            <a:r>
              <a:rPr lang="tr-TR" sz="2000" dirty="0" smtClean="0">
                <a:solidFill>
                  <a:srgbClr val="0070C0"/>
                </a:solidFill>
              </a:rPr>
              <a:t>. </a:t>
            </a:r>
            <a:r>
              <a:rPr lang="tr-TR" sz="1700" dirty="0" smtClean="0"/>
              <a:t>Ses </a:t>
            </a:r>
            <a:r>
              <a:rPr lang="tr-TR" sz="1700" dirty="0"/>
              <a:t>dalgaları vücudunuz içinde ilerlerken farklı yoğunluktaki dokulara çarparak ya emilir ve ısıya dönüşür, ya geri yansır ya da kırılıp yön değiştirirdikten sonra yansıyacağı başka bir dokuya kadar ilerlemeye devam eder</a:t>
            </a:r>
            <a:r>
              <a:rPr lang="tr-TR" sz="1700" dirty="0" smtClean="0"/>
              <a:t>.</a:t>
            </a:r>
          </a:p>
          <a:p>
            <a:pPr algn="just"/>
            <a:endParaRPr lang="tr-TR" sz="1700" dirty="0"/>
          </a:p>
          <a:p>
            <a:pPr algn="just"/>
            <a:r>
              <a:rPr lang="tr-TR" sz="2000" dirty="0">
                <a:solidFill>
                  <a:srgbClr val="0070C0"/>
                </a:solidFill>
              </a:rPr>
              <a:t>3</a:t>
            </a:r>
            <a:r>
              <a:rPr lang="tr-TR" sz="2000" dirty="0" smtClean="0">
                <a:solidFill>
                  <a:srgbClr val="0070C0"/>
                </a:solidFill>
              </a:rPr>
              <a:t>. </a:t>
            </a:r>
            <a:r>
              <a:rPr lang="tr-TR" sz="1700" dirty="0" smtClean="0"/>
              <a:t>Geri </a:t>
            </a:r>
            <a:r>
              <a:rPr lang="tr-TR" sz="1700" dirty="0"/>
              <a:t>yansıyan dalgalar prob tarafından yakalanarak elektrik uyarısına dönüştürülür ve CPU’ya aktarılır</a:t>
            </a:r>
            <a:r>
              <a:rPr lang="tr-TR" sz="1700" dirty="0" smtClean="0"/>
              <a:t>.</a:t>
            </a:r>
          </a:p>
          <a:p>
            <a:pPr algn="just"/>
            <a:endParaRPr lang="tr-TR" sz="1700" dirty="0"/>
          </a:p>
          <a:p>
            <a:pPr algn="just"/>
            <a:r>
              <a:rPr lang="tr-TR" sz="2000" dirty="0">
                <a:solidFill>
                  <a:srgbClr val="0070C0"/>
                </a:solidFill>
              </a:rPr>
              <a:t>4</a:t>
            </a:r>
            <a:r>
              <a:rPr lang="tr-TR" sz="2000" dirty="0" smtClean="0">
                <a:solidFill>
                  <a:srgbClr val="0070C0"/>
                </a:solidFill>
              </a:rPr>
              <a:t>. </a:t>
            </a:r>
            <a:r>
              <a:rPr lang="tr-TR" sz="1700" dirty="0" smtClean="0"/>
              <a:t>CPU </a:t>
            </a:r>
            <a:r>
              <a:rPr lang="tr-TR" sz="1700" dirty="0"/>
              <a:t>sesin doku içindeki ilerleme hızına göre dalgayı yansıtan oluşumun probdan olan uzaklığını hesaplar ve bu işlem saniyenin milyonda biri gibi kısa bir sürede gerçekleşir</a:t>
            </a:r>
            <a:r>
              <a:rPr lang="tr-TR" sz="1700" dirty="0" smtClean="0"/>
              <a:t>.</a:t>
            </a:r>
          </a:p>
          <a:p>
            <a:pPr algn="just"/>
            <a:endParaRPr lang="tr-TR" sz="1700" dirty="0"/>
          </a:p>
          <a:p>
            <a:pPr algn="just"/>
            <a:endParaRPr lang="tr-TR" sz="1700" dirty="0"/>
          </a:p>
        </p:txBody>
      </p:sp>
    </p:spTree>
    <p:extLst>
      <p:ext uri="{BB962C8B-B14F-4D97-AF65-F5344CB8AC3E}">
        <p14:creationId xmlns:p14="http://schemas.microsoft.com/office/powerpoint/2010/main" val="1520072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62758" y="1193780"/>
            <a:ext cx="8468200" cy="583595"/>
          </a:xfrm>
        </p:spPr>
        <p:txBody>
          <a:bodyPr>
            <a:noAutofit/>
          </a:bodyPr>
          <a:lstStyle/>
          <a:p>
            <a:r>
              <a:rPr lang="tr-TR" sz="3500" dirty="0" smtClean="0">
                <a:solidFill>
                  <a:srgbClr val="0070C0"/>
                </a:solidFill>
              </a:rPr>
              <a:t>ULTURASONGRAFİ CİHAZININ BÖLÜNMLERİ</a:t>
            </a:r>
            <a:r>
              <a:rPr lang="tr-TR" sz="3500" dirty="0" smtClean="0"/>
              <a:t/>
            </a:r>
            <a:br>
              <a:rPr lang="tr-TR" sz="3500" dirty="0" smtClean="0"/>
            </a:br>
            <a:endParaRPr lang="tr-TR" sz="3500" dirty="0"/>
          </a:p>
        </p:txBody>
      </p:sp>
      <p:sp>
        <p:nvSpPr>
          <p:cNvPr id="4" name="Dikdörtgen 3"/>
          <p:cNvSpPr/>
          <p:nvPr/>
        </p:nvSpPr>
        <p:spPr>
          <a:xfrm>
            <a:off x="622598" y="1485578"/>
            <a:ext cx="10873208" cy="5016758"/>
          </a:xfrm>
          <a:prstGeom prst="rect">
            <a:avLst/>
          </a:prstGeom>
        </p:spPr>
        <p:txBody>
          <a:bodyPr wrap="square">
            <a:spAutoFit/>
          </a:bodyPr>
          <a:lstStyle/>
          <a:p>
            <a:pPr algn="just"/>
            <a:r>
              <a:rPr lang="tr-TR" sz="2000" dirty="0">
                <a:solidFill>
                  <a:srgbClr val="0070C0"/>
                </a:solidFill>
              </a:rPr>
              <a:t>Göndermeç: </a:t>
            </a:r>
            <a:r>
              <a:rPr lang="tr-TR" sz="2000" dirty="0"/>
              <a:t>Yüksek genlikli, kısa süreli vurumları üretir ve uygun vurum </a:t>
            </a:r>
            <a:r>
              <a:rPr lang="tr-TR" sz="2000" dirty="0" smtClean="0"/>
              <a:t>tekrarlama hızı </a:t>
            </a:r>
            <a:r>
              <a:rPr lang="tr-TR" sz="2000" dirty="0"/>
              <a:t>ile (pulse repetition frequency PRF) gönderir. </a:t>
            </a:r>
            <a:endParaRPr lang="tr-TR" sz="2000" dirty="0" smtClean="0"/>
          </a:p>
          <a:p>
            <a:pPr algn="just"/>
            <a:r>
              <a:rPr lang="tr-TR" sz="2000" dirty="0" smtClean="0"/>
              <a:t>Vurumların </a:t>
            </a:r>
            <a:r>
              <a:rPr lang="tr-TR" sz="2000" dirty="0"/>
              <a:t>genlikleri, </a:t>
            </a:r>
            <a:r>
              <a:rPr lang="tr-TR" sz="2000" dirty="0" smtClean="0"/>
              <a:t>transducerde mevcut </a:t>
            </a:r>
            <a:r>
              <a:rPr lang="tr-TR" sz="2000" dirty="0"/>
              <a:t>kristalleri titreştirebilecek kadar büyük olmalıdır. </a:t>
            </a:r>
            <a:endParaRPr lang="tr-TR" sz="2000" dirty="0" smtClean="0"/>
          </a:p>
          <a:p>
            <a:pPr algn="just"/>
            <a:r>
              <a:rPr lang="tr-TR" sz="2000" dirty="0" smtClean="0">
                <a:solidFill>
                  <a:srgbClr val="0070C0"/>
                </a:solidFill>
              </a:rPr>
              <a:t>Transducer </a:t>
            </a:r>
            <a:r>
              <a:rPr lang="tr-TR" sz="2000" dirty="0">
                <a:solidFill>
                  <a:srgbClr val="0070C0"/>
                </a:solidFill>
              </a:rPr>
              <a:t>(prob): </a:t>
            </a:r>
            <a:r>
              <a:rPr lang="tr-TR" sz="2000" dirty="0"/>
              <a:t>Ultrason cihazının ortam ile direkt temas eden tek </a:t>
            </a:r>
            <a:r>
              <a:rPr lang="tr-TR" sz="2000" dirty="0" smtClean="0"/>
              <a:t>parçasıdır.Ultrason </a:t>
            </a:r>
            <a:r>
              <a:rPr lang="tr-TR" sz="2000" dirty="0"/>
              <a:t>dalgalarının gönderilmesi ve algılanması transducer yardımıyla olur. </a:t>
            </a:r>
            <a:endParaRPr lang="tr-TR" sz="2000" dirty="0" smtClean="0"/>
          </a:p>
          <a:p>
            <a:pPr algn="just"/>
            <a:r>
              <a:rPr lang="tr-TR" sz="2000" dirty="0" smtClean="0"/>
              <a:t>Bir piezoelektrik </a:t>
            </a:r>
            <a:r>
              <a:rPr lang="tr-TR" sz="2000" dirty="0"/>
              <a:t>kristali gerilim uygulandığında uygulanan voltajın polaritesine, </a:t>
            </a:r>
            <a:r>
              <a:rPr lang="tr-TR" sz="2000" dirty="0" smtClean="0"/>
              <a:t>kristalin polarizasyonuna </a:t>
            </a:r>
            <a:r>
              <a:rPr lang="tr-TR" sz="2000" dirty="0"/>
              <a:t>bağlı olarak boyuna, enine veya radyal olarak </a:t>
            </a:r>
            <a:r>
              <a:rPr lang="tr-TR" sz="2000" dirty="0" smtClean="0"/>
              <a:t>çevresine doğru </a:t>
            </a:r>
            <a:r>
              <a:rPr lang="tr-TR" sz="2000" dirty="0"/>
              <a:t>genişler ya da daralır. </a:t>
            </a:r>
            <a:endParaRPr lang="tr-TR" sz="2000" dirty="0" smtClean="0"/>
          </a:p>
          <a:p>
            <a:pPr algn="just"/>
            <a:r>
              <a:rPr lang="tr-TR" sz="2000" dirty="0" smtClean="0">
                <a:solidFill>
                  <a:srgbClr val="0070C0"/>
                </a:solidFill>
              </a:rPr>
              <a:t>Almaç</a:t>
            </a:r>
            <a:r>
              <a:rPr lang="tr-TR" sz="2000" dirty="0">
                <a:solidFill>
                  <a:srgbClr val="0070C0"/>
                </a:solidFill>
              </a:rPr>
              <a:t>: </a:t>
            </a:r>
            <a:r>
              <a:rPr lang="tr-TR" sz="2000" dirty="0"/>
              <a:t>Almacın ana görevi, gönderilen dalgaların gönderildiği ortamdaki </a:t>
            </a:r>
            <a:r>
              <a:rPr lang="tr-TR" sz="2000" dirty="0" smtClean="0"/>
              <a:t>çeşitli objelerden </a:t>
            </a:r>
            <a:r>
              <a:rPr lang="tr-TR" sz="2000" dirty="0"/>
              <a:t>yansıyarak gelen kısmını algılamak ve yükseltme işlemlerini yapmaktır. </a:t>
            </a:r>
            <a:endParaRPr lang="tr-TR" sz="2000" dirty="0" smtClean="0"/>
          </a:p>
          <a:p>
            <a:pPr algn="just"/>
            <a:r>
              <a:rPr lang="tr-TR" sz="2000" dirty="0" smtClean="0"/>
              <a:t>Alma işlemi </a:t>
            </a:r>
            <a:r>
              <a:rPr lang="tr-TR" sz="2000" dirty="0"/>
              <a:t>sırasında </a:t>
            </a:r>
            <a:r>
              <a:rPr lang="tr-TR" sz="2000" dirty="0" smtClean="0"/>
              <a:t>prob daki </a:t>
            </a:r>
            <a:r>
              <a:rPr lang="tr-TR" sz="2000" dirty="0"/>
              <a:t>kristallere geri gelerek çarpan eko sinyalleri kristali sıkıştırır </a:t>
            </a:r>
            <a:r>
              <a:rPr lang="tr-TR" sz="2000" dirty="0" smtClean="0"/>
              <a:t>veya gevşetir</a:t>
            </a:r>
            <a:r>
              <a:rPr lang="tr-TR" sz="2000" dirty="0"/>
              <a:t>. Böylece göndermenin tersine olarak kristalin uçlarında bir gerilim oluşur. </a:t>
            </a:r>
            <a:endParaRPr lang="tr-TR" sz="2000" dirty="0" smtClean="0"/>
          </a:p>
          <a:p>
            <a:pPr algn="just"/>
            <a:r>
              <a:rPr lang="tr-TR" sz="2000" dirty="0">
                <a:solidFill>
                  <a:srgbClr val="0070C0"/>
                </a:solidFill>
              </a:rPr>
              <a:t>Sinyal işleyici: </a:t>
            </a:r>
            <a:r>
              <a:rPr lang="tr-TR" sz="2000" dirty="0"/>
              <a:t>Ultrasonik dalgaların CPU'da işlenmesi ve görüntüye </a:t>
            </a:r>
            <a:r>
              <a:rPr lang="tr-TR" sz="2000" dirty="0" smtClean="0"/>
              <a:t>dönüştürülmesi ile </a:t>
            </a:r>
            <a:r>
              <a:rPr lang="tr-TR" sz="2000" dirty="0"/>
              <a:t>elde edilen veriler çıktı ünitelerine aktarılır. Bu ünitelerin en çok kullanılanı monitördür. </a:t>
            </a:r>
            <a:endParaRPr lang="tr-TR" sz="2000" dirty="0" smtClean="0"/>
          </a:p>
          <a:p>
            <a:pPr algn="just"/>
            <a:r>
              <a:rPr lang="tr-TR" sz="2000" dirty="0" smtClean="0">
                <a:solidFill>
                  <a:srgbClr val="0070C0"/>
                </a:solidFill>
              </a:rPr>
              <a:t>Kayıt </a:t>
            </a:r>
            <a:r>
              <a:rPr lang="tr-TR" sz="2000" dirty="0">
                <a:solidFill>
                  <a:srgbClr val="0070C0"/>
                </a:solidFill>
              </a:rPr>
              <a:t>üniteleri: </a:t>
            </a:r>
            <a:r>
              <a:rPr lang="tr-TR" sz="2000" dirty="0"/>
              <a:t>Görüntüler ekranda gösterilebileceği gibi, aşağıdaki kayıt birimleri yardımıyla kaydedilip saklanabilir. </a:t>
            </a:r>
          </a:p>
        </p:txBody>
      </p:sp>
    </p:spTree>
    <p:extLst>
      <p:ext uri="{BB962C8B-B14F-4D97-AF65-F5344CB8AC3E}">
        <p14:creationId xmlns:p14="http://schemas.microsoft.com/office/powerpoint/2010/main" val="1433061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58902" y="261442"/>
            <a:ext cx="6163944" cy="799619"/>
          </a:xfrm>
        </p:spPr>
        <p:txBody>
          <a:bodyPr>
            <a:normAutofit/>
          </a:bodyPr>
          <a:lstStyle/>
          <a:p>
            <a:pPr algn="ctr"/>
            <a:r>
              <a:rPr lang="tr-TR" sz="3500" dirty="0">
                <a:solidFill>
                  <a:srgbClr val="0070C0"/>
                </a:solidFill>
              </a:rPr>
              <a:t>(</a:t>
            </a:r>
            <a:r>
              <a:rPr lang="tr-TR" sz="3500" dirty="0" smtClean="0">
                <a:solidFill>
                  <a:srgbClr val="0070C0"/>
                </a:solidFill>
              </a:rPr>
              <a:t>USG)CİHAZI ANA PARÇALARI</a:t>
            </a:r>
            <a:endParaRPr lang="tr-TR" sz="3500" dirty="0">
              <a:solidFill>
                <a:srgbClr val="0070C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382" y="2637706"/>
            <a:ext cx="4104456" cy="3393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766614" y="1421266"/>
            <a:ext cx="11017224" cy="923330"/>
          </a:xfrm>
          <a:prstGeom prst="rect">
            <a:avLst/>
          </a:prstGeom>
        </p:spPr>
        <p:txBody>
          <a:bodyPr wrap="square">
            <a:spAutoFit/>
          </a:bodyPr>
          <a:lstStyle/>
          <a:p>
            <a:pPr algn="just"/>
            <a:r>
              <a:rPr lang="tr-TR" sz="1800" dirty="0" smtClean="0">
                <a:solidFill>
                  <a:srgbClr val="0070C0"/>
                </a:solidFill>
              </a:rPr>
              <a:t>Display Ünitesi: </a:t>
            </a:r>
            <a:r>
              <a:rPr lang="tr-TR" sz="1800" dirty="0" smtClean="0"/>
              <a:t>Display </a:t>
            </a:r>
            <a:r>
              <a:rPr lang="tr-TR" sz="1800" dirty="0"/>
              <a:t>birimi LCD monitörden oluşmaktadır. Hem ultrason cihazındaki </a:t>
            </a:r>
            <a:r>
              <a:rPr lang="tr-TR" sz="1800" dirty="0" smtClean="0"/>
              <a:t>tarama görüntüleri </a:t>
            </a:r>
            <a:r>
              <a:rPr lang="tr-TR" sz="1800" dirty="0"/>
              <a:t>display üzerinde görülürken aynı zamanda yapılan ayarlamalar ve </a:t>
            </a:r>
            <a:r>
              <a:rPr lang="tr-TR" sz="1800" dirty="0" smtClean="0"/>
              <a:t>kullanıcı kontrollerinin </a:t>
            </a:r>
            <a:r>
              <a:rPr lang="tr-TR" sz="1800" dirty="0"/>
              <a:t>durumları da görüntülenmektedir.</a:t>
            </a:r>
          </a:p>
        </p:txBody>
      </p:sp>
      <p:sp>
        <p:nvSpPr>
          <p:cNvPr id="5" name="Dikdörtgen 4"/>
          <p:cNvSpPr/>
          <p:nvPr/>
        </p:nvSpPr>
        <p:spPr>
          <a:xfrm>
            <a:off x="893461" y="2692518"/>
            <a:ext cx="6092825" cy="2954655"/>
          </a:xfrm>
          <a:prstGeom prst="rect">
            <a:avLst/>
          </a:prstGeom>
        </p:spPr>
        <p:txBody>
          <a:bodyPr>
            <a:spAutoFit/>
          </a:bodyPr>
          <a:lstStyle/>
          <a:p>
            <a:r>
              <a:rPr lang="tr-TR" dirty="0" smtClean="0">
                <a:solidFill>
                  <a:srgbClr val="0070C0"/>
                </a:solidFill>
              </a:rPr>
              <a:t>                  Display </a:t>
            </a:r>
            <a:r>
              <a:rPr lang="tr-TR" dirty="0">
                <a:solidFill>
                  <a:srgbClr val="0070C0"/>
                </a:solidFill>
              </a:rPr>
              <a:t>Ünitesinin </a:t>
            </a:r>
            <a:r>
              <a:rPr lang="tr-TR" dirty="0" smtClean="0">
                <a:solidFill>
                  <a:srgbClr val="0070C0"/>
                </a:solidFill>
              </a:rPr>
              <a:t>Çalışması</a:t>
            </a:r>
          </a:p>
          <a:p>
            <a:endParaRPr lang="tr-TR" dirty="0">
              <a:solidFill>
                <a:srgbClr val="0070C0"/>
              </a:solidFill>
            </a:endParaRPr>
          </a:p>
          <a:p>
            <a:pPr algn="just"/>
            <a:r>
              <a:rPr lang="tr-TR" sz="1800" dirty="0"/>
              <a:t>Display, display alt sisteminin kontrolünde çalışmaktadır. Ultrason cihazından </a:t>
            </a:r>
            <a:r>
              <a:rPr lang="tr-TR" sz="1800" dirty="0" smtClean="0"/>
              <a:t>elde edilen elektrik sinyalleri </a:t>
            </a:r>
            <a:r>
              <a:rPr lang="tr-TR" sz="1800" dirty="0"/>
              <a:t>display alt sistemi sayesinde görüntü sinyallerine dönüştürülür</a:t>
            </a:r>
            <a:r>
              <a:rPr lang="tr-TR" sz="1800" dirty="0" smtClean="0"/>
              <a:t>.</a:t>
            </a:r>
          </a:p>
          <a:p>
            <a:pPr algn="just"/>
            <a:endParaRPr lang="tr-TR" sz="1800" dirty="0"/>
          </a:p>
          <a:p>
            <a:pPr algn="just"/>
            <a:r>
              <a:rPr lang="tr-TR" sz="1800" dirty="0"/>
              <a:t>Elde edilen görüntü sinyalleri monitor aracılığıyla grafik olarak gösterilmektedir. Display </a:t>
            </a:r>
            <a:r>
              <a:rPr lang="tr-TR" sz="1800" dirty="0" smtClean="0"/>
              <a:t>alt sistemi NTSC ve </a:t>
            </a:r>
            <a:r>
              <a:rPr lang="tr-TR" sz="1800" dirty="0"/>
              <a:t>PAL görüntüleme formatlarını desteklemekte olup harici bir monitöre </a:t>
            </a:r>
            <a:r>
              <a:rPr lang="tr-TR" sz="1800" dirty="0" smtClean="0"/>
              <a:t>çıkış </a:t>
            </a:r>
            <a:r>
              <a:rPr lang="tr-TR" sz="1800" dirty="0"/>
              <a:t>verebilme özelliğine sahiptir.</a:t>
            </a:r>
          </a:p>
        </p:txBody>
      </p:sp>
    </p:spTree>
    <p:extLst>
      <p:ext uri="{BB962C8B-B14F-4D97-AF65-F5344CB8AC3E}">
        <p14:creationId xmlns:p14="http://schemas.microsoft.com/office/powerpoint/2010/main" val="60806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29331" y="909514"/>
            <a:ext cx="10957470" cy="923330"/>
          </a:xfrm>
          <a:prstGeom prst="rect">
            <a:avLst/>
          </a:prstGeom>
        </p:spPr>
        <p:txBody>
          <a:bodyPr wrap="square">
            <a:spAutoFit/>
          </a:bodyPr>
          <a:lstStyle/>
          <a:p>
            <a:pPr algn="just"/>
            <a:r>
              <a:rPr lang="tr-TR" sz="1800" dirty="0" smtClean="0">
                <a:solidFill>
                  <a:srgbClr val="0070C0"/>
                </a:solidFill>
              </a:rPr>
              <a:t>TRANSDÜSER:</a:t>
            </a:r>
            <a:r>
              <a:rPr lang="tr-TR" sz="1800" dirty="0" smtClean="0"/>
              <a:t>Ultrason dalgalarının gönderilmesi </a:t>
            </a:r>
            <a:r>
              <a:rPr lang="tr-TR" sz="1800" dirty="0"/>
              <a:t>ve algılanması trancüder yardımıyla olur. Bir piezoelektrik kristali </a:t>
            </a:r>
            <a:r>
              <a:rPr lang="tr-TR" sz="1800" dirty="0" smtClean="0"/>
              <a:t>gerilim uygulandığında</a:t>
            </a:r>
            <a:r>
              <a:rPr lang="tr-TR" sz="1800" dirty="0"/>
              <a:t>, uygulanan voltajın polaritesine, </a:t>
            </a:r>
            <a:r>
              <a:rPr lang="tr-TR" sz="1800" dirty="0" smtClean="0"/>
              <a:t>kristalin geometrisine </a:t>
            </a:r>
            <a:r>
              <a:rPr lang="tr-TR" sz="1800" dirty="0"/>
              <a:t>ve </a:t>
            </a:r>
            <a:r>
              <a:rPr lang="tr-TR" sz="1800" dirty="0" smtClean="0"/>
              <a:t>ilk polarizasyonuna </a:t>
            </a:r>
            <a:r>
              <a:rPr lang="tr-TR" sz="1800" dirty="0"/>
              <a:t>bağlı olarak boyuna, enine veya radyal olarak çevresine doğru genişler </a:t>
            </a:r>
            <a:r>
              <a:rPr lang="tr-TR" sz="1800" dirty="0" smtClean="0"/>
              <a:t>ya da </a:t>
            </a:r>
            <a:r>
              <a:rPr lang="tr-TR" sz="1800" dirty="0"/>
              <a:t>daralır.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350" y="2133650"/>
            <a:ext cx="4476750"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499" y="2257657"/>
            <a:ext cx="6534827" cy="246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051262" y="4941962"/>
            <a:ext cx="6092825" cy="1015663"/>
          </a:xfrm>
          <a:prstGeom prst="rect">
            <a:avLst/>
          </a:prstGeom>
        </p:spPr>
        <p:txBody>
          <a:bodyPr>
            <a:spAutoFit/>
          </a:bodyPr>
          <a:lstStyle/>
          <a:p>
            <a:pPr algn="just"/>
            <a:r>
              <a:rPr lang="tr-TR" sz="2000" dirty="0"/>
              <a:t>Ultrasonik prob, bir piezoelektrik eleman, destek malzemesi, akustik bir eşleştirme tabakası ve bir akustik mercekten oluşur.</a:t>
            </a:r>
          </a:p>
        </p:txBody>
      </p:sp>
      <p:sp>
        <p:nvSpPr>
          <p:cNvPr id="6" name="Dikdörtgen 5"/>
          <p:cNvSpPr/>
          <p:nvPr/>
        </p:nvSpPr>
        <p:spPr>
          <a:xfrm>
            <a:off x="5282568" y="117426"/>
            <a:ext cx="2108782" cy="630942"/>
          </a:xfrm>
          <a:prstGeom prst="rect">
            <a:avLst/>
          </a:prstGeom>
        </p:spPr>
        <p:txBody>
          <a:bodyPr wrap="none">
            <a:spAutoFit/>
          </a:bodyPr>
          <a:lstStyle/>
          <a:p>
            <a:r>
              <a:rPr lang="tr-TR" sz="3500" dirty="0" smtClean="0">
                <a:solidFill>
                  <a:srgbClr val="0070C0"/>
                </a:solidFill>
              </a:rPr>
              <a:t>PROBLAR </a:t>
            </a:r>
            <a:endParaRPr lang="tr-TR" sz="3500" dirty="0">
              <a:solidFill>
                <a:srgbClr val="0070C0"/>
              </a:solidFill>
            </a:endParaRPr>
          </a:p>
        </p:txBody>
      </p:sp>
    </p:spTree>
    <p:extLst>
      <p:ext uri="{BB962C8B-B14F-4D97-AF65-F5344CB8AC3E}">
        <p14:creationId xmlns:p14="http://schemas.microsoft.com/office/powerpoint/2010/main" val="3294660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54646" y="1413570"/>
            <a:ext cx="4896544" cy="316835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tr-TR" dirty="0"/>
          </a:p>
        </p:txBody>
      </p:sp>
      <p:sp>
        <p:nvSpPr>
          <p:cNvPr id="5" name="Metin kutusu 4"/>
          <p:cNvSpPr txBox="1"/>
          <p:nvPr/>
        </p:nvSpPr>
        <p:spPr>
          <a:xfrm>
            <a:off x="6239222" y="1413570"/>
            <a:ext cx="5040560" cy="31683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tr-TR" dirty="0"/>
          </a:p>
        </p:txBody>
      </p:sp>
    </p:spTree>
    <p:extLst>
      <p:ext uri="{BB962C8B-B14F-4D97-AF65-F5344CB8AC3E}">
        <p14:creationId xmlns:p14="http://schemas.microsoft.com/office/powerpoint/2010/main" val="25116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55046" y="117426"/>
            <a:ext cx="4291736" cy="727611"/>
          </a:xfrm>
        </p:spPr>
        <p:txBody>
          <a:bodyPr>
            <a:normAutofit/>
          </a:bodyPr>
          <a:lstStyle/>
          <a:p>
            <a:r>
              <a:rPr lang="tr-TR" sz="3500" dirty="0" smtClean="0">
                <a:solidFill>
                  <a:srgbClr val="0070C0"/>
                </a:solidFill>
              </a:rPr>
              <a:t>PROB ÇEŞİTLERİ</a:t>
            </a:r>
            <a:endParaRPr lang="tr-TR" sz="3500" dirty="0">
              <a:solidFill>
                <a:srgbClr val="0070C0"/>
              </a:solidFill>
            </a:endParaRPr>
          </a:p>
        </p:txBody>
      </p:sp>
      <p:sp>
        <p:nvSpPr>
          <p:cNvPr id="3" name="İçerik Yer Tutucusu 2"/>
          <p:cNvSpPr>
            <a:spLocks noGrp="1"/>
          </p:cNvSpPr>
          <p:nvPr>
            <p:ph idx="1"/>
          </p:nvPr>
        </p:nvSpPr>
        <p:spPr>
          <a:xfrm>
            <a:off x="694606" y="876188"/>
            <a:ext cx="10938298" cy="3582229"/>
          </a:xfrm>
        </p:spPr>
        <p:txBody>
          <a:bodyPr>
            <a:normAutofit/>
          </a:bodyPr>
          <a:lstStyle/>
          <a:p>
            <a:pPr marL="0" indent="0" algn="just">
              <a:buNone/>
            </a:pPr>
            <a:r>
              <a:rPr lang="tr-TR" sz="1800" dirty="0" smtClean="0"/>
              <a:t>Problar farklı </a:t>
            </a:r>
            <a:r>
              <a:rPr lang="tr-TR" sz="1800" dirty="0"/>
              <a:t>şekillerde, boyutlarda ve çeşitli özelliklerdedir. Bunun nedeni, vücudun farklı kısımlarında görüntü kalitesini korumak için farklı özelliklere gereksiniminiz olmasıdır. sensörlerde algılayıcı görevinde kullanılır.</a:t>
            </a:r>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6999" y="1781511"/>
            <a:ext cx="2657378" cy="1771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94606" y="2067138"/>
            <a:ext cx="7824458" cy="1200329"/>
          </a:xfrm>
          <a:prstGeom prst="rect">
            <a:avLst/>
          </a:prstGeom>
        </p:spPr>
        <p:txBody>
          <a:bodyPr wrap="square">
            <a:spAutoFit/>
          </a:bodyPr>
          <a:lstStyle/>
          <a:p>
            <a:pPr algn="just"/>
            <a:r>
              <a:rPr lang="tr-TR" sz="1800" dirty="0" smtClean="0">
                <a:solidFill>
                  <a:srgbClr val="0070C0"/>
                </a:solidFill>
              </a:rPr>
              <a:t>LİNNER PROB:</a:t>
            </a:r>
            <a:r>
              <a:rPr lang="tr-TR" sz="1800" dirty="0" smtClean="0"/>
              <a:t>Probun </a:t>
            </a:r>
            <a:r>
              <a:rPr lang="tr-TR" sz="1800" dirty="0"/>
              <a:t>başlığının yapısına göre sayısı </a:t>
            </a:r>
            <a:r>
              <a:rPr lang="tr-TR" sz="1800" dirty="0">
                <a:latin typeface="+mj-lt"/>
              </a:rPr>
              <a:t>64 ile 192 </a:t>
            </a:r>
            <a:r>
              <a:rPr lang="tr-TR" sz="1800" dirty="0"/>
              <a:t>arasında değişen elektronik kristaller (verici / alıcı) kullanılır. Ekranda dikdörtgen şeklinde bir görüntü verir yani en yüzeydeki genişlik ile en derindeki genişlik aynıdır</a:t>
            </a:r>
            <a:r>
              <a:rPr lang="tr-TR" sz="1800" dirty="0" smtClean="0"/>
              <a: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06" y="3359293"/>
            <a:ext cx="2739674" cy="1985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3934966" y="3789834"/>
            <a:ext cx="7769946" cy="923330"/>
          </a:xfrm>
          <a:prstGeom prst="rect">
            <a:avLst/>
          </a:prstGeom>
        </p:spPr>
        <p:txBody>
          <a:bodyPr wrap="square">
            <a:spAutoFit/>
          </a:bodyPr>
          <a:lstStyle/>
          <a:p>
            <a:pPr algn="just"/>
            <a:r>
              <a:rPr lang="tr-TR" sz="1800" dirty="0" smtClean="0">
                <a:solidFill>
                  <a:srgbClr val="0070C0"/>
                </a:solidFill>
              </a:rPr>
              <a:t>CONVEX PROB:</a:t>
            </a:r>
            <a:r>
              <a:rPr lang="tr-TR" sz="1800" dirty="0" smtClean="0"/>
              <a:t>Bu </a:t>
            </a:r>
            <a:r>
              <a:rPr lang="tr-TR" sz="1800" dirty="0"/>
              <a:t>proplar genellikle </a:t>
            </a:r>
            <a:r>
              <a:rPr lang="tr-TR" sz="1800" dirty="0">
                <a:latin typeface="+mj-lt"/>
              </a:rPr>
              <a:t>3,5 ile 5,0 </a:t>
            </a:r>
            <a:r>
              <a:rPr lang="tr-TR" sz="1800" dirty="0"/>
              <a:t>MHz frekanslarında çalışırlar. Tarama açıları </a:t>
            </a:r>
            <a:r>
              <a:rPr lang="tr-TR" sz="1800" dirty="0">
                <a:latin typeface="+mj-lt"/>
              </a:rPr>
              <a:t>40 ile 150 </a:t>
            </a:r>
            <a:r>
              <a:rPr lang="tr-TR" sz="1800" dirty="0"/>
              <a:t>derece arasında değişebilir. Kristal sayıları </a:t>
            </a:r>
            <a:r>
              <a:rPr lang="tr-TR" sz="1800" dirty="0">
                <a:latin typeface="+mj-lt"/>
              </a:rPr>
              <a:t>64 veya 128 </a:t>
            </a:r>
            <a:r>
              <a:rPr lang="tr-TR" sz="1800" dirty="0"/>
              <a:t>olabilmektedir.</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9541" y="4803491"/>
            <a:ext cx="2585369" cy="199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1041372" y="5475361"/>
            <a:ext cx="7693716" cy="646331"/>
          </a:xfrm>
          <a:prstGeom prst="rect">
            <a:avLst/>
          </a:prstGeom>
        </p:spPr>
        <p:txBody>
          <a:bodyPr wrap="square">
            <a:spAutoFit/>
          </a:bodyPr>
          <a:lstStyle/>
          <a:p>
            <a:pPr algn="just"/>
            <a:r>
              <a:rPr lang="tr-TR" sz="1800" dirty="0">
                <a:solidFill>
                  <a:srgbClr val="0070C0"/>
                </a:solidFill>
              </a:rPr>
              <a:t>EKO </a:t>
            </a:r>
            <a:r>
              <a:rPr lang="tr-TR" sz="1800" dirty="0" smtClean="0">
                <a:solidFill>
                  <a:srgbClr val="0070C0"/>
                </a:solidFill>
              </a:rPr>
              <a:t>PROB: </a:t>
            </a:r>
            <a:r>
              <a:rPr lang="tr-TR" sz="1800" dirty="0" smtClean="0"/>
              <a:t>düşük </a:t>
            </a:r>
            <a:r>
              <a:rPr lang="tr-TR" sz="1800" dirty="0"/>
              <a:t>frekansa sahiptir </a:t>
            </a:r>
            <a:r>
              <a:rPr lang="tr-TR" sz="1800" dirty="0" smtClean="0">
                <a:latin typeface="+mj-lt"/>
              </a:rPr>
              <a:t>(</a:t>
            </a:r>
            <a:r>
              <a:rPr lang="tr-TR" sz="1800" dirty="0">
                <a:latin typeface="+mj-lt"/>
              </a:rPr>
              <a:t>merkezi frekansı 2Mhz - 7.5Mhz'dir</a:t>
            </a:r>
            <a:r>
              <a:rPr lang="tr-TR" sz="1800" dirty="0" smtClean="0">
                <a:latin typeface="+mj-lt"/>
              </a:rPr>
              <a:t>).</a:t>
            </a:r>
            <a:r>
              <a:rPr lang="tr-TR" sz="1800" dirty="0" smtClean="0"/>
              <a:t>Işın </a:t>
            </a:r>
            <a:r>
              <a:rPr lang="tr-TR" sz="1800" dirty="0"/>
              <a:t>noktası dardır, ancak uygulanan frekansa bağlı olarak genişler. </a:t>
            </a:r>
          </a:p>
        </p:txBody>
      </p:sp>
    </p:spTree>
    <p:extLst>
      <p:ext uri="{BB962C8B-B14F-4D97-AF65-F5344CB8AC3E}">
        <p14:creationId xmlns:p14="http://schemas.microsoft.com/office/powerpoint/2010/main" val="1610405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33376" y="549474"/>
            <a:ext cx="9599950" cy="583595"/>
          </a:xfrm>
        </p:spPr>
        <p:txBody>
          <a:bodyPr>
            <a:noAutofit/>
          </a:bodyPr>
          <a:lstStyle/>
          <a:p>
            <a:r>
              <a:rPr lang="tr-TR" sz="3400" dirty="0" smtClean="0">
                <a:solidFill>
                  <a:srgbClr val="0070C0"/>
                </a:solidFill>
              </a:rPr>
              <a:t>PROB KABLOSU  </a:t>
            </a:r>
            <a:endParaRPr lang="tr-TR" sz="3400" dirty="0">
              <a:solidFill>
                <a:srgbClr val="0070C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2272" y="1432969"/>
            <a:ext cx="3502211" cy="2383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376" y="1454156"/>
            <a:ext cx="7437770" cy="2383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838622" y="3409749"/>
            <a:ext cx="10966162" cy="415498"/>
          </a:xfrm>
          <a:prstGeom prst="rect">
            <a:avLst/>
          </a:prstGeom>
        </p:spPr>
        <p:txBody>
          <a:bodyPr wrap="square">
            <a:spAutoFit/>
          </a:bodyPr>
          <a:lstStyle/>
          <a:p>
            <a:pPr algn="just"/>
            <a:r>
              <a:rPr lang="tr-TR" dirty="0" smtClean="0">
                <a:solidFill>
                  <a:srgbClr val="0070C0"/>
                </a:solidFill>
              </a:rPr>
              <a:t> </a:t>
            </a:r>
            <a:endParaRPr lang="tr-TR" sz="1800" dirty="0"/>
          </a:p>
        </p:txBody>
      </p:sp>
      <p:sp>
        <p:nvSpPr>
          <p:cNvPr id="4" name="Dikdörtgen 3"/>
          <p:cNvSpPr/>
          <p:nvPr/>
        </p:nvSpPr>
        <p:spPr>
          <a:xfrm>
            <a:off x="838622" y="3964043"/>
            <a:ext cx="10966162" cy="969496"/>
          </a:xfrm>
          <a:prstGeom prst="rect">
            <a:avLst/>
          </a:prstGeom>
        </p:spPr>
        <p:txBody>
          <a:bodyPr wrap="square">
            <a:spAutoFit/>
          </a:bodyPr>
          <a:lstStyle/>
          <a:p>
            <a:pPr algn="just"/>
            <a:r>
              <a:rPr lang="tr-TR" sz="1900" dirty="0"/>
              <a:t>Kristal tabakayı koruyan membran  katmanın zamanla deforme olması, kristal tabaka ile arasında hava boşluğu oluşması ve membran üzerindeki açıklıklardan içeriye giren jel nedeni ile prob görüntüsünde kayıplar meydana gelmektedir. </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126" y="4650615"/>
            <a:ext cx="6426540" cy="1911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415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806" y="4192290"/>
            <a:ext cx="4799063" cy="228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94606" y="3204398"/>
            <a:ext cx="10754665" cy="969496"/>
          </a:xfrm>
          <a:prstGeom prst="rect">
            <a:avLst/>
          </a:prstGeom>
        </p:spPr>
        <p:txBody>
          <a:bodyPr wrap="square">
            <a:spAutoFit/>
          </a:bodyPr>
          <a:lstStyle/>
          <a:p>
            <a:endParaRPr lang="tr-TR" dirty="0"/>
          </a:p>
          <a:p>
            <a:pPr algn="just"/>
            <a:r>
              <a:rPr lang="tr-TR" sz="1800" dirty="0"/>
              <a:t>Ekrandaki görüntülerin seçiminde ve gerekli ayarlama işlemlerinde </a:t>
            </a:r>
            <a:r>
              <a:rPr lang="tr-TR" sz="1800" dirty="0" smtClean="0"/>
              <a:t>işaretçinin belirlenen </a:t>
            </a:r>
            <a:r>
              <a:rPr lang="tr-TR" sz="1800" dirty="0"/>
              <a:t>konuma getirilmesini pratik bir şekilde sağlayan bir donanımdır. Mouse </a:t>
            </a:r>
            <a:r>
              <a:rPr lang="tr-TR" sz="1800" dirty="0" smtClean="0"/>
              <a:t>yerine kullanılmaktadır. Cihaz </a:t>
            </a:r>
            <a:r>
              <a:rPr lang="tr-TR" sz="1800" dirty="0"/>
              <a:t>ile birlikte </a:t>
            </a:r>
            <a:r>
              <a:rPr lang="tr-TR" sz="1800" dirty="0" smtClean="0"/>
              <a:t>taşınabilir</a:t>
            </a:r>
            <a:r>
              <a:rPr lang="tr-TR" sz="1800" dirty="0"/>
              <a:t>.</a:t>
            </a:r>
          </a:p>
        </p:txBody>
      </p:sp>
      <p:sp>
        <p:nvSpPr>
          <p:cNvPr id="5" name="Dikdörtgen 4"/>
          <p:cNvSpPr/>
          <p:nvPr/>
        </p:nvSpPr>
        <p:spPr>
          <a:xfrm>
            <a:off x="1580541" y="701117"/>
            <a:ext cx="9577064" cy="600164"/>
          </a:xfrm>
          <a:prstGeom prst="rect">
            <a:avLst/>
          </a:prstGeom>
        </p:spPr>
        <p:txBody>
          <a:bodyPr wrap="square">
            <a:spAutoFit/>
          </a:bodyPr>
          <a:lstStyle/>
          <a:p>
            <a:r>
              <a:rPr lang="tr-TR" sz="3200" dirty="0">
                <a:solidFill>
                  <a:srgbClr val="0070C0"/>
                </a:solidFill>
              </a:rPr>
              <a:t>KONTROL </a:t>
            </a:r>
            <a:r>
              <a:rPr lang="tr-TR" sz="3200" dirty="0" smtClean="0">
                <a:solidFill>
                  <a:srgbClr val="0070C0"/>
                </a:solidFill>
              </a:rPr>
              <a:t>BİRİMİ </a:t>
            </a:r>
            <a:r>
              <a:rPr lang="en-US" sz="3200" dirty="0" smtClean="0">
                <a:solidFill>
                  <a:srgbClr val="0070C0"/>
                </a:solidFill>
              </a:rPr>
              <a:t>TOUCH </a:t>
            </a:r>
            <a:r>
              <a:rPr lang="en-US" sz="3200" dirty="0">
                <a:solidFill>
                  <a:srgbClr val="0070C0"/>
                </a:solidFill>
              </a:rPr>
              <a:t>PAD VE TRACK BALL</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661" y="4221882"/>
            <a:ext cx="3667828" cy="225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698997" y="1441337"/>
            <a:ext cx="10750274" cy="1754326"/>
          </a:xfrm>
          <a:prstGeom prst="rect">
            <a:avLst/>
          </a:prstGeom>
        </p:spPr>
        <p:txBody>
          <a:bodyPr wrap="square">
            <a:spAutoFit/>
          </a:bodyPr>
          <a:lstStyle/>
          <a:p>
            <a:pPr algn="just"/>
            <a:r>
              <a:rPr lang="tr-TR" sz="1800" dirty="0">
                <a:solidFill>
                  <a:srgbClr val="0070C0"/>
                </a:solidFill>
              </a:rPr>
              <a:t>KONTROL BİRİMİ : </a:t>
            </a:r>
            <a:r>
              <a:rPr lang="tr-TR" sz="1800" dirty="0"/>
              <a:t>Ultrason cihazına ait tüm ayarlamaların yapıldığı anahtar ve butonlardan oluşan, aynı zamanda touch pad veya track ball barındıran birimdir.</a:t>
            </a:r>
          </a:p>
          <a:p>
            <a:pPr algn="just"/>
            <a:endParaRPr lang="tr-TR" sz="1800" dirty="0"/>
          </a:p>
          <a:p>
            <a:pPr algn="just"/>
            <a:r>
              <a:rPr lang="tr-TR" sz="1800" dirty="0">
                <a:solidFill>
                  <a:srgbClr val="0070C0"/>
                </a:solidFill>
              </a:rPr>
              <a:t>KONTROL </a:t>
            </a:r>
            <a:r>
              <a:rPr lang="tr-TR" sz="1800" dirty="0" smtClean="0">
                <a:solidFill>
                  <a:srgbClr val="0070C0"/>
                </a:solidFill>
              </a:rPr>
              <a:t>BİRİMİNİN ÇALIŞMASI : </a:t>
            </a:r>
            <a:r>
              <a:rPr lang="tr-TR" sz="1800" dirty="0" smtClean="0"/>
              <a:t>Kontrol </a:t>
            </a:r>
            <a:r>
              <a:rPr lang="tr-TR" sz="1800" dirty="0"/>
              <a:t>sistemi bir yazılım, video belleği, kullanıcı kontrol birimi ve merkezi işlemci biriminden oluşmaktadır. Kontrol yazılımı, akustik güç limitlerini kontrol etmektedir. Bu sayede hasta için güvenli olan limitlerde cihaz kazancını ayarlayarak kullanımı sağlamaktadır.</a:t>
            </a:r>
          </a:p>
        </p:txBody>
      </p:sp>
    </p:spTree>
    <p:extLst>
      <p:ext uri="{BB962C8B-B14F-4D97-AF65-F5344CB8AC3E}">
        <p14:creationId xmlns:p14="http://schemas.microsoft.com/office/powerpoint/2010/main" val="3244380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13775" y="1908432"/>
            <a:ext cx="5776637" cy="245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070870" y="519550"/>
            <a:ext cx="5523948" cy="630942"/>
          </a:xfrm>
          <a:prstGeom prst="rect">
            <a:avLst/>
          </a:prstGeom>
        </p:spPr>
        <p:txBody>
          <a:bodyPr wrap="none">
            <a:spAutoFit/>
          </a:bodyPr>
          <a:lstStyle/>
          <a:p>
            <a:r>
              <a:rPr lang="tr-TR" sz="3500" dirty="0">
                <a:solidFill>
                  <a:srgbClr val="0070C0"/>
                </a:solidFill>
              </a:rPr>
              <a:t> ULTRASON ÇIKTI BİRİMLERİ</a:t>
            </a:r>
          </a:p>
        </p:txBody>
      </p:sp>
      <p:sp>
        <p:nvSpPr>
          <p:cNvPr id="5" name="Dikdörtgen 4"/>
          <p:cNvSpPr/>
          <p:nvPr/>
        </p:nvSpPr>
        <p:spPr>
          <a:xfrm>
            <a:off x="900844" y="1164140"/>
            <a:ext cx="11161240" cy="646331"/>
          </a:xfrm>
          <a:prstGeom prst="rect">
            <a:avLst/>
          </a:prstGeom>
        </p:spPr>
        <p:txBody>
          <a:bodyPr wrap="square">
            <a:spAutoFit/>
          </a:bodyPr>
          <a:lstStyle/>
          <a:p>
            <a:pPr algn="just"/>
            <a:r>
              <a:rPr lang="tr-TR" sz="1800" dirty="0"/>
              <a:t>Ultrasonik görüntüleyiciler çıktı birimi olarak printer (yazıcı), görüntü </a:t>
            </a:r>
            <a:r>
              <a:rPr lang="tr-TR" sz="1800" dirty="0" smtClean="0"/>
              <a:t>kaydedici birimi </a:t>
            </a:r>
            <a:r>
              <a:rPr lang="tr-TR" sz="1800" dirty="0"/>
              <a:t>DVD kaydedici kullanmaktadır. Kullanılan yazıcılar </a:t>
            </a:r>
            <a:r>
              <a:rPr lang="tr-TR" sz="1800" dirty="0" smtClean="0"/>
              <a:t>siyah– beyaz termal yazıcılardır.</a:t>
            </a:r>
            <a:endParaRPr lang="tr-TR" sz="1800"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686" y="1908432"/>
            <a:ext cx="5066778" cy="245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685" y="4485542"/>
            <a:ext cx="10297145" cy="224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863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218" y="3992305"/>
            <a:ext cx="2687471" cy="2547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1048944" y="1470189"/>
            <a:ext cx="10801200" cy="707886"/>
          </a:xfrm>
          <a:prstGeom prst="rect">
            <a:avLst/>
          </a:prstGeom>
        </p:spPr>
        <p:txBody>
          <a:bodyPr wrap="square">
            <a:spAutoFit/>
          </a:bodyPr>
          <a:lstStyle/>
          <a:p>
            <a:r>
              <a:rPr lang="tr-TR" sz="2000" dirty="0" smtClean="0"/>
              <a:t>Görüntüler </a:t>
            </a:r>
            <a:r>
              <a:rPr lang="tr-TR" sz="2000" dirty="0"/>
              <a:t>ekranda gösterilebileceği gibi, aşağıdaki kayıt birimleri yardımıyla kaydedilip saklanabilir.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878" y="3992306"/>
            <a:ext cx="4252095" cy="2557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1048944" y="1845618"/>
            <a:ext cx="10536535" cy="1954381"/>
          </a:xfrm>
          <a:prstGeom prst="rect">
            <a:avLst/>
          </a:prstGeom>
        </p:spPr>
        <p:txBody>
          <a:bodyPr wrap="square">
            <a:spAutoFit/>
          </a:bodyPr>
          <a:lstStyle/>
          <a:p>
            <a:pPr algn="just"/>
            <a:endParaRPr lang="tr-TR" sz="2000" dirty="0"/>
          </a:p>
          <a:p>
            <a:pPr algn="just"/>
            <a:r>
              <a:rPr lang="tr-TR" sz="2000" dirty="0"/>
              <a:t>Dahili sürücüye ve DVD, USB ya da NAS harici ortama eşzamanlı Full HD video kaydı yaparak modern iş akışlarını destekleyin. Yüksek görüntü kalitesi, güvenli kayıt ve uzun kayıt süresi, kolay kullanım ve esnek entegrasyon avantajlarından </a:t>
            </a:r>
            <a:r>
              <a:rPr lang="tr-TR" sz="2000" dirty="0" smtClean="0"/>
              <a:t>yararlanılır.</a:t>
            </a:r>
          </a:p>
          <a:p>
            <a:pPr algn="just"/>
            <a:r>
              <a:rPr lang="tr-TR" sz="2000" dirty="0"/>
              <a:t>Cerrahi Mikroskopi, Endoskopi, Ultrason, Radyoloji,  Laparoskopi, Dijital Röntgen için </a:t>
            </a:r>
            <a:r>
              <a:rPr lang="tr-TR" sz="2000" dirty="0" smtClean="0"/>
              <a:t>uygundur.</a:t>
            </a:r>
            <a:endParaRPr lang="tr-TR" sz="2000" dirty="0"/>
          </a:p>
          <a:p>
            <a:endParaRPr lang="tr-TR" dirty="0"/>
          </a:p>
        </p:txBody>
      </p:sp>
      <p:sp>
        <p:nvSpPr>
          <p:cNvPr id="5" name="Dikdörtgen 4"/>
          <p:cNvSpPr/>
          <p:nvPr/>
        </p:nvSpPr>
        <p:spPr>
          <a:xfrm>
            <a:off x="4599160" y="621482"/>
            <a:ext cx="3347711" cy="630942"/>
          </a:xfrm>
          <a:prstGeom prst="rect">
            <a:avLst/>
          </a:prstGeom>
        </p:spPr>
        <p:txBody>
          <a:bodyPr wrap="none">
            <a:spAutoFit/>
          </a:bodyPr>
          <a:lstStyle/>
          <a:p>
            <a:r>
              <a:rPr lang="tr-TR" sz="3500" dirty="0" smtClean="0">
                <a:solidFill>
                  <a:srgbClr val="0070C0"/>
                </a:solidFill>
              </a:rPr>
              <a:t>KAYIT ÜNİTELERİ</a:t>
            </a:r>
            <a:endParaRPr lang="tr-TR" sz="3500" dirty="0">
              <a:solidFill>
                <a:srgbClr val="0070C0"/>
              </a:solidFill>
            </a:endParaRPr>
          </a:p>
        </p:txBody>
      </p:sp>
    </p:spTree>
    <p:extLst>
      <p:ext uri="{BB962C8B-B14F-4D97-AF65-F5344CB8AC3E}">
        <p14:creationId xmlns:p14="http://schemas.microsoft.com/office/powerpoint/2010/main" val="2245996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622" y="1197546"/>
            <a:ext cx="11161240" cy="5170696"/>
          </a:xfrm>
        </p:spPr>
        <p:txBody>
          <a:bodyPr>
            <a:normAutofit/>
          </a:bodyPr>
          <a:lstStyle/>
          <a:p>
            <a:pPr marL="0" indent="0" algn="just">
              <a:buNone/>
            </a:pPr>
            <a:r>
              <a:rPr lang="tr-TR" sz="2000" dirty="0" smtClean="0"/>
              <a:t>Ultrason</a:t>
            </a:r>
            <a:r>
              <a:rPr lang="tr-TR" sz="2000" dirty="0"/>
              <a:t>, yüksek frekanslı ses dalgaları yardımıyla vücudun görüntülenmesi işlemidir. Diğer birçok görüntüleme yönteminden farklı olarak ultrasonografide radyasyon olarak tabir edilen X ışınları kullanılmaz</a:t>
            </a:r>
            <a:r>
              <a:rPr lang="tr-TR" sz="2000" dirty="0" smtClean="0"/>
              <a:t>.</a:t>
            </a:r>
            <a:endParaRPr lang="tr-TR" sz="1900" dirty="0" smtClean="0"/>
          </a:p>
          <a:p>
            <a:pPr marL="0" indent="0" algn="just">
              <a:buNone/>
            </a:pPr>
            <a:endParaRPr lang="tr-TR" sz="1900" dirty="0"/>
          </a:p>
          <a:p>
            <a:pPr marL="0" indent="0" algn="just">
              <a:buNone/>
            </a:pPr>
            <a:endParaRPr lang="tr-TR" sz="1900" dirty="0"/>
          </a:p>
          <a:p>
            <a:pPr marL="0" indent="0">
              <a:buNone/>
            </a:pPr>
            <a:r>
              <a:rPr lang="tr-TR" sz="3000" dirty="0" smtClean="0">
                <a:solidFill>
                  <a:srgbClr val="0070C0"/>
                </a:solidFill>
              </a:rPr>
              <a:t>            </a:t>
            </a:r>
            <a:endParaRPr lang="tr-TR" sz="3300" dirty="0"/>
          </a:p>
          <a:p>
            <a:endParaRPr lang="tr-TR" sz="3300" dirty="0"/>
          </a:p>
          <a:p>
            <a:endParaRPr lang="tr-TR" sz="3300" dirty="0"/>
          </a:p>
          <a:p>
            <a:endParaRPr lang="tr-TR" sz="3300" dirty="0"/>
          </a:p>
          <a:p>
            <a:endParaRPr lang="tr-TR" dirty="0"/>
          </a:p>
          <a:p>
            <a:endParaRPr lang="tr-TR" dirty="0"/>
          </a:p>
        </p:txBody>
      </p:sp>
      <p:sp>
        <p:nvSpPr>
          <p:cNvPr id="4" name="Dikdörtgen 3"/>
          <p:cNvSpPr/>
          <p:nvPr/>
        </p:nvSpPr>
        <p:spPr>
          <a:xfrm>
            <a:off x="3062546" y="549474"/>
            <a:ext cx="5777287" cy="630942"/>
          </a:xfrm>
          <a:prstGeom prst="rect">
            <a:avLst/>
          </a:prstGeom>
        </p:spPr>
        <p:txBody>
          <a:bodyPr wrap="none">
            <a:spAutoFit/>
          </a:bodyPr>
          <a:lstStyle/>
          <a:p>
            <a:pPr algn="ctr"/>
            <a:r>
              <a:rPr lang="tr-TR" sz="3500" dirty="0">
                <a:solidFill>
                  <a:srgbClr val="0070C0"/>
                </a:solidFill>
              </a:rPr>
              <a:t>ULTRASONOGRAFİ NEDİR </a:t>
            </a:r>
          </a:p>
        </p:txBody>
      </p:sp>
      <p:sp>
        <p:nvSpPr>
          <p:cNvPr id="2" name="Dikdörtgen 1"/>
          <p:cNvSpPr/>
          <p:nvPr/>
        </p:nvSpPr>
        <p:spPr>
          <a:xfrm>
            <a:off x="841548" y="3285778"/>
            <a:ext cx="4968553" cy="2475914"/>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a:spAutoFit/>
          </a:bodyPr>
          <a:lstStyle/>
          <a:p>
            <a:pPr marL="342900" indent="-342900">
              <a:buClr>
                <a:srgbClr val="0070C0"/>
              </a:buClr>
              <a:buFont typeface="Wingdings" panose="05000000000000000000" pitchFamily="2" charset="2"/>
              <a:buChar char="ü"/>
            </a:pPr>
            <a:endParaRPr lang="tr-TR" dirty="0"/>
          </a:p>
        </p:txBody>
      </p:sp>
      <p:sp>
        <p:nvSpPr>
          <p:cNvPr id="5" name="Dikdörtgen 4"/>
          <p:cNvSpPr/>
          <p:nvPr/>
        </p:nvSpPr>
        <p:spPr>
          <a:xfrm>
            <a:off x="5951190" y="3184907"/>
            <a:ext cx="6092825" cy="2677656"/>
          </a:xfrm>
          <a:prstGeom prst="rect">
            <a:avLst/>
          </a:prstGeom>
        </p:spPr>
        <p:txBody>
          <a:bodyPr>
            <a:spAutoFit/>
          </a:bodyPr>
          <a:lstStyle/>
          <a:p>
            <a:pPr marL="342900" indent="-342900">
              <a:buFont typeface="Arial" panose="020B0604020202020204" pitchFamily="34" charset="0"/>
              <a:buChar char="•"/>
            </a:pPr>
            <a:r>
              <a:rPr lang="tr-TR" dirty="0"/>
              <a:t>Ses dalgalarından yararlanılarak yapılan bir görüntüleme yöntemidir.</a:t>
            </a:r>
          </a:p>
          <a:p>
            <a:pPr marL="342900" indent="-342900">
              <a:buFont typeface="Arial" panose="020B0604020202020204" pitchFamily="34" charset="0"/>
              <a:buChar char="•"/>
            </a:pPr>
            <a:r>
              <a:rPr lang="tr-TR" dirty="0"/>
              <a:t>Ultrasonografi yumuşak dokuları inceleyen bir metottur.</a:t>
            </a:r>
          </a:p>
          <a:p>
            <a:pPr marL="342900" indent="-342900">
              <a:buFont typeface="Arial" panose="020B0604020202020204" pitchFamily="34" charset="0"/>
              <a:buChar char="•"/>
            </a:pPr>
            <a:r>
              <a:rPr lang="tr-TR" dirty="0"/>
              <a:t>Ultrasonografi sıvı -katı ayrımını çok iyi yapar.</a:t>
            </a:r>
          </a:p>
          <a:p>
            <a:pPr marL="342900" indent="-342900">
              <a:buFont typeface="Arial" panose="020B0604020202020204" pitchFamily="34" charset="0"/>
              <a:buChar char="•"/>
            </a:pPr>
            <a:r>
              <a:rPr lang="tr-TR" dirty="0"/>
              <a:t>Ultrasonografi puls-eko prensibine dayalı bir tekniktir.</a:t>
            </a:r>
          </a:p>
          <a:p>
            <a:pPr marL="342900" indent="-342900">
              <a:buFont typeface="Arial" panose="020B0604020202020204" pitchFamily="34" charset="0"/>
              <a:buChar char="•"/>
            </a:pP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20722" y="765498"/>
            <a:ext cx="8324184" cy="936104"/>
          </a:xfrm>
        </p:spPr>
        <p:txBody>
          <a:bodyPr>
            <a:noAutofit/>
          </a:bodyPr>
          <a:lstStyle/>
          <a:p>
            <a:r>
              <a:rPr lang="tr-TR" sz="3500" dirty="0" smtClean="0">
                <a:solidFill>
                  <a:srgbClr val="0070C0"/>
                </a:solidFill>
              </a:rPr>
              <a:t>(USG)ELEKTRİK VE ELEKTRONİK BİRİMLERİ</a:t>
            </a:r>
            <a:r>
              <a:rPr lang="tr-TR" sz="3500" dirty="0"/>
              <a:t/>
            </a:r>
            <a:br>
              <a:rPr lang="tr-TR" sz="3500" dirty="0"/>
            </a:br>
            <a:endParaRPr lang="tr-TR" sz="35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500" y="1422630"/>
            <a:ext cx="5351566" cy="234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5116" y="1422631"/>
            <a:ext cx="2479580" cy="234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066" y="1424141"/>
            <a:ext cx="3448050" cy="234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838622" y="3789834"/>
            <a:ext cx="11146074" cy="1554272"/>
          </a:xfrm>
          <a:prstGeom prst="rect">
            <a:avLst/>
          </a:prstGeom>
        </p:spPr>
        <p:txBody>
          <a:bodyPr wrap="square">
            <a:spAutoFit/>
          </a:bodyPr>
          <a:lstStyle/>
          <a:p>
            <a:pPr algn="just"/>
            <a:r>
              <a:rPr lang="tr-TR" sz="1900" dirty="0">
                <a:solidFill>
                  <a:srgbClr val="0070C0"/>
                </a:solidFill>
              </a:rPr>
              <a:t>HV / MV / LV transformatörler ve </a:t>
            </a:r>
            <a:r>
              <a:rPr lang="tr-TR" sz="1900" dirty="0" smtClean="0">
                <a:solidFill>
                  <a:srgbClr val="0070C0"/>
                </a:solidFill>
              </a:rPr>
              <a:t>ototransformerler</a:t>
            </a:r>
            <a:r>
              <a:rPr lang="tr-TR" sz="1900" dirty="0">
                <a:solidFill>
                  <a:srgbClr val="0070C0"/>
                </a:solidFill>
              </a:rPr>
              <a:t>:</a:t>
            </a:r>
          </a:p>
          <a:p>
            <a:pPr algn="just"/>
            <a:r>
              <a:rPr lang="tr-TR" sz="1900" dirty="0"/>
              <a:t>OG / AG trafolar için listelenen korumaya ek olarak, bu gruptaki trafolar için koruma aşağıdakileri de içermelidir: genel diferansiyel </a:t>
            </a:r>
            <a:r>
              <a:rPr lang="tr-TR" sz="1900" dirty="0" smtClean="0"/>
              <a:t>koruma güvenilirliği </a:t>
            </a:r>
            <a:r>
              <a:rPr lang="tr-TR" sz="1900" dirty="0"/>
              <a:t>nedeniyle çok </a:t>
            </a:r>
            <a:r>
              <a:rPr lang="tr-TR" sz="1900" dirty="0" smtClean="0"/>
              <a:t>önemlidir ve </a:t>
            </a:r>
            <a:r>
              <a:rPr lang="tr-TR" sz="1900" dirty="0"/>
              <a:t>yüksek çalışma hızı. </a:t>
            </a:r>
            <a:endParaRPr lang="tr-TR" sz="1900" dirty="0" smtClean="0"/>
          </a:p>
          <a:p>
            <a:pPr algn="just"/>
            <a:r>
              <a:rPr lang="tr-TR" sz="1900" dirty="0"/>
              <a:t>HV / MV transformatörleri için tipik oranlar: </a:t>
            </a:r>
            <a:r>
              <a:rPr lang="tr-TR" sz="1900" dirty="0">
                <a:latin typeface="+mj-lt"/>
              </a:rPr>
              <a:t>132/33, 145/11, 132/11, 115 / 34.5 ve 115 / 13.2 kV</a:t>
            </a:r>
            <a:r>
              <a:rPr lang="tr-TR" sz="1900" dirty="0" smtClean="0">
                <a:latin typeface="+mj-lt"/>
              </a:rPr>
              <a:t>.</a:t>
            </a:r>
          </a:p>
          <a:p>
            <a:pPr algn="just"/>
            <a:r>
              <a:rPr lang="tr-TR" sz="1900" dirty="0" smtClean="0"/>
              <a:t>AG:ALÇAK GERİLİM ,OG:ORTA GERİLİM ,YG: YÜKSEK GERİLİM</a:t>
            </a:r>
          </a:p>
        </p:txBody>
      </p:sp>
      <p:sp>
        <p:nvSpPr>
          <p:cNvPr id="5" name="Metin kutusu 4"/>
          <p:cNvSpPr txBox="1"/>
          <p:nvPr/>
        </p:nvSpPr>
        <p:spPr>
          <a:xfrm>
            <a:off x="838622" y="5670317"/>
            <a:ext cx="5081840" cy="415498"/>
          </a:xfrm>
          <a:prstGeom prst="rect">
            <a:avLst/>
          </a:prstGeom>
          <a:noFill/>
        </p:spPr>
        <p:txBody>
          <a:bodyPr wrap="none" rtlCol="0">
            <a:spAutoFit/>
          </a:bodyPr>
          <a:lstStyle/>
          <a:p>
            <a:r>
              <a:rPr lang="tr-TR" dirty="0" smtClean="0">
                <a:solidFill>
                  <a:srgbClr val="0070C0"/>
                </a:solidFill>
              </a:rPr>
              <a:t>NOT: </a:t>
            </a:r>
            <a:r>
              <a:rPr lang="tr-TR" dirty="0" smtClean="0"/>
              <a:t>usg cihazları dc ve ac akım ile çalışır.</a:t>
            </a:r>
            <a:endParaRPr lang="tr-TR" dirty="0"/>
          </a:p>
        </p:txBody>
      </p:sp>
    </p:spTree>
    <p:extLst>
      <p:ext uri="{BB962C8B-B14F-4D97-AF65-F5344CB8AC3E}">
        <p14:creationId xmlns:p14="http://schemas.microsoft.com/office/powerpoint/2010/main" val="3098708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0" y="31377"/>
            <a:ext cx="5602334" cy="683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804" y="31377"/>
            <a:ext cx="6707426" cy="3462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804" y="3213770"/>
            <a:ext cx="6707426" cy="3357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182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6614" y="1341562"/>
            <a:ext cx="4752528" cy="5103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982638" y="567871"/>
            <a:ext cx="9938490" cy="553998"/>
          </a:xfrm>
          <a:prstGeom prst="rect">
            <a:avLst/>
          </a:prstGeom>
        </p:spPr>
        <p:txBody>
          <a:bodyPr wrap="none">
            <a:spAutoFit/>
          </a:bodyPr>
          <a:lstStyle/>
          <a:p>
            <a:r>
              <a:rPr lang="tr-TR" sz="3000" dirty="0" smtClean="0">
                <a:solidFill>
                  <a:srgbClr val="0070C0"/>
                </a:solidFill>
              </a:rPr>
              <a:t>SİSTEM BLOK DİYAGRAMI    &amp;   ELEKTRİK BAĞLANTI  ŞEMASI</a:t>
            </a:r>
            <a:endParaRPr lang="tr-TR" sz="3000" dirty="0">
              <a:solidFill>
                <a:srgbClr val="0070C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141" y="1341562"/>
            <a:ext cx="6671271" cy="5123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819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58902" y="261442"/>
            <a:ext cx="9599950" cy="841793"/>
          </a:xfrm>
        </p:spPr>
        <p:txBody>
          <a:bodyPr>
            <a:normAutofit/>
          </a:bodyPr>
          <a:lstStyle/>
          <a:p>
            <a:r>
              <a:rPr lang="tr-TR" sz="3500" dirty="0">
                <a:solidFill>
                  <a:srgbClr val="0070C0"/>
                </a:solidFill>
              </a:rPr>
              <a:t>(</a:t>
            </a:r>
            <a:r>
              <a:rPr lang="tr-TR" sz="3500" dirty="0" smtClean="0">
                <a:solidFill>
                  <a:srgbClr val="0070C0"/>
                </a:solidFill>
              </a:rPr>
              <a:t>USG)CİHAZI KALİBRASYONU</a:t>
            </a:r>
            <a:endParaRPr lang="tr-TR" sz="3500" dirty="0">
              <a:solidFill>
                <a:srgbClr val="0070C0"/>
              </a:solidFill>
            </a:endParaRPr>
          </a:p>
        </p:txBody>
      </p:sp>
      <p:sp>
        <p:nvSpPr>
          <p:cNvPr id="4" name="Dikdörtgen 3"/>
          <p:cNvSpPr/>
          <p:nvPr/>
        </p:nvSpPr>
        <p:spPr>
          <a:xfrm>
            <a:off x="622598" y="1264083"/>
            <a:ext cx="11117350" cy="923330"/>
          </a:xfrm>
          <a:prstGeom prst="rect">
            <a:avLst/>
          </a:prstGeom>
        </p:spPr>
        <p:txBody>
          <a:bodyPr wrap="square">
            <a:spAutoFit/>
          </a:bodyPr>
          <a:lstStyle/>
          <a:p>
            <a:pPr algn="just"/>
            <a:r>
              <a:rPr lang="tr-TR" sz="1800" dirty="0"/>
              <a:t>Ultrasonik görüntüleyicilerin doğru ölçüm yapabilmesi için kalibrasyon gerekmektedir. Kalibrasyon, probun ultrason sistemiyle birebir senkronize olarak çalışmasını sağlamaktadır. Bu görevi yerine getiren cihazlara fantom adı verilmektedir.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965" y="3286601"/>
            <a:ext cx="5836984" cy="312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959463" y="2203401"/>
            <a:ext cx="10780485" cy="1246495"/>
          </a:xfrm>
          <a:prstGeom prst="rect">
            <a:avLst/>
          </a:prstGeom>
        </p:spPr>
        <p:txBody>
          <a:bodyPr wrap="square">
            <a:spAutoFit/>
          </a:bodyPr>
          <a:lstStyle/>
          <a:p>
            <a:pPr algn="just"/>
            <a:r>
              <a:rPr lang="tr-TR" dirty="0">
                <a:solidFill>
                  <a:srgbClr val="0070C0"/>
                </a:solidFill>
              </a:rPr>
              <a:t>Fantom Test Cihazı</a:t>
            </a:r>
          </a:p>
          <a:p>
            <a:pPr algn="just"/>
            <a:r>
              <a:rPr lang="tr-TR" sz="1800" dirty="0"/>
              <a:t>Transduceri hastaya uygulamadan önce fantom cihazıyla ölçüm doğruluğu kontrol edilmelidir. Transducer, direkt olarak fantom cihazına bağlanarak ultrasonik görüntüleyici üzerinde gerekli kalibrasyon kontrol işlemi yapılmalıdır.</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678" y="3449896"/>
            <a:ext cx="4560287" cy="293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237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10630" y="693490"/>
            <a:ext cx="10945216" cy="1477328"/>
          </a:xfrm>
          <a:prstGeom prst="rect">
            <a:avLst/>
          </a:prstGeom>
        </p:spPr>
        <p:txBody>
          <a:bodyPr wrap="square">
            <a:spAutoFit/>
          </a:bodyPr>
          <a:lstStyle/>
          <a:p>
            <a:pPr algn="just"/>
            <a:r>
              <a:rPr lang="tr-TR" sz="1800" dirty="0" smtClean="0"/>
              <a:t>Lateral </a:t>
            </a:r>
            <a:r>
              <a:rPr lang="tr-TR" sz="1800" dirty="0"/>
              <a:t>Resolution (Enine Çözünürlük) </a:t>
            </a:r>
            <a:r>
              <a:rPr lang="tr-TR" sz="1800" dirty="0" smtClean="0"/>
              <a:t>Kalibrasyonu </a:t>
            </a:r>
          </a:p>
          <a:p>
            <a:pPr algn="just"/>
            <a:r>
              <a:rPr lang="tr-TR" sz="1800" dirty="0" smtClean="0"/>
              <a:t>2,5 </a:t>
            </a:r>
            <a:r>
              <a:rPr lang="tr-TR" sz="1800" dirty="0"/>
              <a:t>cm ve 10 cm prop çapları için geçerli olan ölçümlerdir. Görüntü üzerindeki çizgiler inceltilir. Eğer çizgiler, yeterli incelikte olmaz ise gölgeleme gerçekleşerek yeterli hassasiyet ayarı yapılamaz. Doğru bir kalibrasyon için noktalar, aşağıdaki şekilde sıralanmalıdır. Kalibrasyon esnasında resim dondurulmalı ve 2B modu seçilmelidir.</a:t>
            </a: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535" r="8963" b="21056"/>
          <a:stretch/>
        </p:blipFill>
        <p:spPr bwMode="auto">
          <a:xfrm>
            <a:off x="5180952" y="2061580"/>
            <a:ext cx="6674894" cy="132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910630" y="3501802"/>
            <a:ext cx="10917941" cy="923330"/>
          </a:xfrm>
          <a:prstGeom prst="rect">
            <a:avLst/>
          </a:prstGeom>
        </p:spPr>
        <p:txBody>
          <a:bodyPr wrap="square">
            <a:spAutoFit/>
          </a:bodyPr>
          <a:lstStyle/>
          <a:p>
            <a:pPr algn="just"/>
            <a:r>
              <a:rPr lang="tr-TR" sz="1800" dirty="0" smtClean="0"/>
              <a:t>Vertical </a:t>
            </a:r>
            <a:r>
              <a:rPr lang="tr-TR" sz="1800" dirty="0"/>
              <a:t>Resolution (Dikey Çözünürlük) Kalibrasyonu</a:t>
            </a:r>
          </a:p>
          <a:p>
            <a:pPr algn="just"/>
            <a:r>
              <a:rPr lang="tr-TR" sz="1800" dirty="0"/>
              <a:t>Çizgi kalınlıklarını iyice azalttıktan sonra 6 çift dikey çizgiyi aşağıdaki nokta çiftleri şekilde görüldüğü gibi yerleştirilmelidir. Kalibrasyon esnasında resim dondurulmalı ve 2B modu seçilmelidir.</a:t>
            </a:r>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366" t="5132" r="8806" b="15405"/>
          <a:stretch/>
        </p:blipFill>
        <p:spPr bwMode="auto">
          <a:xfrm>
            <a:off x="5159102" y="4764056"/>
            <a:ext cx="6514839" cy="165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1416190" y="2377645"/>
            <a:ext cx="2292038" cy="692497"/>
          </a:xfrm>
          <a:prstGeom prst="rect">
            <a:avLst/>
          </a:prstGeom>
        </p:spPr>
        <p:txBody>
          <a:bodyPr wrap="none">
            <a:spAutoFit/>
          </a:bodyPr>
          <a:lstStyle/>
          <a:p>
            <a:r>
              <a:rPr lang="tr-TR" sz="1800" dirty="0"/>
              <a:t>Lateral </a:t>
            </a:r>
            <a:r>
              <a:rPr lang="tr-TR" sz="1800" dirty="0" smtClean="0"/>
              <a:t> </a:t>
            </a:r>
            <a:r>
              <a:rPr lang="tr-TR" sz="1800" dirty="0"/>
              <a:t>Kalibrasyonu </a:t>
            </a:r>
          </a:p>
          <a:p>
            <a:endParaRPr lang="tr-TR" dirty="0"/>
          </a:p>
        </p:txBody>
      </p:sp>
      <p:sp>
        <p:nvSpPr>
          <p:cNvPr id="8" name="Dikdörtgen 7"/>
          <p:cNvSpPr/>
          <p:nvPr/>
        </p:nvSpPr>
        <p:spPr>
          <a:xfrm>
            <a:off x="1416190" y="5083221"/>
            <a:ext cx="2343206" cy="369332"/>
          </a:xfrm>
          <a:prstGeom prst="rect">
            <a:avLst/>
          </a:prstGeom>
        </p:spPr>
        <p:txBody>
          <a:bodyPr wrap="none">
            <a:spAutoFit/>
          </a:bodyPr>
          <a:lstStyle/>
          <a:p>
            <a:r>
              <a:rPr lang="tr-TR" sz="1800" dirty="0" smtClean="0"/>
              <a:t>Vertical </a:t>
            </a:r>
            <a:r>
              <a:rPr lang="tr-TR" sz="1800" dirty="0"/>
              <a:t>Kalibrasyonu</a:t>
            </a:r>
            <a:r>
              <a:rPr lang="tr-TR" sz="1800" dirty="0" smtClean="0"/>
              <a:t>  </a:t>
            </a:r>
            <a:endParaRPr lang="tr-TR" sz="1800" dirty="0"/>
          </a:p>
        </p:txBody>
      </p:sp>
    </p:spTree>
    <p:extLst>
      <p:ext uri="{BB962C8B-B14F-4D97-AF65-F5344CB8AC3E}">
        <p14:creationId xmlns:p14="http://schemas.microsoft.com/office/powerpoint/2010/main" val="727223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94606" y="1629594"/>
            <a:ext cx="11017224" cy="5062924"/>
          </a:xfrm>
          <a:prstGeom prst="rect">
            <a:avLst/>
          </a:prstGeom>
        </p:spPr>
        <p:txBody>
          <a:bodyPr wrap="square">
            <a:spAutoFit/>
          </a:bodyPr>
          <a:lstStyle/>
          <a:p>
            <a:pPr algn="just"/>
            <a:r>
              <a:rPr lang="tr-TR" sz="2000" dirty="0" smtClean="0"/>
              <a:t>Ultrason </a:t>
            </a:r>
            <a:r>
              <a:rPr lang="tr-TR" sz="2000" dirty="0"/>
              <a:t>test fantom cihaz özellikleri maddeler halinde sıralanmıştır. Alınacak test cihazı ultrason cihazımızın ölçüm aralıklarını test edebilmelidir</a:t>
            </a:r>
            <a:r>
              <a:rPr lang="tr-TR" sz="2000" dirty="0" smtClean="0"/>
              <a:t>.</a:t>
            </a:r>
          </a:p>
          <a:p>
            <a:pPr algn="just"/>
            <a:endParaRPr lang="tr-TR" sz="2000" dirty="0"/>
          </a:p>
          <a:p>
            <a:pPr marL="342900" indent="-342900" algn="just">
              <a:buClr>
                <a:srgbClr val="0070C0"/>
              </a:buClr>
              <a:buFont typeface="Wingdings" panose="05000000000000000000" pitchFamily="2" charset="2"/>
              <a:buChar char="ü"/>
            </a:pPr>
            <a:r>
              <a:rPr lang="tr-TR" sz="2000" dirty="0" smtClean="0"/>
              <a:t> </a:t>
            </a:r>
            <a:r>
              <a:rPr lang="tr-TR" sz="2000" dirty="0"/>
              <a:t>Fantomun içinde kullanılan ve ultrasonografi sesinin iletim ortamını oluşturan madde, ultrasonik olarak insan dokusu özelliğinde olmalıdır. </a:t>
            </a:r>
            <a:endParaRPr lang="tr-TR" sz="2000" dirty="0" smtClean="0"/>
          </a:p>
          <a:p>
            <a:pPr marL="342900" indent="-342900" algn="just">
              <a:buClr>
                <a:srgbClr val="0070C0"/>
              </a:buClr>
              <a:buFont typeface="Wingdings" panose="05000000000000000000" pitchFamily="2" charset="2"/>
              <a:buChar char="ü"/>
            </a:pPr>
            <a:r>
              <a:rPr lang="tr-TR" sz="2000" dirty="0" smtClean="0"/>
              <a:t>Ultrasonik </a:t>
            </a:r>
            <a:r>
              <a:rPr lang="tr-TR" sz="2000" dirty="0"/>
              <a:t>ses hızı 1540 m/sn olmalı ve hata payı +- 10m/sn olmalıdır. </a:t>
            </a:r>
            <a:endParaRPr lang="tr-TR" sz="2000" dirty="0" smtClean="0"/>
          </a:p>
          <a:p>
            <a:pPr marL="342900" indent="-342900" algn="just">
              <a:buClr>
                <a:srgbClr val="0070C0"/>
              </a:buClr>
              <a:buFont typeface="Wingdings" panose="05000000000000000000" pitchFamily="2" charset="2"/>
              <a:buChar char="ü"/>
            </a:pPr>
            <a:r>
              <a:rPr lang="tr-TR" sz="2000" dirty="0" smtClean="0"/>
              <a:t>Zayıflama </a:t>
            </a:r>
            <a:r>
              <a:rPr lang="tr-TR" sz="2000" dirty="0"/>
              <a:t>faktörü en fazla 4.5MHz’de 0.5 dB/cm olmalı ve hata en fazla +- 0.05 db/cm olmalıdır. </a:t>
            </a:r>
            <a:endParaRPr lang="tr-TR" sz="2000" dirty="0" smtClean="0"/>
          </a:p>
          <a:p>
            <a:pPr marL="342900" indent="-342900" algn="just">
              <a:buClr>
                <a:srgbClr val="0070C0"/>
              </a:buClr>
              <a:buFont typeface="Wingdings" panose="05000000000000000000" pitchFamily="2" charset="2"/>
              <a:buChar char="ü"/>
            </a:pPr>
            <a:r>
              <a:rPr lang="tr-TR" sz="2000" dirty="0" smtClean="0"/>
              <a:t>En </a:t>
            </a:r>
            <a:r>
              <a:rPr lang="tr-TR" sz="2000" dirty="0"/>
              <a:t>az 2 adet </a:t>
            </a:r>
            <a:r>
              <a:rPr lang="tr-TR" sz="2000" dirty="0" smtClean="0"/>
              <a:t>arka plan </a:t>
            </a:r>
            <a:r>
              <a:rPr lang="tr-TR" sz="2000" dirty="0"/>
              <a:t>referans alındığında -6 db ve +6db değerlerinde kontrast faktörleri sağlanmalıdır ve bu alanların alanı 10 mm olmalıdır</a:t>
            </a:r>
            <a:r>
              <a:rPr lang="tr-TR" sz="2000" dirty="0" smtClean="0"/>
              <a:t>.</a:t>
            </a:r>
          </a:p>
          <a:p>
            <a:pPr marL="342900" indent="-342900" algn="just">
              <a:buClr>
                <a:srgbClr val="0070C0"/>
              </a:buClr>
              <a:buFont typeface="Wingdings" panose="05000000000000000000" pitchFamily="2" charset="2"/>
              <a:buChar char="ü"/>
            </a:pPr>
            <a:r>
              <a:rPr lang="tr-TR" sz="2000" dirty="0" smtClean="0"/>
              <a:t> Ciha </a:t>
            </a:r>
            <a:r>
              <a:rPr lang="tr-TR" sz="2000" dirty="0"/>
              <a:t>anekoik kist simülasyonu yapmalıdır</a:t>
            </a:r>
            <a:r>
              <a:rPr lang="tr-TR" sz="2000" dirty="0" smtClean="0"/>
              <a:t>.</a:t>
            </a:r>
          </a:p>
          <a:p>
            <a:pPr marL="342900" indent="-342900" algn="just">
              <a:buClr>
                <a:srgbClr val="0070C0"/>
              </a:buClr>
              <a:buFont typeface="Wingdings" panose="05000000000000000000" pitchFamily="2" charset="2"/>
              <a:buChar char="ü"/>
            </a:pPr>
            <a:r>
              <a:rPr lang="tr-TR" sz="2000" dirty="0" smtClean="0"/>
              <a:t> Cihazın </a:t>
            </a:r>
            <a:r>
              <a:rPr lang="tr-TR" sz="2000" dirty="0"/>
              <a:t>çeperleri preslenmiş ABS’den imal edilmiş olmalıdır</a:t>
            </a:r>
            <a:r>
              <a:rPr lang="tr-TR" sz="2000" dirty="0" smtClean="0"/>
              <a:t>.</a:t>
            </a:r>
          </a:p>
          <a:p>
            <a:pPr marL="342900" indent="-342900" algn="just">
              <a:buClr>
                <a:srgbClr val="0070C0"/>
              </a:buClr>
              <a:buFont typeface="Wingdings" panose="05000000000000000000" pitchFamily="2" charset="2"/>
              <a:buChar char="ü"/>
            </a:pPr>
            <a:r>
              <a:rPr lang="tr-TR" sz="2000" dirty="0" smtClean="0"/>
              <a:t> Cihazın </a:t>
            </a:r>
            <a:r>
              <a:rPr lang="tr-TR" sz="2000" dirty="0"/>
              <a:t>algı yüzeyi kompozit filmden imal edilmiş olmalıdır. </a:t>
            </a:r>
          </a:p>
          <a:p>
            <a:pPr marL="342900" indent="-342900" algn="just">
              <a:buClr>
                <a:srgbClr val="0070C0"/>
              </a:buClr>
              <a:buFont typeface="Wingdings" panose="05000000000000000000" pitchFamily="2" charset="2"/>
              <a:buChar char="ü"/>
            </a:pPr>
            <a:r>
              <a:rPr lang="tr-TR" sz="2000" dirty="0" smtClean="0"/>
              <a:t>Fantomun </a:t>
            </a:r>
            <a:r>
              <a:rPr lang="tr-TR" sz="2000" dirty="0"/>
              <a:t>içerisinde değişik boyutlarda simüle edilmiş kistler ve kist benzeri nesneler olmalıdır</a:t>
            </a:r>
            <a:r>
              <a:rPr lang="tr-TR" sz="2000" dirty="0" smtClean="0"/>
              <a:t>.</a:t>
            </a:r>
            <a:r>
              <a:rPr lang="tr-TR" sz="2000" dirty="0"/>
              <a:t> </a:t>
            </a:r>
            <a:endParaRPr lang="tr-TR" sz="2000" dirty="0" smtClean="0"/>
          </a:p>
          <a:p>
            <a:pPr marL="342900" indent="-342900" algn="just">
              <a:buClr>
                <a:srgbClr val="0070C0"/>
              </a:buClr>
              <a:buFont typeface="Wingdings" panose="05000000000000000000" pitchFamily="2" charset="2"/>
              <a:buChar char="ü"/>
            </a:pPr>
            <a:r>
              <a:rPr lang="tr-TR" sz="2000" dirty="0" smtClean="0"/>
              <a:t>Fantomun </a:t>
            </a:r>
            <a:r>
              <a:rPr lang="tr-TR" sz="2000" dirty="0"/>
              <a:t>içerisinde, en üst kısımda transducer için ölü bölgeyi test etmek için yan yana dizili 4 adet 3mm kademe ile derinleşen çubuklar olmalıdır</a:t>
            </a:r>
            <a:r>
              <a:rPr lang="tr-TR" sz="2000" dirty="0" smtClean="0"/>
              <a:t>.</a:t>
            </a:r>
          </a:p>
          <a:p>
            <a:pPr algn="just">
              <a:buClr>
                <a:srgbClr val="0070C0"/>
              </a:buClr>
            </a:pPr>
            <a:endParaRPr lang="tr-TR" dirty="0"/>
          </a:p>
        </p:txBody>
      </p:sp>
      <p:sp>
        <p:nvSpPr>
          <p:cNvPr id="5" name="Dikdörtgen 4"/>
          <p:cNvSpPr/>
          <p:nvPr/>
        </p:nvSpPr>
        <p:spPr>
          <a:xfrm>
            <a:off x="2134766" y="765498"/>
            <a:ext cx="8136330" cy="584775"/>
          </a:xfrm>
          <a:prstGeom prst="rect">
            <a:avLst/>
          </a:prstGeom>
        </p:spPr>
        <p:txBody>
          <a:bodyPr wrap="none">
            <a:spAutoFit/>
          </a:bodyPr>
          <a:lstStyle/>
          <a:p>
            <a:pPr algn="ctr"/>
            <a:r>
              <a:rPr lang="tr-TR" sz="3200" dirty="0" smtClean="0">
                <a:solidFill>
                  <a:srgbClr val="0070C0"/>
                </a:solidFill>
              </a:rPr>
              <a:t>TEST FANTOMU CİHAZININ ÖZELLİKLERİ</a:t>
            </a:r>
            <a:endParaRPr lang="tr-TR" sz="3200" dirty="0">
              <a:solidFill>
                <a:srgbClr val="0070C0"/>
              </a:solidFill>
            </a:endParaRPr>
          </a:p>
        </p:txBody>
      </p:sp>
    </p:spTree>
    <p:extLst>
      <p:ext uri="{BB962C8B-B14F-4D97-AF65-F5344CB8AC3E}">
        <p14:creationId xmlns:p14="http://schemas.microsoft.com/office/powerpoint/2010/main" val="1941846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1470" y="3635251"/>
            <a:ext cx="4126304" cy="2850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910822" y="653717"/>
            <a:ext cx="6168420" cy="630942"/>
          </a:xfrm>
          <a:prstGeom prst="rect">
            <a:avLst/>
          </a:prstGeom>
        </p:spPr>
        <p:txBody>
          <a:bodyPr wrap="none">
            <a:spAutoFit/>
          </a:bodyPr>
          <a:lstStyle/>
          <a:p>
            <a:r>
              <a:rPr lang="tr-TR" sz="3500" dirty="0">
                <a:solidFill>
                  <a:srgbClr val="0070C0"/>
                </a:solidFill>
              </a:rPr>
              <a:t>FANTOMU </a:t>
            </a:r>
            <a:r>
              <a:rPr lang="tr-TR" sz="3500" dirty="0" smtClean="0">
                <a:solidFill>
                  <a:srgbClr val="0070C0"/>
                </a:solidFill>
              </a:rPr>
              <a:t>CİHAZININ ÇEŞİTLERİ</a:t>
            </a:r>
            <a:endParaRPr lang="tr-TR" sz="3500" dirty="0">
              <a:solidFill>
                <a:srgbClr val="0070C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66" y="1417452"/>
            <a:ext cx="6757196" cy="529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703" y="1417452"/>
            <a:ext cx="4401079" cy="246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181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890027" y="3228945"/>
            <a:ext cx="4408771" cy="400110"/>
          </a:xfrm>
          <a:prstGeom prst="rect">
            <a:avLst/>
          </a:prstGeom>
        </p:spPr>
        <p:txBody>
          <a:bodyPr wrap="none">
            <a:spAutoFit/>
          </a:bodyPr>
          <a:lstStyle/>
          <a:p>
            <a:r>
              <a:rPr lang="tr-TR" sz="2000" i="1" dirty="0"/>
              <a:t>DİNLEDİĞİNİZ İÇİN TEŞEKKÜRLER…</a:t>
            </a:r>
          </a:p>
        </p:txBody>
      </p:sp>
    </p:spTree>
    <p:extLst>
      <p:ext uri="{BB962C8B-B14F-4D97-AF65-F5344CB8AC3E}">
        <p14:creationId xmlns:p14="http://schemas.microsoft.com/office/powerpoint/2010/main" val="1164136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14686" y="477466"/>
            <a:ext cx="9599950" cy="792088"/>
          </a:xfrm>
        </p:spPr>
        <p:txBody>
          <a:bodyPr>
            <a:normAutofit/>
          </a:bodyPr>
          <a:lstStyle/>
          <a:p>
            <a:pPr algn="ctr"/>
            <a:r>
              <a:rPr lang="tr-TR" sz="3600" dirty="0">
                <a:solidFill>
                  <a:srgbClr val="0070C0"/>
                </a:solidFill>
              </a:rPr>
              <a:t> USG CİHAZI ÇEŞİTLERİ</a:t>
            </a:r>
          </a:p>
        </p:txBody>
      </p:sp>
      <p:sp>
        <p:nvSpPr>
          <p:cNvPr id="3" name="İçerik Yer Tutucusu 2"/>
          <p:cNvSpPr>
            <a:spLocks noGrp="1"/>
          </p:cNvSpPr>
          <p:nvPr>
            <p:ph idx="1"/>
          </p:nvPr>
        </p:nvSpPr>
        <p:spPr/>
        <p:txBody>
          <a:bodyPr/>
          <a:lstStyle/>
          <a:p>
            <a:pPr marL="342900" indent="-342900">
              <a:buClr>
                <a:srgbClr val="0070C0"/>
              </a:buClr>
              <a:buFont typeface="Wingdings" panose="05000000000000000000" pitchFamily="2" charset="2"/>
              <a:buChar char="ü"/>
            </a:pPr>
            <a:r>
              <a:rPr lang="tr-TR" sz="2000" dirty="0"/>
              <a:t>Veteriner uygulamalarında kullanılan ultrason</a:t>
            </a:r>
          </a:p>
          <a:p>
            <a:pPr marL="342900" indent="-342900">
              <a:buClr>
                <a:srgbClr val="0070C0"/>
              </a:buClr>
              <a:buFont typeface="Wingdings" panose="05000000000000000000" pitchFamily="2" charset="2"/>
              <a:buChar char="ü"/>
            </a:pPr>
            <a:r>
              <a:rPr lang="tr-TR" sz="2000" dirty="0"/>
              <a:t>Genel amaçlı siyah-beyaz ultrason</a:t>
            </a:r>
          </a:p>
          <a:p>
            <a:pPr marL="342900" indent="-342900">
              <a:buClr>
                <a:srgbClr val="0070C0"/>
              </a:buClr>
              <a:buFont typeface="Wingdings" panose="05000000000000000000" pitchFamily="2" charset="2"/>
              <a:buChar char="ü"/>
            </a:pPr>
            <a:r>
              <a:rPr lang="tr-TR" sz="2000" dirty="0"/>
              <a:t>Doppler ultrason</a:t>
            </a:r>
          </a:p>
          <a:p>
            <a:pPr marL="342900" indent="-342900">
              <a:buClr>
                <a:srgbClr val="0070C0"/>
              </a:buClr>
              <a:buFont typeface="Wingdings" panose="05000000000000000000" pitchFamily="2" charset="2"/>
              <a:buChar char="ü"/>
            </a:pPr>
            <a:r>
              <a:rPr lang="tr-TR" sz="2000" dirty="0"/>
              <a:t>Renkli doppler ultrason</a:t>
            </a:r>
          </a:p>
          <a:p>
            <a:pPr marL="342900" indent="-342900">
              <a:buClr>
                <a:srgbClr val="0070C0"/>
              </a:buClr>
              <a:buFont typeface="Wingdings" panose="05000000000000000000" pitchFamily="2" charset="2"/>
              <a:buChar char="ü"/>
            </a:pPr>
            <a:r>
              <a:rPr lang="tr-TR" sz="2000" dirty="0"/>
              <a:t>Ekokardiyo</a:t>
            </a:r>
          </a:p>
          <a:p>
            <a:endParaRPr lang="tr-TR" dirty="0"/>
          </a:p>
        </p:txBody>
      </p:sp>
      <p:sp>
        <p:nvSpPr>
          <p:cNvPr id="4" name="Metin kutusu 3"/>
          <p:cNvSpPr txBox="1"/>
          <p:nvPr/>
        </p:nvSpPr>
        <p:spPr>
          <a:xfrm>
            <a:off x="5663158" y="2853730"/>
            <a:ext cx="5256584" cy="288032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tr-TR" dirty="0"/>
          </a:p>
        </p:txBody>
      </p:sp>
    </p:spTree>
    <p:extLst>
      <p:ext uri="{BB962C8B-B14F-4D97-AF65-F5344CB8AC3E}">
        <p14:creationId xmlns:p14="http://schemas.microsoft.com/office/powerpoint/2010/main" val="874941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55046" y="276631"/>
            <a:ext cx="9599950" cy="1000364"/>
          </a:xfrm>
        </p:spPr>
        <p:txBody>
          <a:bodyPr>
            <a:normAutofit/>
          </a:bodyPr>
          <a:lstStyle/>
          <a:p>
            <a:r>
              <a:rPr lang="tr-TR" sz="3500" dirty="0" smtClean="0">
                <a:solidFill>
                  <a:srgbClr val="0070C0"/>
                </a:solidFill>
              </a:rPr>
              <a:t>NASIL ÇEKİLİR</a:t>
            </a:r>
            <a:endParaRPr lang="tr-TR" sz="3500" dirty="0">
              <a:solidFill>
                <a:srgbClr val="0070C0"/>
              </a:solidFill>
            </a:endParaRPr>
          </a:p>
        </p:txBody>
      </p:sp>
      <p:sp>
        <p:nvSpPr>
          <p:cNvPr id="3" name="2 İçerik Yer Tutucusu"/>
          <p:cNvSpPr>
            <a:spLocks noGrp="1"/>
          </p:cNvSpPr>
          <p:nvPr>
            <p:ph idx="1"/>
          </p:nvPr>
        </p:nvSpPr>
        <p:spPr>
          <a:xfrm>
            <a:off x="1115719" y="4072861"/>
            <a:ext cx="10524103" cy="5573454"/>
          </a:xfrm>
        </p:spPr>
        <p:txBody>
          <a:bodyPr>
            <a:normAutofit/>
          </a:bodyPr>
          <a:lstStyle/>
          <a:p>
            <a:pPr algn="just">
              <a:buClr>
                <a:srgbClr val="0070C0"/>
              </a:buClr>
              <a:buFont typeface="Wingdings" panose="05000000000000000000" pitchFamily="2" charset="2"/>
              <a:buChar char="ü"/>
            </a:pPr>
            <a:r>
              <a:rPr lang="tr-TR" sz="1800" dirty="0" smtClean="0"/>
              <a:t>Ultrasonografinin vücut üzerinde gezdirilen parçasına prob denir. </a:t>
            </a:r>
          </a:p>
          <a:p>
            <a:pPr algn="just">
              <a:buClr>
                <a:srgbClr val="0070C0"/>
              </a:buClr>
              <a:buFont typeface="Wingdings" panose="05000000000000000000" pitchFamily="2" charset="2"/>
              <a:buChar char="ü"/>
            </a:pPr>
            <a:r>
              <a:rPr lang="tr-TR" sz="1800" dirty="0" smtClean="0"/>
              <a:t>Prob ile cilt arasında jel olması ses dalgalarının vücuda kayıpsız geçmesini, dolayısıyla da görüntünün kaliteli olmasını sağlar.</a:t>
            </a:r>
          </a:p>
          <a:p>
            <a:pPr algn="just">
              <a:buClr>
                <a:srgbClr val="0070C0"/>
              </a:buClr>
              <a:buFont typeface="Wingdings" panose="05000000000000000000" pitchFamily="2" charset="2"/>
              <a:buChar char="ü"/>
            </a:pPr>
            <a:r>
              <a:rPr lang="tr-TR" sz="1800" dirty="0" smtClean="0"/>
              <a:t>Vücuda sürülen ve jel denilen bu akışkan madde yağ, kir içermez, elbiselerde leke bırakmaz.</a:t>
            </a:r>
          </a:p>
          <a:p>
            <a:pPr algn="just">
              <a:buClr>
                <a:srgbClr val="0070C0"/>
              </a:buClr>
              <a:buFont typeface="Wingdings" panose="05000000000000000000" pitchFamily="2" charset="2"/>
              <a:buChar char="ü"/>
            </a:pPr>
            <a:r>
              <a:rPr lang="tr-TR" sz="1800" dirty="0" smtClean="0"/>
              <a:t> Her hasta için bir kere kullanılır ve tetkik bittikten sonra vücuttan kağıt peçete ile silinerek alınır.</a:t>
            </a:r>
            <a:endParaRPr lang="tr-TR"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54" y="1027001"/>
            <a:ext cx="280831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4366476" y="1276995"/>
            <a:ext cx="7488832" cy="2308324"/>
          </a:xfrm>
          <a:prstGeom prst="rect">
            <a:avLst/>
          </a:prstGeom>
        </p:spPr>
        <p:txBody>
          <a:bodyPr wrap="square">
            <a:spAutoFit/>
          </a:bodyPr>
          <a:lstStyle/>
          <a:p>
            <a:pPr marL="342900" indent="-342900" algn="just">
              <a:buClr>
                <a:srgbClr val="0070C0"/>
              </a:buClr>
              <a:buFont typeface="Wingdings" panose="05000000000000000000" pitchFamily="2" charset="2"/>
              <a:buChar char="ü"/>
            </a:pPr>
            <a:r>
              <a:rPr lang="tr-TR" sz="1800" dirty="0"/>
              <a:t>Ultrasonografi incelemesi sırasında incelenecek bölgeye göre hastaya bazı pozisyonlar </a:t>
            </a:r>
            <a:r>
              <a:rPr lang="tr-TR" sz="1800" dirty="0" smtClean="0"/>
              <a:t>verilir.</a:t>
            </a:r>
          </a:p>
          <a:p>
            <a:pPr marL="342900" indent="-342900" algn="just">
              <a:buClr>
                <a:srgbClr val="0070C0"/>
              </a:buClr>
              <a:buFont typeface="Wingdings" panose="05000000000000000000" pitchFamily="2" charset="2"/>
              <a:buChar char="ü"/>
            </a:pPr>
            <a:endParaRPr lang="tr-TR" sz="1800" dirty="0" smtClean="0"/>
          </a:p>
          <a:p>
            <a:pPr marL="342900" indent="-342900" algn="just">
              <a:buClr>
                <a:srgbClr val="0070C0"/>
              </a:buClr>
              <a:buFont typeface="Wingdings" panose="05000000000000000000" pitchFamily="2" charset="2"/>
              <a:buChar char="ü"/>
            </a:pPr>
            <a:r>
              <a:rPr lang="tr-TR" sz="1800" dirty="0" smtClean="0"/>
              <a:t>Karın </a:t>
            </a:r>
            <a:r>
              <a:rPr lang="tr-TR" sz="1800" dirty="0"/>
              <a:t>içi organların incelemesi organların hareketlerini durdurmak amacıyla hastaya aralıklı olarak nefes tutturularak yapılır</a:t>
            </a:r>
            <a:r>
              <a:rPr lang="tr-TR" sz="1800" dirty="0" smtClean="0"/>
              <a:t>.</a:t>
            </a:r>
          </a:p>
          <a:p>
            <a:pPr marL="342900" indent="-342900" algn="just">
              <a:buClr>
                <a:srgbClr val="0070C0"/>
              </a:buClr>
              <a:buFont typeface="Wingdings" panose="05000000000000000000" pitchFamily="2" charset="2"/>
              <a:buChar char="ü"/>
            </a:pPr>
            <a:endParaRPr lang="tr-TR" sz="1800" dirty="0"/>
          </a:p>
          <a:p>
            <a:pPr marL="342900" indent="-342900" algn="just">
              <a:buClr>
                <a:srgbClr val="0070C0"/>
              </a:buClr>
              <a:buFont typeface="Wingdings" panose="05000000000000000000" pitchFamily="2" charset="2"/>
              <a:buChar char="ü"/>
            </a:pPr>
            <a:r>
              <a:rPr lang="tr-TR" sz="1800" dirty="0"/>
              <a:t>Diğer bölgelerin tetkiklerinde vücudun hareketsiz tutulması yeterlidir. </a:t>
            </a:r>
          </a:p>
          <a:p>
            <a:pPr marL="342900" indent="-342900" algn="just">
              <a:buClr>
                <a:srgbClr val="0070C0"/>
              </a:buClr>
              <a:buFont typeface="Wingdings" panose="05000000000000000000" pitchFamily="2" charset="2"/>
              <a:buChar char="ü"/>
            </a:pPr>
            <a:endParaRPr lang="tr-TR"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98662" y="856146"/>
            <a:ext cx="9505055" cy="630942"/>
          </a:xfrm>
          <a:prstGeom prst="rect">
            <a:avLst/>
          </a:prstGeom>
        </p:spPr>
        <p:txBody>
          <a:bodyPr wrap="square">
            <a:spAutoFit/>
          </a:bodyPr>
          <a:lstStyle/>
          <a:p>
            <a:r>
              <a:rPr lang="tr-TR" sz="3500" dirty="0" smtClean="0">
                <a:solidFill>
                  <a:srgbClr val="0070C0"/>
                </a:solidFill>
              </a:rPr>
              <a:t>USG KULLANIM ALANLARI &amp; AVANTAJLARI</a:t>
            </a:r>
            <a:endParaRPr lang="tr-TR" sz="3500" dirty="0">
              <a:solidFill>
                <a:srgbClr val="0070C0"/>
              </a:solidFill>
            </a:endParaRPr>
          </a:p>
        </p:txBody>
      </p:sp>
      <p:sp>
        <p:nvSpPr>
          <p:cNvPr id="5" name="Dikdörtgen 4"/>
          <p:cNvSpPr/>
          <p:nvPr/>
        </p:nvSpPr>
        <p:spPr>
          <a:xfrm>
            <a:off x="982637" y="2205658"/>
            <a:ext cx="10369152" cy="2862322"/>
          </a:xfrm>
          <a:prstGeom prst="rect">
            <a:avLst/>
          </a:prstGeom>
        </p:spPr>
        <p:txBody>
          <a:bodyPr wrap="square">
            <a:spAutoFit/>
          </a:bodyPr>
          <a:lstStyle/>
          <a:p>
            <a:pPr marL="342900" indent="-342900" algn="just">
              <a:buClr>
                <a:srgbClr val="0070C0"/>
              </a:buClr>
              <a:buFont typeface="Wingdings" panose="05000000000000000000" pitchFamily="2" charset="2"/>
              <a:buChar char="Ø"/>
            </a:pPr>
            <a:r>
              <a:rPr lang="tr-TR" sz="2000" dirty="0" smtClean="0">
                <a:latin typeface="+mj-lt"/>
              </a:rPr>
              <a:t>Boyun incelemesi(tiroid </a:t>
            </a:r>
            <a:r>
              <a:rPr lang="tr-TR" sz="2000" dirty="0">
                <a:latin typeface="+mj-lt"/>
              </a:rPr>
              <a:t>bezi </a:t>
            </a:r>
            <a:r>
              <a:rPr lang="tr-TR" sz="2000" dirty="0" smtClean="0">
                <a:latin typeface="+mj-lt"/>
              </a:rPr>
              <a:t>hastalıkları)</a:t>
            </a:r>
          </a:p>
          <a:p>
            <a:pPr marL="342900" indent="-342900" algn="just">
              <a:buClr>
                <a:srgbClr val="0070C0"/>
              </a:buClr>
              <a:buFont typeface="Wingdings" panose="05000000000000000000" pitchFamily="2" charset="2"/>
              <a:buChar char="Ø"/>
            </a:pPr>
            <a:r>
              <a:rPr lang="tr-TR" sz="2000" dirty="0" smtClean="0">
                <a:latin typeface="+mj-lt"/>
              </a:rPr>
              <a:t>Karaciğer hastalıkları</a:t>
            </a:r>
          </a:p>
          <a:p>
            <a:pPr marL="342900" indent="-342900" algn="just">
              <a:buClr>
                <a:srgbClr val="0070C0"/>
              </a:buClr>
              <a:buFont typeface="Wingdings" panose="05000000000000000000" pitchFamily="2" charset="2"/>
              <a:buChar char="Ø"/>
            </a:pPr>
            <a:r>
              <a:rPr lang="tr-TR" sz="2000" dirty="0" smtClean="0">
                <a:latin typeface="+mj-lt"/>
              </a:rPr>
              <a:t>Safra </a:t>
            </a:r>
            <a:r>
              <a:rPr lang="tr-TR" sz="2000" dirty="0">
                <a:latin typeface="+mj-lt"/>
              </a:rPr>
              <a:t>kesesi </a:t>
            </a:r>
            <a:r>
              <a:rPr lang="tr-TR" sz="2000" dirty="0" smtClean="0">
                <a:latin typeface="+mj-lt"/>
              </a:rPr>
              <a:t>hastalıkları</a:t>
            </a:r>
          </a:p>
          <a:p>
            <a:pPr marL="342900" indent="-342900" algn="just">
              <a:buClr>
                <a:srgbClr val="0070C0"/>
              </a:buClr>
              <a:buFont typeface="Wingdings" panose="05000000000000000000" pitchFamily="2" charset="2"/>
              <a:buChar char="Ø"/>
            </a:pPr>
            <a:r>
              <a:rPr lang="tr-TR" sz="2000" dirty="0" smtClean="0">
                <a:latin typeface="+mj-lt"/>
              </a:rPr>
              <a:t>Böbrek </a:t>
            </a:r>
            <a:r>
              <a:rPr lang="tr-TR" sz="2000" dirty="0">
                <a:latin typeface="+mj-lt"/>
              </a:rPr>
              <a:t>taşı </a:t>
            </a:r>
            <a:r>
              <a:rPr lang="tr-TR" sz="2000" dirty="0" smtClean="0">
                <a:latin typeface="+mj-lt"/>
              </a:rPr>
              <a:t>hastalıkları</a:t>
            </a:r>
          </a:p>
          <a:p>
            <a:pPr marL="342900" indent="-342900" algn="just">
              <a:buClr>
                <a:srgbClr val="0070C0"/>
              </a:buClr>
              <a:buFont typeface="Wingdings" panose="05000000000000000000" pitchFamily="2" charset="2"/>
              <a:buChar char="Ø"/>
            </a:pPr>
            <a:r>
              <a:rPr lang="tr-TR" sz="2000" dirty="0" smtClean="0">
                <a:latin typeface="+mj-lt"/>
              </a:rPr>
              <a:t>İdrar </a:t>
            </a:r>
            <a:r>
              <a:rPr lang="tr-TR" sz="2000" dirty="0">
                <a:latin typeface="+mj-lt"/>
              </a:rPr>
              <a:t>torbası </a:t>
            </a:r>
            <a:r>
              <a:rPr lang="tr-TR" sz="2000" dirty="0" smtClean="0">
                <a:latin typeface="+mj-lt"/>
              </a:rPr>
              <a:t>hastalıkları</a:t>
            </a:r>
          </a:p>
          <a:p>
            <a:pPr marL="342900" indent="-342900" algn="just">
              <a:buClr>
                <a:srgbClr val="0070C0"/>
              </a:buClr>
              <a:buFont typeface="Wingdings" panose="05000000000000000000" pitchFamily="2" charset="2"/>
              <a:buChar char="Ø"/>
            </a:pPr>
            <a:r>
              <a:rPr lang="tr-TR" sz="2000" dirty="0" smtClean="0">
                <a:latin typeface="+mj-lt"/>
              </a:rPr>
              <a:t>Kasın </a:t>
            </a:r>
            <a:r>
              <a:rPr lang="tr-TR" sz="2000" dirty="0">
                <a:latin typeface="+mj-lt"/>
              </a:rPr>
              <a:t>üreme sistemi </a:t>
            </a:r>
            <a:r>
              <a:rPr lang="tr-TR" sz="2000" dirty="0" smtClean="0">
                <a:latin typeface="+mj-lt"/>
              </a:rPr>
              <a:t>hastalıkları</a:t>
            </a:r>
          </a:p>
          <a:p>
            <a:pPr marL="342900" indent="-342900" algn="just">
              <a:buClr>
                <a:srgbClr val="0070C0"/>
              </a:buClr>
              <a:buFont typeface="Wingdings" panose="05000000000000000000" pitchFamily="2" charset="2"/>
              <a:buChar char="Ø"/>
            </a:pPr>
            <a:r>
              <a:rPr lang="tr-TR" sz="2000" dirty="0" smtClean="0">
                <a:latin typeface="+mj-lt"/>
              </a:rPr>
              <a:t>Erkek </a:t>
            </a:r>
            <a:r>
              <a:rPr lang="tr-TR" sz="2000" dirty="0">
                <a:latin typeface="+mj-lt"/>
              </a:rPr>
              <a:t>üreme sistemi </a:t>
            </a:r>
            <a:r>
              <a:rPr lang="tr-TR" sz="2000" dirty="0" smtClean="0">
                <a:latin typeface="+mj-lt"/>
              </a:rPr>
              <a:t>hastalıkları</a:t>
            </a:r>
          </a:p>
          <a:p>
            <a:pPr marL="342900" indent="-342900" algn="just">
              <a:buClr>
                <a:srgbClr val="0070C0"/>
              </a:buClr>
              <a:buFont typeface="Wingdings" panose="05000000000000000000" pitchFamily="2" charset="2"/>
              <a:buChar char="Ø"/>
            </a:pPr>
            <a:r>
              <a:rPr lang="tr-TR" sz="2000" dirty="0" smtClean="0">
                <a:latin typeface="+mj-lt"/>
              </a:rPr>
              <a:t>Bazı </a:t>
            </a:r>
            <a:r>
              <a:rPr lang="tr-TR" sz="2000" dirty="0">
                <a:latin typeface="+mj-lt"/>
              </a:rPr>
              <a:t>kanser türleri </a:t>
            </a:r>
            <a:r>
              <a:rPr lang="tr-TR" sz="2000" dirty="0" smtClean="0">
                <a:latin typeface="+mj-lt"/>
              </a:rPr>
              <a:t>taraması</a:t>
            </a:r>
          </a:p>
          <a:p>
            <a:pPr marL="342900" indent="-342900" algn="just">
              <a:buClr>
                <a:srgbClr val="0070C0"/>
              </a:buClr>
              <a:buFont typeface="Wingdings" panose="05000000000000000000" pitchFamily="2" charset="2"/>
              <a:buChar char="Ø"/>
            </a:pPr>
            <a:r>
              <a:rPr lang="tr-TR" sz="2000" dirty="0" smtClean="0">
                <a:latin typeface="+mj-lt"/>
              </a:rPr>
              <a:t>Kalp </a:t>
            </a:r>
            <a:r>
              <a:rPr lang="tr-TR" sz="2000" dirty="0">
                <a:latin typeface="+mj-lt"/>
              </a:rPr>
              <a:t>incelemesi</a:t>
            </a:r>
          </a:p>
        </p:txBody>
      </p:sp>
      <p:cxnSp>
        <p:nvCxnSpPr>
          <p:cNvPr id="3" name="Düz Bağlayıcı 2"/>
          <p:cNvCxnSpPr/>
          <p:nvPr/>
        </p:nvCxnSpPr>
        <p:spPr>
          <a:xfrm>
            <a:off x="5951190" y="2061642"/>
            <a:ext cx="0" cy="3240360"/>
          </a:xfrm>
          <a:prstGeom prst="line">
            <a:avLst/>
          </a:prstGeom>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6167213" y="2421682"/>
            <a:ext cx="5030929" cy="1061829"/>
          </a:xfrm>
          <a:prstGeom prst="rect">
            <a:avLst/>
          </a:prstGeom>
          <a:noFill/>
        </p:spPr>
        <p:txBody>
          <a:bodyPr wrap="none" rtlCol="0">
            <a:spAutoFit/>
          </a:bodyPr>
          <a:lstStyle/>
          <a:p>
            <a:pPr marL="342900" indent="-342900">
              <a:buClr>
                <a:srgbClr val="0070C0"/>
              </a:buClr>
              <a:buFont typeface="Wingdings" panose="05000000000000000000" pitchFamily="2" charset="2"/>
              <a:buChar char="ü"/>
            </a:pPr>
            <a:r>
              <a:rPr lang="tr-TR" dirty="0" smtClean="0">
                <a:latin typeface="+mj-lt"/>
              </a:rPr>
              <a:t>İyonizan radyasyon ( x-ışın ) kullanılmaz.</a:t>
            </a:r>
          </a:p>
          <a:p>
            <a:pPr marL="342900" indent="-342900">
              <a:buClr>
                <a:srgbClr val="0070C0"/>
              </a:buClr>
              <a:buFont typeface="Wingdings" panose="05000000000000000000" pitchFamily="2" charset="2"/>
              <a:buChar char="ü"/>
            </a:pPr>
            <a:r>
              <a:rPr lang="tr-TR" dirty="0" smtClean="0">
                <a:latin typeface="+mj-lt"/>
              </a:rPr>
              <a:t>Kolay uygulanan bir yöntemdir.</a:t>
            </a:r>
          </a:p>
          <a:p>
            <a:pPr marL="342900" indent="-342900">
              <a:buClr>
                <a:srgbClr val="0070C0"/>
              </a:buClr>
              <a:buFont typeface="Wingdings" panose="05000000000000000000" pitchFamily="2" charset="2"/>
              <a:buChar char="ü"/>
            </a:pPr>
            <a:r>
              <a:rPr lang="tr-TR" dirty="0" smtClean="0">
                <a:latin typeface="+mj-lt"/>
              </a:rPr>
              <a:t>Organ ve damarlar iyi görüntülenir</a:t>
            </a:r>
            <a:r>
              <a:rPr lang="tr-TR" dirty="0" smtClean="0"/>
              <a:t>.</a:t>
            </a:r>
            <a:endParaRPr lang="tr-TR" dirty="0"/>
          </a:p>
        </p:txBody>
      </p:sp>
    </p:spTree>
    <p:extLst>
      <p:ext uri="{BB962C8B-B14F-4D97-AF65-F5344CB8AC3E}">
        <p14:creationId xmlns:p14="http://schemas.microsoft.com/office/powerpoint/2010/main" val="3207021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50590" y="1053530"/>
            <a:ext cx="7272808" cy="5355312"/>
          </a:xfrm>
          <a:prstGeom prst="rect">
            <a:avLst/>
          </a:prstGeom>
        </p:spPr>
        <p:txBody>
          <a:bodyPr wrap="square">
            <a:spAutoFit/>
          </a:bodyPr>
          <a:lstStyle/>
          <a:p>
            <a:pPr algn="just"/>
            <a:endParaRPr lang="tr-TR" sz="1900" dirty="0"/>
          </a:p>
          <a:p>
            <a:pPr algn="just"/>
            <a:r>
              <a:rPr lang="tr-TR" sz="1900" dirty="0"/>
              <a:t>Her türlü Ultrasonografi,  Dopler ,EKG , Efor Testi uygulamasında Cilt ile Prob arasındaki havayı keserek ultrasonografi dalgalarının cihaz ekranına daha net ve kesintisiz gelmesini sağlar. </a:t>
            </a:r>
            <a:endParaRPr lang="tr-TR" sz="1900" dirty="0" smtClean="0"/>
          </a:p>
          <a:p>
            <a:pPr algn="just"/>
            <a:r>
              <a:rPr lang="tr-TR" sz="1900" dirty="0" smtClean="0"/>
              <a:t>İçerdiği </a:t>
            </a:r>
            <a:r>
              <a:rPr lang="tr-TR" sz="1900" dirty="0"/>
              <a:t>aktif maddeler yüksek viskozite ve üretiminde kullanılan vakum teknolojisi sayesinde proba zarar vermez, kullanım esnasında vücuttaki tuzdan etkilenmez rahat bir ultrasonografi sağlar.</a:t>
            </a:r>
          </a:p>
          <a:p>
            <a:pPr algn="just"/>
            <a:r>
              <a:rPr lang="tr-TR" sz="1900" dirty="0" smtClean="0">
                <a:solidFill>
                  <a:srgbClr val="0070C0"/>
                </a:solidFill>
              </a:rPr>
              <a:t>İçeriği: </a:t>
            </a:r>
            <a:r>
              <a:rPr lang="tr-TR" sz="1900" dirty="0" smtClean="0"/>
              <a:t>De </a:t>
            </a:r>
            <a:r>
              <a:rPr lang="tr-TR" sz="1900" dirty="0"/>
              <a:t>ionize Su(Deminarilize), Carbomer, Mono Propilen Glikol, Trietanolamin</a:t>
            </a:r>
          </a:p>
          <a:p>
            <a:pPr algn="ctr"/>
            <a:r>
              <a:rPr lang="tr-TR" sz="1900" dirty="0" smtClean="0">
                <a:solidFill>
                  <a:srgbClr val="0070C0"/>
                </a:solidFill>
              </a:rPr>
              <a:t>Özellikleri</a:t>
            </a:r>
          </a:p>
          <a:p>
            <a:pPr algn="ctr"/>
            <a:r>
              <a:rPr lang="tr-TR" sz="1900" dirty="0" smtClean="0"/>
              <a:t>Hipoallerjeniktir</a:t>
            </a:r>
            <a:r>
              <a:rPr lang="tr-TR" sz="1900" dirty="0"/>
              <a:t>. </a:t>
            </a:r>
            <a:endParaRPr lang="tr-TR" sz="1900" dirty="0" smtClean="0"/>
          </a:p>
          <a:p>
            <a:pPr algn="ctr"/>
            <a:r>
              <a:rPr lang="tr-TR" sz="1900" dirty="0" smtClean="0"/>
              <a:t>Toksik </a:t>
            </a:r>
            <a:r>
              <a:rPr lang="tr-TR" sz="1900" dirty="0"/>
              <a:t>etkisi </a:t>
            </a:r>
            <a:r>
              <a:rPr lang="tr-TR" sz="1900" dirty="0" smtClean="0"/>
              <a:t>yoktur. </a:t>
            </a:r>
          </a:p>
          <a:p>
            <a:pPr algn="ctr"/>
            <a:r>
              <a:rPr lang="tr-TR" sz="1900" dirty="0" smtClean="0"/>
              <a:t>Cildi </a:t>
            </a:r>
            <a:r>
              <a:rPr lang="tr-TR" sz="1900" dirty="0"/>
              <a:t>tahriş etmez.  </a:t>
            </a:r>
            <a:endParaRPr lang="tr-TR" sz="1900" dirty="0" smtClean="0"/>
          </a:p>
          <a:p>
            <a:pPr algn="ctr"/>
            <a:r>
              <a:rPr lang="tr-TR" sz="1900" dirty="0" smtClean="0"/>
              <a:t>Yağ </a:t>
            </a:r>
            <a:r>
              <a:rPr lang="tr-TR" sz="1900" dirty="0"/>
              <a:t>ve yağlı maddeler içermez. </a:t>
            </a:r>
            <a:endParaRPr lang="tr-TR" sz="1900" dirty="0" smtClean="0"/>
          </a:p>
          <a:p>
            <a:pPr algn="ctr"/>
            <a:r>
              <a:rPr lang="tr-TR" sz="1900" dirty="0" smtClean="0"/>
              <a:t>Suda </a:t>
            </a:r>
            <a:r>
              <a:rPr lang="tr-TR" sz="1900" dirty="0"/>
              <a:t>çözünür. </a:t>
            </a:r>
            <a:endParaRPr lang="tr-TR" sz="1900" dirty="0" smtClean="0"/>
          </a:p>
          <a:p>
            <a:pPr algn="ctr"/>
            <a:r>
              <a:rPr lang="tr-TR" sz="1900" dirty="0" smtClean="0"/>
              <a:t>Kolay </a:t>
            </a:r>
            <a:r>
              <a:rPr lang="tr-TR" sz="1900" dirty="0"/>
              <a:t>temizlenir. </a:t>
            </a:r>
            <a:endParaRPr lang="tr-TR" sz="1900" dirty="0" smtClean="0"/>
          </a:p>
          <a:p>
            <a:pPr algn="ctr"/>
            <a:r>
              <a:rPr lang="tr-TR" sz="1900" dirty="0" smtClean="0"/>
              <a:t>Formaldehid </a:t>
            </a:r>
            <a:r>
              <a:rPr lang="tr-TR" sz="1900" dirty="0"/>
              <a:t>içermez. </a:t>
            </a:r>
            <a:endParaRPr lang="tr-TR" sz="1900" dirty="0" smtClean="0"/>
          </a:p>
          <a:p>
            <a:pPr algn="ctr"/>
            <a:r>
              <a:rPr lang="tr-TR" sz="1900" dirty="0" smtClean="0"/>
              <a:t>Kokusuzdur.</a:t>
            </a:r>
            <a:endParaRPr lang="tr-TR" sz="1900"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20" r="14428"/>
          <a:stretch/>
        </p:blipFill>
        <p:spPr bwMode="auto">
          <a:xfrm>
            <a:off x="7895406" y="1053530"/>
            <a:ext cx="3734288" cy="522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5159102" y="59226"/>
            <a:ext cx="1747594" cy="630942"/>
          </a:xfrm>
          <a:prstGeom prst="rect">
            <a:avLst/>
          </a:prstGeom>
        </p:spPr>
        <p:txBody>
          <a:bodyPr wrap="none">
            <a:spAutoFit/>
          </a:bodyPr>
          <a:lstStyle/>
          <a:p>
            <a:r>
              <a:rPr lang="tr-TR" sz="3500" dirty="0">
                <a:solidFill>
                  <a:srgbClr val="0070C0"/>
                </a:solidFill>
              </a:rPr>
              <a:t>USG JEL</a:t>
            </a:r>
          </a:p>
        </p:txBody>
      </p:sp>
    </p:spTree>
    <p:extLst>
      <p:ext uri="{BB962C8B-B14F-4D97-AF65-F5344CB8AC3E}">
        <p14:creationId xmlns:p14="http://schemas.microsoft.com/office/powerpoint/2010/main" val="3872732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42678" y="333450"/>
            <a:ext cx="9599950" cy="720080"/>
          </a:xfrm>
        </p:spPr>
        <p:txBody>
          <a:bodyPr>
            <a:normAutofit/>
          </a:bodyPr>
          <a:lstStyle/>
          <a:p>
            <a:pPr algn="ctr"/>
            <a:r>
              <a:rPr lang="tr-TR" sz="3500" dirty="0" smtClean="0">
                <a:solidFill>
                  <a:srgbClr val="0070C0"/>
                </a:solidFill>
              </a:rPr>
              <a:t>(USG)CİHAZININ ÇALIŞMA </a:t>
            </a:r>
            <a:r>
              <a:rPr lang="tr-TR" sz="3500" dirty="0">
                <a:solidFill>
                  <a:srgbClr val="0070C0"/>
                </a:solidFill>
              </a:rPr>
              <a:t>PRENSİBİ</a:t>
            </a:r>
          </a:p>
        </p:txBody>
      </p:sp>
      <p:sp>
        <p:nvSpPr>
          <p:cNvPr id="4" name="Dikdörtgen 3"/>
          <p:cNvSpPr/>
          <p:nvPr/>
        </p:nvSpPr>
        <p:spPr>
          <a:xfrm>
            <a:off x="478582" y="1269554"/>
            <a:ext cx="11089232" cy="2585323"/>
          </a:xfrm>
          <a:prstGeom prst="rect">
            <a:avLst/>
          </a:prstGeom>
        </p:spPr>
        <p:txBody>
          <a:bodyPr wrap="square">
            <a:spAutoFit/>
          </a:bodyPr>
          <a:lstStyle/>
          <a:p>
            <a:pPr algn="just"/>
            <a:r>
              <a:rPr lang="tr-TR" sz="1800" dirty="0"/>
              <a:t>Probun temas ettirileceği görüntülenmek istenen bölge, ses dalgalarının tam olarak iletilebilmesi açısından özel bir jelle kaplanır. İşlem sırasında elde edilen görüntüler gerçek zamanlı olup radyolog tarafından monitöre yansıtılarak kontrol edilir</a:t>
            </a:r>
            <a:r>
              <a:rPr lang="tr-TR" sz="1800" dirty="0" smtClean="0"/>
              <a:t>.</a:t>
            </a:r>
          </a:p>
          <a:p>
            <a:pPr algn="just"/>
            <a:endParaRPr lang="tr-TR" sz="1800" dirty="0"/>
          </a:p>
          <a:p>
            <a:pPr algn="just"/>
            <a:r>
              <a:rPr lang="tr-TR" sz="1800" dirty="0"/>
              <a:t>Görüntü yakındaki bir ekranda </a:t>
            </a:r>
            <a:r>
              <a:rPr lang="tr-TR" sz="1800" dirty="0" smtClean="0"/>
              <a:t>belirli,görüntü </a:t>
            </a:r>
            <a:r>
              <a:rPr lang="tr-TR" sz="1800" dirty="0"/>
              <a:t>yaratmak için ses dalgalarını kullanarak mesafe ve zaman ölçme ilkesi sonar teknolojisine dayanır</a:t>
            </a:r>
            <a:r>
              <a:rPr lang="tr-TR" sz="1800" dirty="0" smtClean="0"/>
              <a:t>.</a:t>
            </a:r>
          </a:p>
          <a:p>
            <a:pPr algn="just"/>
            <a:endParaRPr lang="tr-TR" sz="1800" dirty="0"/>
          </a:p>
          <a:p>
            <a:pPr algn="just"/>
            <a:endParaRPr lang="tr-TR" sz="1800" dirty="0"/>
          </a:p>
          <a:p>
            <a:pPr algn="just"/>
            <a:endParaRPr lang="tr-TR" sz="1800" dirty="0"/>
          </a:p>
        </p:txBody>
      </p:sp>
      <p:sp>
        <p:nvSpPr>
          <p:cNvPr id="5" name="Dikdörtgen 4"/>
          <p:cNvSpPr/>
          <p:nvPr/>
        </p:nvSpPr>
        <p:spPr>
          <a:xfrm>
            <a:off x="982638" y="3213770"/>
            <a:ext cx="10729192" cy="2877711"/>
          </a:xfrm>
          <a:prstGeom prst="rect">
            <a:avLst/>
          </a:prstGeom>
        </p:spPr>
        <p:txBody>
          <a:bodyPr wrap="square">
            <a:spAutoFit/>
          </a:bodyPr>
          <a:lstStyle/>
          <a:p>
            <a:pPr marL="342900" indent="-342900">
              <a:buClr>
                <a:srgbClr val="0070C0"/>
              </a:buClr>
              <a:buFont typeface="Wingdings" panose="05000000000000000000" pitchFamily="2" charset="2"/>
              <a:buChar char="ü"/>
            </a:pPr>
            <a:r>
              <a:rPr lang="tr-TR" sz="2000" dirty="0" smtClean="0">
                <a:solidFill>
                  <a:srgbClr val="0070C0"/>
                </a:solidFill>
              </a:rPr>
              <a:t>Sesten </a:t>
            </a:r>
            <a:r>
              <a:rPr lang="tr-TR" sz="2000" dirty="0">
                <a:solidFill>
                  <a:srgbClr val="0070C0"/>
                </a:solidFill>
              </a:rPr>
              <a:t>görüntü oluşması için: </a:t>
            </a:r>
            <a:r>
              <a:rPr lang="tr-TR" sz="2000" dirty="0" smtClean="0"/>
              <a:t>Ses </a:t>
            </a:r>
            <a:r>
              <a:rPr lang="tr-TR" sz="2000" dirty="0"/>
              <a:t>dalgasının oluşması, ses dalgasının gönderilmesi, dönen ekoların alınması ve bu ekoların işlenmesi </a:t>
            </a:r>
            <a:r>
              <a:rPr lang="tr-TR" sz="2000" dirty="0" smtClean="0"/>
              <a:t>gerekir.</a:t>
            </a:r>
          </a:p>
          <a:p>
            <a:pPr marL="342900" indent="-342900">
              <a:buClr>
                <a:srgbClr val="0070C0"/>
              </a:buClr>
              <a:buFont typeface="Wingdings" panose="05000000000000000000" pitchFamily="2" charset="2"/>
              <a:buChar char="ü"/>
            </a:pPr>
            <a:endParaRPr lang="tr-TR" sz="2000" dirty="0" smtClean="0"/>
          </a:p>
          <a:p>
            <a:pPr marL="342900" indent="-342900">
              <a:buClr>
                <a:srgbClr val="0070C0"/>
              </a:buClr>
              <a:buFont typeface="Wingdings" panose="05000000000000000000" pitchFamily="2" charset="2"/>
              <a:buChar char="ü"/>
            </a:pPr>
            <a:r>
              <a:rPr lang="tr-TR" sz="2000" dirty="0"/>
              <a:t>Ses dalgalarının farklı doku ve organlardan farklı şekilde yansıması özelliğine </a:t>
            </a:r>
            <a:r>
              <a:rPr lang="tr-TR" sz="2000" dirty="0" smtClean="0"/>
              <a:t>dayanır.</a:t>
            </a:r>
          </a:p>
          <a:p>
            <a:pPr marL="342900" indent="-342900">
              <a:buClr>
                <a:srgbClr val="0070C0"/>
              </a:buClr>
              <a:buFont typeface="Wingdings" panose="05000000000000000000" pitchFamily="2" charset="2"/>
              <a:buChar char="ü"/>
            </a:pPr>
            <a:r>
              <a:rPr lang="tr-TR" sz="2000" dirty="0" smtClean="0">
                <a:solidFill>
                  <a:srgbClr val="0070C0"/>
                </a:solidFill>
              </a:rPr>
              <a:t>Ultrasonogafide : </a:t>
            </a:r>
            <a:r>
              <a:rPr lang="tr-TR" sz="2000" dirty="0"/>
              <a:t>Sinyal (ses) üreticisi transdüsere monte edilir, piezoelektrik kristalleri elektrik enerjisini sese dönüştürür ve dokulara gönderir</a:t>
            </a:r>
            <a:r>
              <a:rPr lang="tr-TR" sz="2000" dirty="0" smtClean="0"/>
              <a:t>.</a:t>
            </a:r>
          </a:p>
          <a:p>
            <a:pPr marL="342900" indent="-342900">
              <a:buClr>
                <a:srgbClr val="0070C0"/>
              </a:buClr>
              <a:buFont typeface="Wingdings" panose="05000000000000000000" pitchFamily="2" charset="2"/>
              <a:buChar char="ü"/>
            </a:pPr>
            <a:endParaRPr lang="tr-TR" sz="2000" dirty="0" smtClean="0"/>
          </a:p>
          <a:p>
            <a:pPr marL="342900" indent="-342900">
              <a:buClr>
                <a:srgbClr val="0070C0"/>
              </a:buClr>
              <a:buFont typeface="Wingdings" panose="05000000000000000000" pitchFamily="2" charset="2"/>
              <a:buChar char="ü"/>
            </a:pPr>
            <a:r>
              <a:rPr lang="tr-TR" sz="2000" dirty="0" smtClean="0"/>
              <a:t> Ses </a:t>
            </a:r>
            <a:r>
              <a:rPr lang="tr-TR" sz="2000" dirty="0"/>
              <a:t>dalgaları dokuda; saçılır, yansır, kırılır, absorbe edilir</a:t>
            </a:r>
            <a:r>
              <a:rPr lang="tr-TR" sz="2000" dirty="0" smtClean="0"/>
              <a:t>.</a:t>
            </a:r>
          </a:p>
          <a:p>
            <a:pPr marL="342900" indent="-342900">
              <a:buClr>
                <a:srgbClr val="0070C0"/>
              </a:buClr>
              <a:buFont typeface="Wingdings" panose="05000000000000000000" pitchFamily="2" charset="2"/>
              <a:buChar char="ü"/>
            </a:pPr>
            <a:r>
              <a:rPr lang="tr-TR" sz="2000" dirty="0" smtClean="0"/>
              <a:t> Yansıyan </a:t>
            </a:r>
            <a:r>
              <a:rPr lang="tr-TR" sz="2000" dirty="0"/>
              <a:t>ses enerjisi işlenir ve ekranda görüntüye </a:t>
            </a:r>
            <a:r>
              <a:rPr lang="tr-TR" sz="2000" dirty="0" smtClean="0"/>
              <a:t>çevrilir.</a:t>
            </a:r>
            <a:endParaRPr lang="tr-T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0670" y="472587"/>
            <a:ext cx="9599950" cy="727611"/>
          </a:xfrm>
        </p:spPr>
        <p:txBody>
          <a:bodyPr>
            <a:normAutofit/>
          </a:bodyPr>
          <a:lstStyle/>
          <a:p>
            <a:pPr algn="ctr"/>
            <a:r>
              <a:rPr lang="tr-TR" sz="3500" dirty="0" smtClean="0">
                <a:solidFill>
                  <a:srgbClr val="0070C0"/>
                </a:solidFill>
              </a:rPr>
              <a:t>SES NEDİR</a:t>
            </a:r>
            <a:endParaRPr lang="tr-TR" sz="3500" dirty="0">
              <a:solidFill>
                <a:srgbClr val="0070C0"/>
              </a:solidFill>
            </a:endParaRPr>
          </a:p>
        </p:txBody>
      </p:sp>
      <p:sp>
        <p:nvSpPr>
          <p:cNvPr id="4" name="Dikdörtgen 3"/>
          <p:cNvSpPr/>
          <p:nvPr/>
        </p:nvSpPr>
        <p:spPr>
          <a:xfrm>
            <a:off x="856599" y="1448703"/>
            <a:ext cx="10945216" cy="646331"/>
          </a:xfrm>
          <a:prstGeom prst="rect">
            <a:avLst/>
          </a:prstGeom>
        </p:spPr>
        <p:txBody>
          <a:bodyPr wrap="square">
            <a:spAutoFit/>
          </a:bodyPr>
          <a:lstStyle/>
          <a:p>
            <a:pPr algn="just"/>
            <a:r>
              <a:rPr lang="tr-TR" sz="1800" dirty="0" smtClean="0">
                <a:solidFill>
                  <a:srgbClr val="0070C0"/>
                </a:solidFill>
              </a:rPr>
              <a:t>Puls-eko </a:t>
            </a:r>
            <a:r>
              <a:rPr lang="tr-TR" sz="1800" dirty="0">
                <a:solidFill>
                  <a:srgbClr val="0070C0"/>
                </a:solidFill>
              </a:rPr>
              <a:t>prensibi</a:t>
            </a:r>
            <a:r>
              <a:rPr lang="tr-TR" sz="1800" dirty="0" smtClean="0">
                <a:solidFill>
                  <a:srgbClr val="0070C0"/>
                </a:solidFill>
              </a:rPr>
              <a:t>: </a:t>
            </a:r>
            <a:r>
              <a:rPr lang="tr-TR" sz="1800" dirty="0" smtClean="0"/>
              <a:t>Farklı </a:t>
            </a:r>
            <a:r>
              <a:rPr lang="tr-TR" sz="1800" dirty="0"/>
              <a:t>yoğunluklardaki doku yüzeylerinden yansıyarak geri dönen ultra ses dalgalarının algılanması ve görüntüye dönüştürülmesi puls-eko  temeline dayanır.</a:t>
            </a:r>
          </a:p>
        </p:txBody>
      </p:sp>
      <p:sp>
        <p:nvSpPr>
          <p:cNvPr id="6" name="Dikdörtgen 5"/>
          <p:cNvSpPr/>
          <p:nvPr/>
        </p:nvSpPr>
        <p:spPr>
          <a:xfrm>
            <a:off x="880421" y="2277666"/>
            <a:ext cx="10921394" cy="1477328"/>
          </a:xfrm>
          <a:prstGeom prst="rect">
            <a:avLst/>
          </a:prstGeom>
        </p:spPr>
        <p:txBody>
          <a:bodyPr wrap="square">
            <a:spAutoFit/>
          </a:bodyPr>
          <a:lstStyle/>
          <a:p>
            <a:r>
              <a:rPr lang="tr-TR" sz="1800" dirty="0">
                <a:solidFill>
                  <a:srgbClr val="0070C0"/>
                </a:solidFill>
              </a:rPr>
              <a:t>Ses Dalgasının Oluşumu </a:t>
            </a:r>
          </a:p>
          <a:p>
            <a:r>
              <a:rPr lang="tr-TR" sz="1800" dirty="0"/>
              <a:t>• Ses dalgası transdüser içindeki piezoelektrik kristaller tarafından oluşturulur.</a:t>
            </a:r>
          </a:p>
          <a:p>
            <a:r>
              <a:rPr lang="tr-TR" sz="1800" dirty="0"/>
              <a:t>• Kısa ve güçlü elektrik pulsları kristallerde sıkıştırarak ve istenen frekansta </a:t>
            </a:r>
            <a:r>
              <a:rPr lang="tr-TR" sz="1800" dirty="0" smtClean="0"/>
              <a:t>(</a:t>
            </a:r>
            <a:r>
              <a:rPr lang="tr-TR" sz="1800" dirty="0" smtClean="0">
                <a:latin typeface="+mj-lt"/>
              </a:rPr>
              <a:t>2-18MHz</a:t>
            </a:r>
            <a:r>
              <a:rPr lang="tr-TR" sz="1800" dirty="0">
                <a:latin typeface="+mj-lt"/>
              </a:rPr>
              <a:t>) </a:t>
            </a:r>
            <a:r>
              <a:rPr lang="tr-TR" sz="1800" dirty="0"/>
              <a:t>ultrases oluşturur.</a:t>
            </a:r>
          </a:p>
          <a:p>
            <a:r>
              <a:rPr lang="tr-TR" sz="1800" dirty="0" smtClean="0"/>
              <a:t>• </a:t>
            </a:r>
            <a:r>
              <a:rPr lang="tr-TR" sz="1800" dirty="0"/>
              <a:t>Ses dalgası incelenecek alana gönderilir ve vücuttan yansır.</a:t>
            </a:r>
          </a:p>
          <a:p>
            <a:r>
              <a:rPr lang="tr-TR" sz="1800" dirty="0"/>
              <a:t>• Jel havayı keser.</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190" y="3573810"/>
            <a:ext cx="5270117" cy="2967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6731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4954" y="666082"/>
            <a:ext cx="10153128" cy="1077218"/>
          </a:xfrm>
          <a:prstGeom prst="rect">
            <a:avLst/>
          </a:prstGeom>
        </p:spPr>
        <p:txBody>
          <a:bodyPr wrap="square">
            <a:spAutoFit/>
          </a:bodyPr>
          <a:lstStyle/>
          <a:p>
            <a:r>
              <a:rPr lang="tr-TR" sz="2400" dirty="0">
                <a:solidFill>
                  <a:srgbClr val="0070C0"/>
                </a:solidFill>
              </a:rPr>
              <a:t>Ultrasonografide Ultrason(Ultrases) </a:t>
            </a:r>
          </a:p>
          <a:p>
            <a:r>
              <a:rPr lang="tr-TR" sz="2000" dirty="0"/>
              <a:t>• Fizikte “ultrason-ultrases” tabiri insan kulağının duyabileceği sınırların üzerindeki ses enerjisi (mekanik dalga) İnsan kulağı 20-20.000 Hz,Ultrason= &gt;20.000 Hz dir.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131" y="2493690"/>
            <a:ext cx="425390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988602" y="2133650"/>
            <a:ext cx="7344816" cy="4293483"/>
          </a:xfrm>
          <a:prstGeom prst="rect">
            <a:avLst/>
          </a:prstGeom>
        </p:spPr>
        <p:txBody>
          <a:bodyPr wrap="square">
            <a:spAutoFit/>
          </a:bodyPr>
          <a:lstStyle/>
          <a:p>
            <a:endParaRPr lang="tr-TR" dirty="0"/>
          </a:p>
          <a:p>
            <a:r>
              <a:rPr lang="tr-TR" dirty="0">
                <a:solidFill>
                  <a:srgbClr val="0070C0"/>
                </a:solidFill>
              </a:rPr>
              <a:t>Dönen ekolar </a:t>
            </a:r>
          </a:p>
          <a:p>
            <a:r>
              <a:rPr lang="tr-TR" dirty="0"/>
              <a:t>• Taranan alandan transdüsere dönen ekolar kristaller tarafından tekrar elektrik enerjisine dönüştürülür.</a:t>
            </a:r>
          </a:p>
          <a:p>
            <a:r>
              <a:rPr lang="tr-TR" dirty="0"/>
              <a:t>• Daha sonra bu elektrik sinyali ana bilgisayar tarafından işlenir</a:t>
            </a:r>
            <a:r>
              <a:rPr lang="tr-TR" dirty="0" smtClean="0"/>
              <a:t>.</a:t>
            </a:r>
          </a:p>
          <a:p>
            <a:endParaRPr lang="tr-TR" dirty="0"/>
          </a:p>
          <a:p>
            <a:r>
              <a:rPr lang="tr-TR" dirty="0">
                <a:solidFill>
                  <a:srgbClr val="0070C0"/>
                </a:solidFill>
              </a:rPr>
              <a:t>Puls-Sinyal </a:t>
            </a:r>
          </a:p>
          <a:p>
            <a:r>
              <a:rPr lang="tr-TR" dirty="0"/>
              <a:t>• Ses sinyalleri yumuşak dokulara gönderilir </a:t>
            </a:r>
          </a:p>
          <a:p>
            <a:r>
              <a:rPr lang="tr-TR" dirty="0"/>
              <a:t>• Ses dokularla </a:t>
            </a:r>
            <a:r>
              <a:rPr lang="tr-TR" dirty="0" smtClean="0"/>
              <a:t>etkileşir</a:t>
            </a:r>
          </a:p>
          <a:p>
            <a:endParaRPr lang="tr-TR" dirty="0">
              <a:solidFill>
                <a:srgbClr val="0070C0"/>
              </a:solidFill>
            </a:endParaRPr>
          </a:p>
          <a:p>
            <a:r>
              <a:rPr lang="tr-TR" dirty="0">
                <a:solidFill>
                  <a:srgbClr val="0070C0"/>
                </a:solidFill>
              </a:rPr>
              <a:t>Ultrasonun doku ile etkileşimi </a:t>
            </a:r>
          </a:p>
          <a:p>
            <a:r>
              <a:rPr lang="tr-TR" dirty="0"/>
              <a:t>• Yansıma • Kırılma • Geçiş • Saçılma</a:t>
            </a:r>
          </a:p>
        </p:txBody>
      </p:sp>
      <p:sp>
        <p:nvSpPr>
          <p:cNvPr id="6" name="Dikdörtgen 5"/>
          <p:cNvSpPr/>
          <p:nvPr/>
        </p:nvSpPr>
        <p:spPr>
          <a:xfrm>
            <a:off x="1044954" y="1743300"/>
            <a:ext cx="10912744" cy="415498"/>
          </a:xfrm>
          <a:prstGeom prst="rect">
            <a:avLst/>
          </a:prstGeom>
        </p:spPr>
        <p:txBody>
          <a:bodyPr wrap="square">
            <a:spAutoFit/>
          </a:bodyPr>
          <a:lstStyle/>
          <a:p>
            <a:pPr marL="342900" indent="-342900">
              <a:buFont typeface="Arial" panose="020B0604020202020204" pitchFamily="34" charset="0"/>
              <a:buChar char="•"/>
            </a:pPr>
            <a:r>
              <a:rPr lang="tr-TR" dirty="0"/>
              <a:t>Transdüser ultrases-ultrason oluşturan piezoelektrik kristal/elemanları içerir.</a:t>
            </a:r>
          </a:p>
        </p:txBody>
      </p:sp>
    </p:spTree>
    <p:extLst>
      <p:ext uri="{BB962C8B-B14F-4D97-AF65-F5344CB8AC3E}">
        <p14:creationId xmlns:p14="http://schemas.microsoft.com/office/powerpoint/2010/main" val="21780747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3691</TotalTime>
  <Words>1784</Words>
  <Application>Microsoft Office PowerPoint</Application>
  <PresentationFormat>Özel</PresentationFormat>
  <Paragraphs>171</Paragraphs>
  <Slides>27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27</vt:i4>
      </vt:variant>
    </vt:vector>
  </HeadingPairs>
  <TitlesOfParts>
    <vt:vector size="33" baseType="lpstr">
      <vt:lpstr>Arial</vt:lpstr>
      <vt:lpstr>Calibri</vt:lpstr>
      <vt:lpstr>Constantia</vt:lpstr>
      <vt:lpstr>Wingdings</vt:lpstr>
      <vt:lpstr>Wingdings 2</vt:lpstr>
      <vt:lpstr>Akış</vt:lpstr>
      <vt:lpstr>PowerPoint Sunusu</vt:lpstr>
      <vt:lpstr>PowerPoint Sunusu</vt:lpstr>
      <vt:lpstr> USG CİHAZI ÇEŞİTLERİ</vt:lpstr>
      <vt:lpstr>NASIL ÇEKİLİR</vt:lpstr>
      <vt:lpstr>PowerPoint Sunusu</vt:lpstr>
      <vt:lpstr>PowerPoint Sunusu</vt:lpstr>
      <vt:lpstr>(USG)CİHAZININ ÇALIŞMA PRENSİBİ</vt:lpstr>
      <vt:lpstr>SES NEDİR</vt:lpstr>
      <vt:lpstr>PowerPoint Sunusu</vt:lpstr>
      <vt:lpstr>               (USG)CİHAZINDA GÖRÜNTÜ OLUŞUMU</vt:lpstr>
      <vt:lpstr>ULTURASONGRAFİ CİHAZININ BÖLÜNMLERİ </vt:lpstr>
      <vt:lpstr>(USG)CİHAZI ANA PARÇALARI</vt:lpstr>
      <vt:lpstr>PowerPoint Sunusu</vt:lpstr>
      <vt:lpstr>PowerPoint Sunusu</vt:lpstr>
      <vt:lpstr>PROB ÇEŞİTLERİ</vt:lpstr>
      <vt:lpstr>PROB KABLOSU  </vt:lpstr>
      <vt:lpstr>PowerPoint Sunusu</vt:lpstr>
      <vt:lpstr>PowerPoint Sunusu</vt:lpstr>
      <vt:lpstr>PowerPoint Sunusu</vt:lpstr>
      <vt:lpstr>(USG)ELEKTRİK VE ELEKTRONİK BİRİMLERİ </vt:lpstr>
      <vt:lpstr>PowerPoint Sunusu</vt:lpstr>
      <vt:lpstr>PowerPoint Sunusu</vt:lpstr>
      <vt:lpstr>(USG)CİHAZI KALİBRASYONU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Lenova</cp:lastModifiedBy>
  <cp:revision>198</cp:revision>
  <dcterms:created xsi:type="dcterms:W3CDTF">2020-10-16T09:38:32Z</dcterms:created>
  <dcterms:modified xsi:type="dcterms:W3CDTF">2023-09-10T18:19:21Z</dcterms:modified>
</cp:coreProperties>
</file>