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4" r:id="rId3"/>
    <p:sldId id="257" r:id="rId4"/>
    <p:sldId id="258" r:id="rId5"/>
    <p:sldId id="259" r:id="rId6"/>
    <p:sldId id="260" r:id="rId7"/>
    <p:sldId id="261" r:id="rId8"/>
    <p:sldId id="262" r:id="rId9"/>
    <p:sldId id="263" r:id="rId10"/>
  </p:sldIdLst>
  <p:sldSz cx="21674138" cy="12192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682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8" d="100"/>
          <a:sy n="48" d="100"/>
        </p:scale>
        <p:origin x="538" y="58"/>
      </p:cViewPr>
      <p:guideLst>
        <p:guide orient="horz" pos="3840"/>
        <p:guide pos="682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tr-TR" smtClean="0"/>
              <a:t>Asıl başlık stili için tıklatın</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3F87B05-9671-42D3-9C3B-E8834432978D}" type="datetimeFigureOut">
              <a:rPr lang="tr-TR" smtClean="0"/>
              <a:t>25.06.2024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60679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F87B05-9671-42D3-9C3B-E8834432978D}" type="datetimeFigureOut">
              <a:rPr lang="tr-TR" smtClean="0"/>
              <a:t>25.06.2024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1142608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F87B05-9671-42D3-9C3B-E8834432978D}" type="datetimeFigureOut">
              <a:rPr lang="tr-TR" smtClean="0"/>
              <a:t>25.06.2024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34155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F87B05-9671-42D3-9C3B-E8834432978D}" type="datetimeFigureOut">
              <a:rPr lang="tr-TR" smtClean="0"/>
              <a:t>25.06.2024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1354216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tr-TR" smtClean="0"/>
              <a:t>Asıl başlık stili için tıklatın</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3F87B05-9671-42D3-9C3B-E8834432978D}" type="datetimeFigureOut">
              <a:rPr lang="tr-TR" smtClean="0"/>
              <a:t>25.06.2024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2877828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3F87B05-9671-42D3-9C3B-E8834432978D}" type="datetimeFigureOut">
              <a:rPr lang="tr-TR" smtClean="0"/>
              <a:t>25.06.2024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339347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tr-TR" smtClean="0"/>
              <a:t>Asıl metin stillerini düzenle</a:t>
            </a:r>
          </a:p>
        </p:txBody>
      </p:sp>
      <p:sp>
        <p:nvSpPr>
          <p:cNvPr id="4" name="Content Placeholder 3"/>
          <p:cNvSpPr>
            <a:spLocks noGrp="1"/>
          </p:cNvSpPr>
          <p:nvPr>
            <p:ph sz="half" idx="2"/>
          </p:nvPr>
        </p:nvSpPr>
        <p:spPr>
          <a:xfrm>
            <a:off x="1492921" y="4453467"/>
            <a:ext cx="9169175" cy="65503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tr-TR" smtClean="0"/>
              <a:t>Asıl metin stillerini düzenle</a:t>
            </a:r>
          </a:p>
        </p:txBody>
      </p:sp>
      <p:sp>
        <p:nvSpPr>
          <p:cNvPr id="6" name="Content Placeholder 5"/>
          <p:cNvSpPr>
            <a:spLocks noGrp="1"/>
          </p:cNvSpPr>
          <p:nvPr>
            <p:ph sz="quarter" idx="4"/>
          </p:nvPr>
        </p:nvSpPr>
        <p:spPr>
          <a:xfrm>
            <a:off x="10972532" y="4453467"/>
            <a:ext cx="9214332" cy="65503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3F87B05-9671-42D3-9C3B-E8834432978D}" type="datetimeFigureOut">
              <a:rPr lang="tr-TR" smtClean="0"/>
              <a:t>25.06.2024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646327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3F87B05-9671-42D3-9C3B-E8834432978D}" type="datetimeFigureOut">
              <a:rPr lang="tr-TR" smtClean="0"/>
              <a:t>25.06.2024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3210024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87B05-9671-42D3-9C3B-E8834432978D}" type="datetimeFigureOut">
              <a:rPr lang="tr-TR" smtClean="0"/>
              <a:t>25.06.2024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162808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tr-TR" smtClean="0"/>
              <a:t>Asıl başlık stili için tıklatın</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3F87B05-9671-42D3-9C3B-E8834432978D}" type="datetimeFigureOut">
              <a:rPr lang="tr-TR" smtClean="0"/>
              <a:t>25.06.2024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36991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3F87B05-9671-42D3-9C3B-E8834432978D}" type="datetimeFigureOut">
              <a:rPr lang="tr-TR" smtClean="0"/>
              <a:t>25.06.2024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25A4105-98BF-4A59-A345-680D2A113961}" type="slidenum">
              <a:rPr lang="tr-TR" smtClean="0"/>
              <a:t>‹#›</a:t>
            </a:fld>
            <a:endParaRPr lang="tr-TR"/>
          </a:p>
        </p:txBody>
      </p:sp>
    </p:spTree>
    <p:extLst>
      <p:ext uri="{BB962C8B-B14F-4D97-AF65-F5344CB8AC3E}">
        <p14:creationId xmlns:p14="http://schemas.microsoft.com/office/powerpoint/2010/main" val="1612673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C3F87B05-9671-42D3-9C3B-E8834432978D}" type="datetimeFigureOut">
              <a:rPr lang="tr-TR" smtClean="0"/>
              <a:t>25.06.2024</a:t>
            </a:fld>
            <a:endParaRPr lang="tr-TR"/>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025A4105-98BF-4A59-A345-680D2A113961}" type="slidenum">
              <a:rPr lang="tr-TR" smtClean="0"/>
              <a:t>‹#›</a:t>
            </a:fld>
            <a:endParaRPr lang="tr-TR"/>
          </a:p>
        </p:txBody>
      </p:sp>
    </p:spTree>
    <p:extLst>
      <p:ext uri="{BB962C8B-B14F-4D97-AF65-F5344CB8AC3E}">
        <p14:creationId xmlns:p14="http://schemas.microsoft.com/office/powerpoint/2010/main" val="3033564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77516" y="1122948"/>
            <a:ext cx="20180968" cy="9029716"/>
          </a:xfrm>
          <a:prstGeom prst="rect">
            <a:avLst/>
          </a:prstGeom>
        </p:spPr>
        <p:txBody>
          <a:bodyPr wrap="square">
            <a:spAutoFit/>
          </a:bodyPr>
          <a:lstStyle/>
          <a:p>
            <a:pPr algn="ctr">
              <a:lnSpc>
                <a:spcPct val="107000"/>
              </a:lnSpc>
              <a:spcAft>
                <a:spcPts val="800"/>
              </a:spcAft>
            </a:pPr>
            <a:r>
              <a:rPr lang="tr-TR" sz="2800" b="1" dirty="0" smtClean="0">
                <a:effectLst/>
                <a:latin typeface="Times New Roman" panose="02020603050405020304" pitchFamily="18" charset="0"/>
                <a:ea typeface="Calibri" panose="020F0502020204030204" pitchFamily="34" charset="0"/>
                <a:cs typeface="Times New Roman" panose="02020603050405020304" pitchFamily="18" charset="0"/>
              </a:rPr>
              <a:t>MALİ TABLOLAR ANALİZİ</a:t>
            </a:r>
            <a:endParaRPr lang="tr-TR"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b="1" dirty="0" smtClean="0">
                <a:latin typeface="Times New Roman" panose="02020603050405020304" pitchFamily="18" charset="0"/>
                <a:ea typeface="Times New Roman" panose="02020603050405020304" pitchFamily="18" charset="0"/>
                <a:cs typeface="Times New Roman" panose="02020603050405020304" pitchFamily="18" charset="0"/>
              </a:rPr>
              <a:t>1. Ders: Mali Tablolar Analizi Nedir?</a:t>
            </a:r>
          </a:p>
          <a:p>
            <a:pPr algn="just">
              <a:lnSpc>
                <a:spcPct val="107000"/>
              </a:lnSpc>
              <a:spcAft>
                <a:spcPts val="800"/>
              </a:spcAft>
            </a:pPr>
            <a:r>
              <a:rPr lang="tr-TR" sz="2800" b="1" dirty="0" smtClean="0">
                <a:latin typeface="Times New Roman" panose="02020603050405020304" pitchFamily="18" charset="0"/>
                <a:ea typeface="Times New Roman" panose="02020603050405020304" pitchFamily="18" charset="0"/>
                <a:cs typeface="Times New Roman" panose="02020603050405020304" pitchFamily="18" charset="0"/>
              </a:rPr>
              <a:t>Mali </a:t>
            </a: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Tablolar Analizi</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bir işletmenin finansal durumunu ve performansını değerlendirmek amacıyla mali tabloların incelenmesi sürecidir. Bu analiz, işletmenin geçmiş performansını, mevcut finansal durumunu ve gelecekteki olası finansal pozisyonunu anlamak için </a:t>
            </a:r>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kullanılmaktadır</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Mali tablolar analizi, çeşitli teknikler ve yöntemler kullanılarak </a:t>
            </a:r>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yapılmaktadır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ve genellikle şu temel mali tabloları </a:t>
            </a:r>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içermektedir:</a:t>
            </a:r>
            <a:endParaRPr lang="tr-TR"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Bilanço</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İşletmenin belirli bir tarihteki varlıklarını, borçlarını ve öz kaynaklarını gösterir.</a:t>
            </a:r>
            <a:endParaRPr lang="tr-TR"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Gelir Tablosu</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Belirli bir dönem içindeki gelirleri, giderleri ve net kar/zararı gösterir.</a:t>
            </a:r>
            <a:endParaRPr lang="tr-TR"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Nakit Akış Tablosu</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Belirli bir dönem içindeki nakit giriş ve çıkışlarını gösterir.</a:t>
            </a:r>
            <a:endParaRPr lang="tr-TR"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smtClean="0">
                <a:latin typeface="Times New Roman" panose="02020603050405020304" pitchFamily="18" charset="0"/>
                <a:ea typeface="Times New Roman" panose="02020603050405020304" pitchFamily="18" charset="0"/>
                <a:cs typeface="Times New Roman" panose="02020603050405020304" pitchFamily="18" charset="0"/>
              </a:rPr>
              <a:t>Öz kaynak </a:t>
            </a: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Değişim Tablosu</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Özkaynak</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kalemlerindeki değişiklikleri gösterir</a:t>
            </a:r>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lnSpc>
                <a:spcPct val="107000"/>
              </a:lnSpc>
              <a:spcAft>
                <a:spcPts val="800"/>
              </a:spcAft>
              <a:buFont typeface="+mj-lt"/>
              <a:buAutoNum type="arabicPeriod"/>
              <a:tabLst>
                <a:tab pos="457200" algn="l"/>
              </a:tabLst>
            </a:pPr>
            <a:r>
              <a:rPr lang="tr-TR" sz="2800" b="1" dirty="0" smtClean="0">
                <a:latin typeface="Times New Roman" panose="02020603050405020304" pitchFamily="18" charset="0"/>
                <a:ea typeface="Times New Roman" panose="02020603050405020304" pitchFamily="18" charset="0"/>
                <a:cs typeface="Times New Roman" panose="02020603050405020304" pitchFamily="18" charset="0"/>
              </a:rPr>
              <a:t>Fon Akım Tablosu: </a:t>
            </a:r>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İşletmenin belirli bir dönemde Tüm fon kaynaklarının nerelerden sağlandığını ve nerelerde kullanıldığını göstermektedir.</a:t>
            </a:r>
          </a:p>
          <a:p>
            <a:r>
              <a:rPr lang="tr-TR" sz="2800" b="1" dirty="0"/>
              <a:t>Mali Tablolar Analizi Teknikleri:</a:t>
            </a:r>
            <a:endParaRPr lang="tr-TR" sz="2800" dirty="0"/>
          </a:p>
          <a:p>
            <a:pPr lvl="0"/>
            <a:r>
              <a:rPr lang="tr-TR" sz="2800" b="1" dirty="0"/>
              <a:t>Dikey Analiz</a:t>
            </a:r>
            <a:r>
              <a:rPr lang="tr-TR" sz="2800" dirty="0"/>
              <a:t>: Bilanço ve gelir tablosu kalemlerinin yüzde olarak ifade edilmesidir. Örneğin, bilanço kalemlerinin toplam varlık içindeki oranları ya da gelir tablosu kalemlerinin net satışlar içindeki oranları hesaplanır.</a:t>
            </a:r>
          </a:p>
          <a:p>
            <a:pPr lvl="0"/>
            <a:r>
              <a:rPr lang="tr-TR" sz="2800" b="1" dirty="0"/>
              <a:t>Yatay Analiz</a:t>
            </a:r>
            <a:r>
              <a:rPr lang="tr-TR" sz="2800" dirty="0"/>
              <a:t>: Birden fazla dönemin mali tablolarını karşılaştırarak zaman içindeki değişiklikleri analiz eder. Örneğin, bir yılın bilanço veya gelir tablosu kalemlerinin bir önceki yıl ile karşılaştırılmasıdır.</a:t>
            </a:r>
          </a:p>
          <a:p>
            <a:pPr lvl="0" algn="just">
              <a:lnSpc>
                <a:spcPct val="107000"/>
              </a:lnSpc>
              <a:spcAft>
                <a:spcPts val="800"/>
              </a:spcAft>
              <a:tabLst>
                <a:tab pos="457200" algn="l"/>
              </a:tabLst>
            </a:pPr>
            <a:endParaRPr lang="tr-TR"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7990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0864" y="802105"/>
            <a:ext cx="19282610" cy="9096080"/>
          </a:xfrm>
          <a:prstGeom prst="rect">
            <a:avLst/>
          </a:prstGeom>
        </p:spPr>
        <p:txBody>
          <a:bodyPr wrap="square">
            <a:spAutoFit/>
          </a:bodyPr>
          <a:lstStyle/>
          <a:p>
            <a:pPr lvl="0"/>
            <a:r>
              <a:rPr lang="tr-TR" sz="2800" b="1" dirty="0" smtClean="0"/>
              <a:t>Oran Analizi</a:t>
            </a:r>
            <a:r>
              <a:rPr lang="tr-TR" sz="2800" dirty="0" smtClean="0"/>
              <a:t>: Mali oranlar kullanılarak işletmenin likiditesi, karlılığı, borçlanma durumu ve faaliyet etkinliği değerlendirilir. Temel oranlar şunlardır:</a:t>
            </a:r>
          </a:p>
          <a:p>
            <a:pPr lvl="1"/>
            <a:r>
              <a:rPr lang="tr-TR" sz="2800" b="1" dirty="0" smtClean="0"/>
              <a:t>Likidite Oranları</a:t>
            </a:r>
            <a:r>
              <a:rPr lang="tr-TR" sz="2800" dirty="0" smtClean="0"/>
              <a:t>: İşletmenin kısa vadeli borçlarını ödeme kapasitesini gösterir (örneğin, cari oran, asit-test oranı).</a:t>
            </a:r>
          </a:p>
          <a:p>
            <a:pPr lvl="1"/>
            <a:r>
              <a:rPr lang="tr-TR" sz="2800" b="1" dirty="0" smtClean="0"/>
              <a:t>Karlılık Oranları</a:t>
            </a:r>
            <a:r>
              <a:rPr lang="tr-TR" sz="2800" dirty="0" smtClean="0"/>
              <a:t>: İşletmenin karlılığını ölçer (örneğin, brüt kar marjı, net kar marjı, </a:t>
            </a:r>
            <a:r>
              <a:rPr lang="tr-TR" sz="2800" dirty="0" err="1" smtClean="0"/>
              <a:t>özsermaye</a:t>
            </a:r>
            <a:r>
              <a:rPr lang="tr-TR" sz="2800" dirty="0" smtClean="0"/>
              <a:t> karlılığı).</a:t>
            </a:r>
          </a:p>
          <a:p>
            <a:pPr lvl="1"/>
            <a:r>
              <a:rPr lang="tr-TR" sz="2800" b="1" dirty="0" smtClean="0"/>
              <a:t>Faaliyet Oranları</a:t>
            </a:r>
            <a:r>
              <a:rPr lang="tr-TR" sz="2800" dirty="0" smtClean="0"/>
              <a:t>: İşletmenin varlıklarını ne kadar etkin kullandığını gösterir (örneğin, stok devir hızı, alacak devir hızı).</a:t>
            </a:r>
          </a:p>
          <a:p>
            <a:pPr lvl="1"/>
            <a:r>
              <a:rPr lang="tr-TR" sz="2800" b="1" dirty="0" smtClean="0"/>
              <a:t>Borçlanma Oranları</a:t>
            </a:r>
            <a:r>
              <a:rPr lang="tr-TR" sz="2800" dirty="0" smtClean="0"/>
              <a:t>: İşletmenin borç yapısını ve finansal kaldıraç durumunu değerlendirir (örneğin, borç/</a:t>
            </a:r>
            <a:r>
              <a:rPr lang="tr-TR" sz="2800" dirty="0" err="1" smtClean="0"/>
              <a:t>özsermaye</a:t>
            </a:r>
            <a:r>
              <a:rPr lang="tr-TR" sz="2800" dirty="0" smtClean="0"/>
              <a:t> oranı, faiz karşılama oranı).</a:t>
            </a:r>
          </a:p>
          <a:p>
            <a:pPr lvl="0"/>
            <a:r>
              <a:rPr lang="tr-TR" sz="2800" b="1" dirty="0" smtClean="0"/>
              <a:t>Trend Analizi</a:t>
            </a:r>
            <a:r>
              <a:rPr lang="tr-TR" sz="2800" dirty="0" smtClean="0"/>
              <a:t>: Mali tablo kalemlerinin zaman içindeki eğilimlerini ve trendlerini analiz eder. Gelecekteki performans tahminleri yapmak için kullanılır.</a:t>
            </a:r>
          </a:p>
          <a:p>
            <a:pPr lvl="0"/>
            <a:r>
              <a:rPr lang="tr-TR" sz="2800" b="1" dirty="0" smtClean="0"/>
              <a:t>Karşılaştırmalı Tablolar Analiz</a:t>
            </a:r>
            <a:r>
              <a:rPr lang="tr-TR" sz="2800" dirty="0" smtClean="0"/>
              <a:t>: İşletmenin mali tablolarının sektördeki diğer işletmeler veya endüstri ortalamaları ile karşılaştırılmasıdır.</a:t>
            </a:r>
          </a:p>
          <a:p>
            <a:pPr lvl="0"/>
            <a:r>
              <a:rPr lang="tr-TR" sz="2800" dirty="0" smtClean="0"/>
              <a:t>Sonuç Olarak: Mali Tablolar Analizi, Bir işletmenin temel mali tablolarına analiz tekniklerini uygulamak suretiyle elde edilecek sonuçların, işletmenin finansal durumunu ve faaliyet sonuçlarını anlamak üzere, anlamlı bir şekilde yorumlanmasıdır.</a:t>
            </a:r>
          </a:p>
          <a:p>
            <a:pPr algn="just">
              <a:lnSpc>
                <a:spcPct val="107000"/>
              </a:lnSpc>
              <a:spcAft>
                <a:spcPts val="800"/>
              </a:spcAft>
            </a:pPr>
            <a:r>
              <a:rPr lang="tr-TR" sz="2800" b="1" dirty="0" smtClean="0">
                <a:latin typeface="Times New Roman" panose="02020603050405020304" pitchFamily="18" charset="0"/>
                <a:ea typeface="Times New Roman" panose="02020603050405020304" pitchFamily="18" charset="0"/>
                <a:cs typeface="Times New Roman" panose="02020603050405020304" pitchFamily="18" charset="0"/>
              </a:rPr>
              <a:t>Mali Tablolar Analizi</a:t>
            </a:r>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 işletmeler, yatırımcılar, kredi verenler ve diğer paydaşlar için kritik bir araçtır. İşletmenin finansal sağlığı ve gelecekteki büyüme potansiyeli hakkında değerli bilgiler sağlar.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dirty="0" smtClean="0">
                <a:latin typeface="Times New Roman" panose="02020603050405020304" pitchFamily="18" charset="0"/>
                <a:ea typeface="Times New Roman" panose="02020603050405020304" pitchFamily="18" charset="0"/>
                <a:cs typeface="Times New Roman" panose="02020603050405020304" pitchFamily="18" charset="0"/>
              </a:rPr>
              <a:t>Mali tablolar analizi, bir işletmenin finansal durumunu, performansını ve likiditesini değerlendirmek için finansal tabloların incelenmesi ve yorumlanması sürecidir. Bu analiz, yatırımcılar, kredi verenler, yöneticiler ve diğer paydaşlar için önemli bilgiler sağlar. Mali tablolar analizi, genellikle üç ana finansal tablo üzerinde yapılır: bilanço, gelir tablosu ve nakit akış tablosu. İşte mali tablolar analizinin temel bileşenleri ve adımları: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endParaRPr lang="tr-TR" sz="2800" dirty="0"/>
          </a:p>
        </p:txBody>
      </p:sp>
    </p:spTree>
    <p:extLst>
      <p:ext uri="{BB962C8B-B14F-4D97-AF65-F5344CB8AC3E}">
        <p14:creationId xmlns:p14="http://schemas.microsoft.com/office/powerpoint/2010/main" val="355842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30441" y="2358188"/>
            <a:ext cx="19571369" cy="8279190"/>
          </a:xfrm>
          <a:prstGeom prst="rect">
            <a:avLst/>
          </a:prstGeom>
        </p:spPr>
        <p:txBody>
          <a:bodyPr wrap="square">
            <a:spAutoFit/>
          </a:bodyPr>
          <a:lstStyle/>
          <a:p>
            <a:pPr marL="514350" indent="-514350">
              <a:buAutoNum type="arabicPeriod"/>
            </a:pPr>
            <a:r>
              <a:rPr lang="tr-TR" sz="2800" b="1" dirty="0" smtClean="0">
                <a:effectLst/>
                <a:latin typeface="Times New Roman" panose="02020603050405020304" pitchFamily="18" charset="0"/>
                <a:ea typeface="Times New Roman" panose="02020603050405020304" pitchFamily="18" charset="0"/>
              </a:rPr>
              <a:t>Bilanço Analizi</a:t>
            </a:r>
          </a:p>
          <a:p>
            <a:r>
              <a:rPr lang="tr-TR" sz="2800" dirty="0"/>
              <a:t>Bilanço, bir işletmenin belirli bir tarihteki finansal durumunu gösterir. Bilanço analizi, işletmenin varlıklarını, borçlarını ve </a:t>
            </a:r>
            <a:r>
              <a:rPr lang="tr-TR" sz="2800" dirty="0" err="1"/>
              <a:t>özkaynaklarını</a:t>
            </a:r>
            <a:r>
              <a:rPr lang="tr-TR" sz="2800" dirty="0"/>
              <a:t> değerlendirir.</a:t>
            </a:r>
          </a:p>
          <a:p>
            <a:pPr lvl="0"/>
            <a:r>
              <a:rPr lang="tr-TR" sz="2800" b="1" dirty="0"/>
              <a:t>Varlıklar</a:t>
            </a:r>
            <a:r>
              <a:rPr lang="tr-TR" sz="2800" dirty="0"/>
              <a:t>: İşletmenin sahip olduğu kaynaklar (nakit, alacaklar, stoklar, taşınmazlar).</a:t>
            </a:r>
          </a:p>
          <a:p>
            <a:pPr lvl="0"/>
            <a:r>
              <a:rPr lang="tr-TR" sz="2800" b="1" dirty="0"/>
              <a:t>Borçlar</a:t>
            </a:r>
            <a:r>
              <a:rPr lang="tr-TR" sz="2800" dirty="0"/>
              <a:t>: İşletmenin yükümlülükleri (kısa vadeli borçlar, uzun vadeli borçlar).</a:t>
            </a:r>
          </a:p>
          <a:p>
            <a:pPr lvl="0"/>
            <a:r>
              <a:rPr lang="tr-TR" sz="2800" b="1" dirty="0" err="1"/>
              <a:t>Özkaynaklar</a:t>
            </a:r>
            <a:r>
              <a:rPr lang="tr-TR" sz="2800" dirty="0"/>
              <a:t>: Sahiplerin işletmedeki payı (sermaye, kâr yedekleri).</a:t>
            </a:r>
          </a:p>
          <a:p>
            <a:r>
              <a:rPr lang="tr-TR" sz="2800" b="1" dirty="0"/>
              <a:t>2. Gelir Tablosu Analizi</a:t>
            </a:r>
            <a:endParaRPr lang="tr-TR" sz="2800" dirty="0"/>
          </a:p>
          <a:p>
            <a:r>
              <a:rPr lang="tr-TR" sz="2800" dirty="0"/>
              <a:t>Gelir tablosu, bir işletmenin belirli bir dönemdeki gelirlerini ve giderlerini gösterir. Bu tablo, işletmenin kârlılığını ve </a:t>
            </a:r>
            <a:r>
              <a:rPr lang="tr-TR" sz="2800" dirty="0" err="1"/>
              <a:t>operasyonel</a:t>
            </a:r>
            <a:r>
              <a:rPr lang="tr-TR" sz="2800" dirty="0"/>
              <a:t> verimliliğini değerlendirir.</a:t>
            </a:r>
          </a:p>
          <a:p>
            <a:pPr lvl="0"/>
            <a:r>
              <a:rPr lang="tr-TR" sz="2800" b="1" dirty="0"/>
              <a:t>Gelirler</a:t>
            </a:r>
            <a:r>
              <a:rPr lang="tr-TR" sz="2800" dirty="0"/>
              <a:t>: İşletmenin satış ve diğer gelirleri.</a:t>
            </a:r>
          </a:p>
          <a:p>
            <a:pPr lvl="0"/>
            <a:r>
              <a:rPr lang="tr-TR" sz="2800" b="1" dirty="0"/>
              <a:t>Giderler</a:t>
            </a:r>
            <a:r>
              <a:rPr lang="tr-TR" sz="2800" dirty="0"/>
              <a:t>: İşletmenin </a:t>
            </a:r>
            <a:r>
              <a:rPr lang="tr-TR" sz="2800" dirty="0" err="1"/>
              <a:t>operasyonel</a:t>
            </a:r>
            <a:r>
              <a:rPr lang="tr-TR" sz="2800" dirty="0"/>
              <a:t> ve diğer giderleri.</a:t>
            </a:r>
          </a:p>
          <a:p>
            <a:pPr lvl="0"/>
            <a:r>
              <a:rPr lang="tr-TR" sz="2800" b="1" dirty="0"/>
              <a:t>Net Kâr/Zarar</a:t>
            </a:r>
            <a:r>
              <a:rPr lang="tr-TR" sz="2800" dirty="0"/>
              <a:t>: Gelirler ve giderler arasındaki fark.</a:t>
            </a:r>
          </a:p>
          <a:p>
            <a:r>
              <a:rPr lang="tr-TR" sz="2800" b="1" dirty="0"/>
              <a:t>3. Nakit Akış Tablosu Analizi</a:t>
            </a:r>
            <a:endParaRPr lang="tr-TR" sz="2800" dirty="0"/>
          </a:p>
          <a:p>
            <a:r>
              <a:rPr lang="tr-TR" sz="2800" dirty="0"/>
              <a:t>Nakit akış tablosu, belirli bir dönemde işletmenin nakit giriş ve çıkışlarını gösterir. Bu tablo, işletmenin nakit yönetimi ve likidite durumu hakkında bilgi sağlar.</a:t>
            </a:r>
          </a:p>
          <a:p>
            <a:pPr lvl="0"/>
            <a:r>
              <a:rPr lang="tr-TR" sz="2800" b="1" dirty="0"/>
              <a:t>İşletme Faaliyetlerinden Nakit Akışı</a:t>
            </a:r>
            <a:r>
              <a:rPr lang="tr-TR" sz="2800" dirty="0"/>
              <a:t>: Günlük operasyonlardan elde edilen veya harcanan nakit.</a:t>
            </a:r>
          </a:p>
          <a:p>
            <a:pPr lvl="0"/>
            <a:r>
              <a:rPr lang="tr-TR" sz="2800" b="1" dirty="0"/>
              <a:t>Yatırım Faaliyetlerinden Nakit Akışı</a:t>
            </a:r>
            <a:r>
              <a:rPr lang="tr-TR" sz="2800" dirty="0"/>
              <a:t>: Yatırımlardan elde edilen veya yapılan harcamalar.</a:t>
            </a:r>
          </a:p>
          <a:p>
            <a:pPr lvl="0"/>
            <a:r>
              <a:rPr lang="tr-TR" sz="2800" b="1" dirty="0"/>
              <a:t>Finansman Faaliyetlerinden Nakit Akışı</a:t>
            </a:r>
            <a:r>
              <a:rPr lang="tr-TR" sz="2800" dirty="0"/>
              <a:t>: Borçlanma ve </a:t>
            </a:r>
            <a:r>
              <a:rPr lang="tr-TR" sz="2800" dirty="0" err="1"/>
              <a:t>özkaynak</a:t>
            </a:r>
            <a:r>
              <a:rPr lang="tr-TR" sz="2800" dirty="0"/>
              <a:t> işlemlerinden elde edilen veya yapılan harcamalar.</a:t>
            </a:r>
          </a:p>
          <a:p>
            <a:endParaRPr lang="tr-TR" sz="2800" dirty="0"/>
          </a:p>
        </p:txBody>
      </p:sp>
    </p:spTree>
    <p:extLst>
      <p:ext uri="{BB962C8B-B14F-4D97-AF65-F5344CB8AC3E}">
        <p14:creationId xmlns:p14="http://schemas.microsoft.com/office/powerpoint/2010/main" val="1356113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45432" y="673768"/>
            <a:ext cx="20293263" cy="11613436"/>
          </a:xfrm>
          <a:prstGeom prst="rect">
            <a:avLst/>
          </a:prstGeom>
        </p:spPr>
        <p:txBody>
          <a:bodyPr wrap="square">
            <a:spAutoFit/>
          </a:bodyPr>
          <a:lstStyle/>
          <a:p>
            <a:pPr algn="just">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4. Finansal Oran Analizi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Finansal oran analizi, mali tabloların çeşitli oranlarla değerlendirilmesini içerir. Bu oranlar, işletmenin performansını, likiditesini, kârlılığını ve borçluluğunu ölçmek için kullanılır.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Likidite Oranları</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Cari oran, asit-test oranı.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Kârlılık Oranları</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Brüt kâr marjı, net kâr marjı, </a:t>
            </a: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özkaynak</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kârlılığı.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Faaliyet Oranları</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Alacak devir hızı, stok devir hızı.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Borçluluk Oranları</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Borç/</a:t>
            </a: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özkaynak</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oranı, faiz karşılama oranı.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5. Dikey ve Yatay Analiz</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Dikey Analiz</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Mali tablolardaki kalemlerin yüzdesel olarak gösterilmesi (örneğin, gelir tablosunda her gider kaleminin toplam gelire oranı).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Yatay Analiz</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Mali tablolardaki kalemlerin zaman içindeki değişiminin incelenmesi (örneğin, geçen yıla göre gelirlerin ne kadar arttığı veya azaldığı).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6. Karşılaştırmalı Analiz</a:t>
            </a:r>
          </a:p>
          <a:p>
            <a:pPr algn="just">
              <a:lnSpc>
                <a:spcPct val="107000"/>
              </a:lnSpc>
              <a:spcAft>
                <a:spcPts val="800"/>
              </a:spcAft>
            </a:pPr>
            <a:r>
              <a:rPr lang="tr-TR" sz="2800" dirty="0"/>
              <a:t>Karşılaştırmalı analiz, işletmenin mali tablolarını belirli dönemler arasında veya benzer işletmelerle karşılaştırmayı içerir. Bu, işletmenin performansını ve finansal durumunu daha geniş bir bağlamda değerlendirir.</a:t>
            </a:r>
          </a:p>
          <a:p>
            <a:r>
              <a:rPr lang="tr-TR" sz="2800" b="1" dirty="0"/>
              <a:t>7. Neden-Sonuç Analizi</a:t>
            </a:r>
            <a:endParaRPr lang="tr-TR" sz="2800" dirty="0"/>
          </a:p>
          <a:p>
            <a:r>
              <a:rPr lang="tr-TR" sz="2800" dirty="0"/>
              <a:t>Bu adımda, belirli finansal göstergelerdeki değişimlerin nedenleri araştırılır. Örneğin, kâr marjında bir düşüş varsa, bu düşüşün nedenleri (artan maliyetler, azalan satışlar vb.) analiz edilir.</a:t>
            </a:r>
          </a:p>
          <a:p>
            <a:r>
              <a:rPr lang="tr-TR" sz="2800" b="1" dirty="0"/>
              <a:t>Sonuç</a:t>
            </a:r>
            <a:endParaRPr lang="tr-TR" sz="2800" dirty="0"/>
          </a:p>
          <a:p>
            <a:r>
              <a:rPr lang="tr-TR" sz="2800" dirty="0"/>
              <a:t>Mali tablolar analizi, bir işletmenin finansal sağlığını ve performansını anlamak için kritik bir araçtır. Doğru ve detaylı bir analiz, işletme yöneticilerinin stratejik kararlar almasına, yatırımcıların yatırım kararlarını yönlendirmesine ve kredi verenlerin kredi riskini değerlendirmesine yardımcı olur.</a:t>
            </a:r>
          </a:p>
          <a:p>
            <a:pPr algn="just">
              <a:lnSpc>
                <a:spcPct val="107000"/>
              </a:lnSpc>
              <a:spcAft>
                <a:spcPts val="800"/>
              </a:spcAft>
            </a:pP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8495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34190" y="625642"/>
            <a:ext cx="20164926" cy="11610792"/>
          </a:xfrm>
          <a:prstGeom prst="rect">
            <a:avLst/>
          </a:prstGeom>
        </p:spPr>
        <p:txBody>
          <a:bodyPr wrap="square">
            <a:spAutoFit/>
          </a:bodyPr>
          <a:lstStyle/>
          <a:p>
            <a:pPr algn="just">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Mali Tablolar Analizinin Anlamı ve Önemi: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Anlamı: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Mali tablolar analizi, bir işletmenin finansal tablolarının (bilanço, gelir tablosu, nakit akış tablosu ve </a:t>
            </a:r>
            <a:r>
              <a:rPr lang="tr-TR" sz="2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değişim tablosu) çeşitli teknikler ve yöntemler kullanılarak incelenmesi ve değerlendirilmesi sürecidir. Bu analiz, işletmenin mali durumunu, performansını ve gelecekteki finansal beklentilerini anlamak için yapılır. Mali tablolar analizi, işletme yönetimi, yatırımcılar, kredi verenler, analistler ve diğer paydaşlar için karar verme süreçlerinde kritik bir rol oynar.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Önemi: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Finansal Durumun Değerlendirilmesi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Mali tablolar analizi, işletmenin varlıklarının, borçlarının ve </a:t>
            </a:r>
            <a:r>
              <a:rPr lang="tr-TR" sz="2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özkaynaklarının</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detaylı bir değerlendirmesini yaparak finansal durumunu net bir şekilde ortaya koyar.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likidite durumu, borç ödeme kapasitesi ve finansal sağlamlığı hakkında bilgi verir.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Performans Ölçümü</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karlılığı, verimliliği ve etkinliği hakkında detaylı analiz yaparak performansını ölçer.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 ve nakit akış tablosu yardımıyla işletmenin gelir yaratma ve nakit yönetme becerisi değerlendirilir.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Geleceğe Yönelik Tahminler</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Trend analizi ve projeksiyonlar yardımıyla işletmenin gelecekteki finansal performansı hakkında tahminler yapılabilir.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büyüme potansiyeli ve sürdürülebilirliği değerlendirilir.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Stratejik Karar Alma</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 yönetimi, mali tablolar analizi sonuçlarına dayanarak stratejik kararlar alabilir (örneğin, yatırım yapma, maliyet azaltma, borçlanma stratejileri).</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Uzun vadeli planlama ve bütçeleme süreçlerine katkı sağlar.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357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34189" y="1138989"/>
            <a:ext cx="19298653" cy="7088800"/>
          </a:xfrm>
          <a:prstGeom prst="rect">
            <a:avLst/>
          </a:prstGeom>
        </p:spPr>
        <p:txBody>
          <a:bodyPr wrap="square">
            <a:spAutoFit/>
          </a:bodyPr>
          <a:lstStyle/>
          <a:p>
            <a:pPr marL="342900" lvl="0" indent="-342900" algn="just">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Yatırımcılar ve Kredi Verenler İçin Bilgi Sağlama</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Yatırımcılar, işletmenin mali tablolarını analiz ederek yatırım kararlarını verirler.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Kredi verenler, işletmenin kredi riskini değerlendirmek için mali tablolar analizine başvururlar.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İç ve Dış Denetim</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İç denetçiler, mali tablolar analizini kullanarak işletme içindeki mali süreçlerin doğruluğunu ve etkinliğini değerlendirirler.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Dış denetçiler, mali tabloların gerçeği yansıtıp yansıtmadığını belirlemek için analizi kullanırlar.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Yasal ve Düzenleyici Gereksinimler</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Mali tablolar analizi, işletmenin yasal ve düzenleyici gereksinimlere uyumunu sağlamak için gereklidir.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Vergi otoriteleri ve diğer düzenleyici kurumlar, işletmenin mali tablolarını inceler.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Sonuç:</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Mali tablolar analizi, bir işletmenin finansal sağlığını, performansını ve gelecekteki potansiyelini anlamak için hayati öneme sahiptir. İşletme yönetimi, yatırımcılar, kredi verenler ve diğer paydaşlar, bu analiz sayesinde daha bilinçli ve etkili kararlar alabilirler. Bu analiz, işletmenin stratejik planlaması, risk yönetimi ve sürdürülebilir büyümesi için vazgeçilmez bir araçtır.</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8745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86063" y="898358"/>
            <a:ext cx="20100757" cy="10463121"/>
          </a:xfrm>
          <a:prstGeom prst="rect">
            <a:avLst/>
          </a:prstGeom>
        </p:spPr>
        <p:txBody>
          <a:bodyPr wrap="square">
            <a:spAutoFit/>
          </a:bodyPr>
          <a:lstStyle/>
          <a:p>
            <a:pPr>
              <a:lnSpc>
                <a:spcPct val="107000"/>
              </a:lnSpc>
              <a:spcAft>
                <a:spcPts val="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Mali tablolar analizinin faydaları nelerdir?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Mali tablolar analizinin birçok önemli faydası vardır. İşletmeler, yatırımcılar, kredi verenler ve diğer paydaşlar için çeşitli açılardan değerli bilgiler sağlar. İşte mali tablolar analizinin başlıca faydaları: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İşletmeler İçin Faydaları: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Finansal Sağlığın Değerlendirilmesi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mevcut finansal durumunu, varlıklarını, borçlarını ve </a:t>
            </a:r>
            <a:r>
              <a:rPr lang="tr-TR" sz="2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özkaynaklarını</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net bir şekilde değerlendirir.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Likidite, karlılık ve borç ödeme kapasitesi gibi önemli finansal göstergeleri ortaya koyar.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Performans Takibi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geçmiş performansını analiz ederek güçlü ve zayıf yönleri belirler.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Zaman içindeki finansal performansı izleyerek trendleri ve değişimleri saptar.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Stratejik Karar Alma</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Yönetim, mali tablolar analizinden elde edilen bilgilerle daha bilinçli ve etkili stratejik kararlar alabilir.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 genişleme, maliyet azaltma ve borçlanma gibi konularda daha iyi planlama yapılabilir.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Verimlilik ve Etkinlik Analizi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varlıklarını ve kaynaklarını ne kadar etkin kullandığını değerlendirir.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Faaliyetlerin verimliliğini artırmak için gerekli iyileştirme alanlarını belirler.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Bütçeleme ve Tahmin</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Gelecekteki finansal performans ve nakit akışları için doğru tahminler yapmayı sağlar.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800" dirty="0" smtClean="0">
                <a:effectLst/>
                <a:latin typeface="Times New Roman" panose="02020603050405020304" pitchFamily="18" charset="0"/>
                <a:ea typeface="Times New Roman" panose="02020603050405020304" pitchFamily="18" charset="0"/>
              </a:rPr>
              <a:t>Daha gerçekçi ve uygulanabilir bütçeler oluşturulmasına yardımcı olur.</a:t>
            </a:r>
            <a:endParaRPr lang="tr-TR" sz="2800" dirty="0"/>
          </a:p>
        </p:txBody>
      </p:sp>
    </p:spTree>
    <p:extLst>
      <p:ext uri="{BB962C8B-B14F-4D97-AF65-F5344CB8AC3E}">
        <p14:creationId xmlns:p14="http://schemas.microsoft.com/office/powerpoint/2010/main" val="3035493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0653" y="1764632"/>
            <a:ext cx="19811999" cy="7316747"/>
          </a:xfrm>
          <a:prstGeom prst="rect">
            <a:avLst/>
          </a:prstGeom>
        </p:spPr>
        <p:txBody>
          <a:bodyPr wrap="square">
            <a:spAutoFit/>
          </a:bodyPr>
          <a:lstStyle/>
          <a:p>
            <a:pPr>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Yatırımcılar İçin Faydaları: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 Kararları</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Yatırımcılar, mali tablolar analizini kullanarak işletmenin finansal sağlığını ve büyüme potansiyelini değerlendirirler.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Hangi işletmelere yatırım yapacakları konusunda daha bilinçli kararlar alabilirler.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Risk Değerlendirmesi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finansal risklerini ve borçlanma durumunu analiz ederek yatırım risklerini değerlendirirler.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Daha düşük riskli ve yüksek getirili yatırım fırsatlarını tespit ederler.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Kredi Verenler İçin Faydaları: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Kredi Değerlendirmesi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Kredi verenler, işletmenin mali tablolarını analiz ederek kredi riskini ve geri ödeme kapasitesini değerlendirirler.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Kredi verme kararlarını bu analizler doğrultusunda yaparlar.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Faiz Oranı ve Koşulların Belirlenmesi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finansal durumuna ve risk profiline göre uygun faiz oranları ve kredi koşulları belirlerler.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4885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62526" y="1010653"/>
            <a:ext cx="19715748" cy="7584769"/>
          </a:xfrm>
          <a:prstGeom prst="rect">
            <a:avLst/>
          </a:prstGeom>
        </p:spPr>
        <p:txBody>
          <a:bodyPr wrap="square">
            <a:spAutoFit/>
          </a:bodyPr>
          <a:lstStyle/>
          <a:p>
            <a:pPr>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Diğer Paydaşlar İçin Faydaları:</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Düzenleyici Uyum</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yasal ve düzenleyici gereksinimlere uyup uymadığını değerlendirir.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Vergi otoriteleri ve düzenleyici kurumlar için gerekli raporlamaların yapılmasını sağlar.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İç ve Dış Denetim</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İç denetçiler, işletme içindeki mali süreçlerin doğruluğunu ve etkinliğini değerlendirir.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Dış denetçiler, mali tabloların gerçeği yansıtıp yansıtmadığını belirlemek için analiz yapar.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 Değerlemesi</a:t>
            </a: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piyasa değerini ve potansiyel satış fiyatını belirlemeye yardımcı olur.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Birleşme ve devralma gibi işlemler için gerekli finansal değerlendirmeleri sağlar.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Sonuç:</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800" dirty="0" smtClean="0">
                <a:effectLst/>
                <a:latin typeface="Times New Roman" panose="02020603050405020304" pitchFamily="18" charset="0"/>
                <a:ea typeface="Times New Roman" panose="02020603050405020304" pitchFamily="18" charset="0"/>
              </a:rPr>
              <a:t>Mali tablolar analizi, işletmelerin finansal sağlığını, performansını ve gelecekteki potansiyelini anlamak için kritik bir araçtır. İşletme yönetimi, yatırımcılar, kredi verenler ve diğer paydaşlar, bu analiz sayesinde daha bilinçli, doğru ve stratejik kararlar alabilirler. Bu da işletmelerin sürdürülebilirliği, büyümesi ve başarıya ulaşması açısından büyük önem taşır.</a:t>
            </a:r>
            <a:endParaRPr lang="tr-TR" sz="2800" dirty="0"/>
          </a:p>
        </p:txBody>
      </p:sp>
    </p:spTree>
    <p:extLst>
      <p:ext uri="{BB962C8B-B14F-4D97-AF65-F5344CB8AC3E}">
        <p14:creationId xmlns:p14="http://schemas.microsoft.com/office/powerpoint/2010/main" val="3163651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1703</Words>
  <Application>Microsoft Office PowerPoint</Application>
  <PresentationFormat>Özel</PresentationFormat>
  <Paragraphs>121</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Arial</vt:lpstr>
      <vt:lpstr>Calibri</vt:lpstr>
      <vt:lpstr>Calibri Light</vt:lpstr>
      <vt:lpstr>Courier New</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7</cp:revision>
  <dcterms:created xsi:type="dcterms:W3CDTF">2024-06-22T09:13:52Z</dcterms:created>
  <dcterms:modified xsi:type="dcterms:W3CDTF">2024-06-25T08:58:34Z</dcterms:modified>
</cp:coreProperties>
</file>