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8"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4660"/>
  </p:normalViewPr>
  <p:slideViewPr>
    <p:cSldViewPr snapToGrid="0">
      <p:cViewPr varScale="1">
        <p:scale>
          <a:sx n="84" d="100"/>
          <a:sy n="84" d="100"/>
        </p:scale>
        <p:origin x="94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E13A7BD-69E9-4729-A0E9-1FCDD4BFE43E}" type="datetimeFigureOut">
              <a:rPr lang="tr-TR" smtClean="0"/>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914910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13A7BD-69E9-4729-A0E9-1FCDD4BFE43E}" type="datetimeFigureOut">
              <a:rPr lang="tr-TR" smtClean="0"/>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425640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13A7BD-69E9-4729-A0E9-1FCDD4BFE43E}" type="datetimeFigureOut">
              <a:rPr lang="tr-TR" smtClean="0"/>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116963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13A7BD-69E9-4729-A0E9-1FCDD4BFE43E}" type="datetimeFigureOut">
              <a:rPr lang="tr-TR" smtClean="0"/>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337373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E13A7BD-69E9-4729-A0E9-1FCDD4BFE43E}" type="datetimeFigureOut">
              <a:rPr lang="tr-TR" smtClean="0"/>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3384791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13A7BD-69E9-4729-A0E9-1FCDD4BFE43E}" type="datetimeFigureOut">
              <a:rPr lang="tr-TR" smtClean="0"/>
              <a:t>2.07.2024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39675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13A7BD-69E9-4729-A0E9-1FCDD4BFE43E}" type="datetimeFigureOut">
              <a:rPr lang="tr-TR" smtClean="0"/>
              <a:t>2.07.2024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245751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E13A7BD-69E9-4729-A0E9-1FCDD4BFE43E}" type="datetimeFigureOut">
              <a:rPr lang="tr-TR" smtClean="0"/>
              <a:t>2.07.2024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619551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13A7BD-69E9-4729-A0E9-1FCDD4BFE43E}" type="datetimeFigureOut">
              <a:rPr lang="tr-TR" smtClean="0"/>
              <a:t>2.07.2024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36819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E13A7BD-69E9-4729-A0E9-1FCDD4BFE43E}" type="datetimeFigureOut">
              <a:rPr lang="tr-TR" smtClean="0"/>
              <a:t>2.07.2024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11177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E13A7BD-69E9-4729-A0E9-1FCDD4BFE43E}" type="datetimeFigureOut">
              <a:rPr lang="tr-TR" smtClean="0"/>
              <a:t>2.07.2024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9D5D5E-5B48-4832-9032-8D4D9D756837}" type="slidenum">
              <a:rPr lang="tr-TR" smtClean="0"/>
              <a:t>‹#›</a:t>
            </a:fld>
            <a:endParaRPr lang="tr-TR"/>
          </a:p>
        </p:txBody>
      </p:sp>
    </p:spTree>
    <p:extLst>
      <p:ext uri="{BB962C8B-B14F-4D97-AF65-F5344CB8AC3E}">
        <p14:creationId xmlns:p14="http://schemas.microsoft.com/office/powerpoint/2010/main" val="236005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3A7BD-69E9-4729-A0E9-1FCDD4BFE43E}" type="datetimeFigureOut">
              <a:rPr lang="tr-TR" smtClean="0"/>
              <a:t>2.07.2024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D5D5E-5B48-4832-9032-8D4D9D756837}" type="slidenum">
              <a:rPr lang="tr-TR" smtClean="0"/>
              <a:t>‹#›</a:t>
            </a:fld>
            <a:endParaRPr lang="tr-TR"/>
          </a:p>
        </p:txBody>
      </p:sp>
    </p:spTree>
    <p:extLst>
      <p:ext uri="{BB962C8B-B14F-4D97-AF65-F5344CB8AC3E}">
        <p14:creationId xmlns:p14="http://schemas.microsoft.com/office/powerpoint/2010/main" val="70856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8640" y="566928"/>
            <a:ext cx="10981944" cy="5412251"/>
          </a:xfrm>
          <a:prstGeom prst="rect">
            <a:avLst/>
          </a:prstGeom>
        </p:spPr>
        <p:txBody>
          <a:bodyPr wrap="square">
            <a:spAutoFit/>
          </a:bodyPr>
          <a:lstStyle/>
          <a:p>
            <a:pPr>
              <a:lnSpc>
                <a:spcPct val="107000"/>
              </a:lnSpc>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2. Ders:  Mali Analiz Açısından Temel Mali Tablolar: Bilanço ve Gelir Tablosu</a:t>
            </a:r>
          </a:p>
          <a:p>
            <a:pPr>
              <a:lnSpc>
                <a:spcPct val="107000"/>
              </a:lnSpc>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Bilanço</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bir işletmenin belirli bir tarihteki finansal durumunu gösteren temel mali tablolardan biridir. Bilanço, işletmenin sahip olduğu varlıkları, borçlarını ve öz kaynaklarını belirli bir düzen içinde sunar ve işletmenin mali yapısını ve likiditesini değerlendirmek için kullanılır. Bilanço, genellikle üç ana unsurdan oluşur: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Bilanço Unsurları: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Varlıklar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Assets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Varlıklar, işletmenin sahip olduğu ve gelecekte ekonomik fayda sağlaması beklenen kaynaklardır.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Varlıklar, dönen varlıklar ve duran varlıklar olarak ikiye ayrılır.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 Dönen Varlıklar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Assets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Nakit ve nakit benzerleri: Kasadaki nakit, banka mevduatları.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Ticari alacaklar: Müşterilerden alınacak tutarlar.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Stoklar: Satılmak üzere elde tutulan mallar ve hammaddeler.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Diğer dönen varlıklar: Kısa vadeli yatırımlar, peşin ödenmiş giderler.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 Duran Varlıklar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Non-Current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Assets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Maddi duran varlıklar: Arazi, binalar, makineler ve ekipmanlar.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Maddi olmayan duran varlıklar: Patentler, markalar, yazılımlar.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Finansal duran varlıklar: Uzun vadeli yatırımlar.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Diğer duran varlıklar: Şerefiye, uzun vadeli alacaklar.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29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0936" y="374904"/>
            <a:ext cx="10853928" cy="5742854"/>
          </a:xfrm>
          <a:prstGeom prst="rect">
            <a:avLst/>
          </a:prstGeom>
        </p:spPr>
        <p:txBody>
          <a:bodyPr wrap="square">
            <a:spAutoFit/>
          </a:bodyPr>
          <a:lstStyle/>
          <a:p>
            <a:pPr>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Önemi: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Likidite Analizi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Cari Oran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Dönen varlıkların kısa vadeli borçlara oranı, işletmenin kısa vadeli borçlarını ödeme kapasitesini gösterir.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Asit-Test Oranı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Quick</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Dönen varlıklardan stoklar çıkarılarak kısa vadeli borçlara oranlanır, likiditenin daha muhafazakar bir ölçüsüdür.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Borçlanma ve Finansal Kaldıraç Analizi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Borç/</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Debt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Equity</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Toplam borçların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 işletmenin finansal riskini ve borçlanma seviyesini gösterir.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Borç/Toplam Varlıklar Oranı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Debt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Total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Assets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Toplam borçların toplam varlıklara oranı, varlıkların ne kadarının borçla finanse edildiğini gösterir.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Varlık Yönetimi ve Verimlilik Analizi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Varlık Devir Hızı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Asset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Satışların toplam varlıklara oranı, işletmenin varlıklarını ne kadar etkin kullandığını gösterir.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Stok Devir Hızı (Inventory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Satılan malın maliyetinin stoklara oranı, stokların ne kadar hızlı satıldığını gösterir.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36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2920" y="448056"/>
            <a:ext cx="11082528" cy="5742854"/>
          </a:xfrm>
          <a:prstGeom prst="rect">
            <a:avLst/>
          </a:prstGeom>
        </p:spPr>
        <p:txBody>
          <a:bodyPr wrap="square">
            <a:spAutoFit/>
          </a:bodyPr>
          <a:lstStyle/>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4. Karlılık Analizi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Karlılığı (Return on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Equity</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ROE)</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Net karın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 işletme sahiplerinin yatırımlarının getirisini gösterir.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Varlık Karlılığı (Return on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Assets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ROA)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Net karın toplam varlıklara oranı, işletmenin varlıklarını ne kadar karlı kullandığını gösterir.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5. Risk ve Sürdürülebilirlik Değerlendirmesi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Finansal Esneklik</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İşletmenin beklenmedik finansal zorluklarla başa çıkma kapasitesini ve borç ödeme esnekliğini değerlendirir.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Geleceğe Yönelik Tahminler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Trend analizi yaparak işletmenin gelecekteki finansal performansı ve sürdürülebilirliği hakkında tahminler yapılmasına olanak tanır.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6. Yatırım ve Kredi Kararları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Yatırımcılar ve Kredi Verenler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Bilanço, yatırımcıların ve kredi verenlerin işletmenin finansal sağlığını ve risk profilini değerlendirmesine yardımcı olur. Bu sayede daha bilinçli yatırım ve kredi verme kararları alınır.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8. Performans ve Stratejik Yönetim</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Yönetim Kararları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İşletme yönetimi, bilançodan elde edilen bilgilerle stratejik kararlar alabilir, maliyet yönetimi ve kaynak tahsisi gibi konularda daha bilinçli hareket edebilir.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6298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3504" y="1554480"/>
            <a:ext cx="10689336" cy="3063724"/>
          </a:xfrm>
          <a:prstGeom prst="rect">
            <a:avLst/>
          </a:prstGeom>
        </p:spPr>
        <p:txBody>
          <a:bodyPr wrap="square">
            <a:spAutoFit/>
          </a:bodyPr>
          <a:lstStyle/>
          <a:p>
            <a:pPr>
              <a:lnSpc>
                <a:spcPct val="107000"/>
              </a:lnSpc>
              <a:spcAft>
                <a:spcPts val="800"/>
              </a:spcAft>
            </a:pPr>
            <a:endPar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Sonuç:</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Bilanço, mali analiz açısından işletmenin finansal sağlığını, performansını ve gelecekteki potansiyelini değerlendirmek için temel bir araçtır. İşletme yönetimi, yatırımcılar, kredi verenler ve diğer paydaşlar, bilançoyu analiz ederek daha doğru ve stratejik kararlar alabilirler. Bu da işletmenin sürdürülebilirliği, büyümesi ve başarıya ulaşması açısından büyük önem taşır</a:t>
            </a:r>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708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8952" y="1691639"/>
            <a:ext cx="9500616" cy="2941703"/>
          </a:xfrm>
          <a:prstGeom prst="rect">
            <a:avLst/>
          </a:prstGeom>
        </p:spPr>
        <p:txBody>
          <a:bodyPr wrap="square">
            <a:spAutoFit/>
          </a:bodyPr>
          <a:lstStyle/>
          <a:p>
            <a:pPr algn="just">
              <a:lnSpc>
                <a:spcPct val="107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Gelir Tablosu</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bir işletmenin belirli bir dönemde elde ettiği gelirleri, bu gelirleri elde etmek için katlanılan maliyetleri, işletme giderlerini ve nihayetinde işletmenin net kar veya zararını gösteren mali tablodur. Gelir tablosu, işletmenin karlılığını ve finansal performansını değerlendirmek için kullanılır. İşletmenin faaliyet sonuçlarını belirli bir zaman diliminde (genellikle aylık, çeyreklik veya yıllık) özetler.</a:t>
            </a:r>
            <a:endParaRPr lang="tr-TR"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9697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4632" y="612648"/>
            <a:ext cx="11210544" cy="4848635"/>
          </a:xfrm>
          <a:prstGeom prst="rect">
            <a:avLst/>
          </a:prstGeom>
        </p:spPr>
        <p:txBody>
          <a:bodyPr wrap="square">
            <a:spAutoFit/>
          </a:bodyPr>
          <a:lstStyle/>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Tablosunun Unsurları:</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Gelirler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Revenues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Net Satışlar (Net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Sales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Brüt satışlardan satış iadeleri ve indirimler düşüldükten sonra kalan tutar. İşletmenin ürün veya hizmet satışlarından elde ettiği toplam gelir.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Diğer Gelirler</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Esas faaliyet dışı gelirler, örneğin, faiz gelirleri, kira gelirleri veya yatırımlardan elde edilen diğer gelirler.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Maliyetler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Satışların Maliyeti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Goods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Sold</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 COGS)</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Satılan ürünlerin veya hizmetlerin maliyeti. Üretim maliyetleri, malzeme, işçilik ve üretimle ilgili diğer genel giderler bu kalemde yer alır.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Gross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Profit)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 net satışlardan satışların maliyeti çıkarılarak bulunur.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 = Net Satışlar - Satışların Maliyeti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366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1792" y="475488"/>
            <a:ext cx="10817352" cy="5609869"/>
          </a:xfrm>
          <a:prstGeom prst="rect">
            <a:avLst/>
          </a:prstGeom>
        </p:spPr>
        <p:txBody>
          <a:bodyPr wrap="square">
            <a:spAutoFit/>
          </a:bodyPr>
          <a:lstStyle/>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Faaliyet Giderleri (Operating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Expenses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Pazarlama, Satış ve Dağıtım Giderleri</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Reklam, promosyon, satış ekibi maaşları ve dağıtım masrafları gibi giderler.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Genel ve İdari Giderler</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Yönetim maaşları, ofis giderleri, sigorta, hukuk ve muhasebe ücretleri gibi genel işletme giderleri.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Ar-Ge Giderleri (R&amp;D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Expenses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Araştırma ve geliştirme faaliyetlerine yapılan harcamalar.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Faaliyet Karı/Zararı (Operating Profit/</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Loss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Faaliyet Karı, brüt kardan faaliyet giderlerinin çıkarılmasıyla bulunur.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Faaliyet Karı = Brüt Kar - Faaliyet Giderleri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6. Faaliyet Dışı Gelirler ve Giderler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Non</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-Operating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Income</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Expenses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Faiz Gelirleri ve Giderleri</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İşletmenin yatırımlardan elde ettiği faiz gelirleri ve borçlanma nedeniyle ödediği faiz giderleri.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Diğer Faaliyet Dışı Gelirler ve Giderler</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Yatırım karları, varlık satış karları/zararları gibi faaliyet dışı unsurlar.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996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0976" y="1344168"/>
            <a:ext cx="10725912" cy="3758080"/>
          </a:xfrm>
          <a:prstGeom prst="rect">
            <a:avLst/>
          </a:prstGeom>
        </p:spPr>
        <p:txBody>
          <a:bodyPr wrap="square">
            <a:spAutoFit/>
          </a:bodyPr>
          <a:lstStyle/>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7. Vergi Öncesi Kar/Zarar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Earnings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Before</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Tax</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 EBT)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Vergi öncesi kar, faaliyet karına faaliyet dışı gelirler eklenip faaliyet dışı giderler çıkarılarak hesaplanır.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Vergi Öncesi Kar = Faaliyet Karı + Faaliyet Dışı Gelirler - Faaliyet Dışı Giderler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8. Vergiler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Taxes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vergi yükümlülükleri. Vergi öncesi kardan ödenmesi gereken vergi tutarıdır.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9. Net Kar/Zarar (Net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Income</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/Net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Loss</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Vergi öncesi kardan vergi giderleri çıkarıldıktan sonra kalan tutardır.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Net Kar = Vergi Öncesi Kar - Vergiler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3224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1248" y="1399032"/>
            <a:ext cx="10817352" cy="3552896"/>
          </a:xfrm>
          <a:prstGeom prst="rect">
            <a:avLst/>
          </a:prstGeom>
        </p:spPr>
        <p:txBody>
          <a:bodyPr wrap="square">
            <a:spAutoFit/>
          </a:bodyPr>
          <a:lstStyle/>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Tablosunun Önemi: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Karlılığın Değerlendirilmesi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İşletmenin belirli bir dönemde ne kadar karlı olduğunu gösterir.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Performans Analizi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İşletmenin gelir ve giderlerini analiz ederek performans değerlendirmesi yapılır.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Yatırım Kararları</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Yatırımcılar, işletmenin karlılığını ve finansal performansını değerlendirerek yatırım kararlarını verirler.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Yönetim Kararları</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İşletme yönetimi, gelir ve giderleri analiz ederek maliyet kontrolü, fiyatlandırma ve stratejik kararlar alır.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Finansal Planlama</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Gelecekteki finansal performans tahminleri ve bütçeleme için temel sağlar.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5781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6328858"/>
              </p:ext>
            </p:extLst>
          </p:nvPr>
        </p:nvGraphicFramePr>
        <p:xfrm>
          <a:off x="2083565" y="1366488"/>
          <a:ext cx="6675120" cy="5177790"/>
        </p:xfrm>
        <a:graphic>
          <a:graphicData uri="http://schemas.openxmlformats.org/drawingml/2006/table">
            <a:tbl>
              <a:tblPr firstRow="1" firstCol="1" bandRow="1">
                <a:tableStyleId>{5C22544A-7EE6-4342-B048-85BDC9FD1C3A}</a:tableStyleId>
              </a:tblPr>
              <a:tblGrid>
                <a:gridCol w="4014216">
                  <a:extLst>
                    <a:ext uri="{9D8B030D-6E8A-4147-A177-3AD203B41FA5}">
                      <a16:colId xmlns:a16="http://schemas.microsoft.com/office/drawing/2014/main" val="3376906482"/>
                    </a:ext>
                  </a:extLst>
                </a:gridCol>
                <a:gridCol w="2660904">
                  <a:extLst>
                    <a:ext uri="{9D8B030D-6E8A-4147-A177-3AD203B41FA5}">
                      <a16:colId xmlns:a16="http://schemas.microsoft.com/office/drawing/2014/main" val="3686189646"/>
                    </a:ext>
                  </a:extLst>
                </a:gridCol>
              </a:tblGrid>
              <a:tr h="0">
                <a:tc>
                  <a:txBody>
                    <a:bodyPr/>
                    <a:lstStyle/>
                    <a:p>
                      <a:pPr algn="ctr">
                        <a:lnSpc>
                          <a:spcPct val="107000"/>
                        </a:lnSpc>
                        <a:spcAft>
                          <a:spcPts val="0"/>
                        </a:spcAft>
                      </a:pPr>
                      <a:r>
                        <a:rPr lang="tr-TR" sz="2000">
                          <a:effectLst/>
                        </a:rPr>
                        <a:t>Gelir Kalemleri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2000" dirty="0">
                          <a:effectLst/>
                        </a:rPr>
                        <a:t>Tutar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99152689"/>
                  </a:ext>
                </a:extLst>
              </a:tr>
              <a:tr h="0">
                <a:tc>
                  <a:txBody>
                    <a:bodyPr/>
                    <a:lstStyle/>
                    <a:p>
                      <a:pPr>
                        <a:lnSpc>
                          <a:spcPct val="107000"/>
                        </a:lnSpc>
                        <a:spcAft>
                          <a:spcPts val="0"/>
                        </a:spcAft>
                      </a:pPr>
                      <a:r>
                        <a:rPr lang="tr-TR" sz="2000">
                          <a:effectLst/>
                        </a:rPr>
                        <a:t>Net Satışlar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1,000,000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53488845"/>
                  </a:ext>
                </a:extLst>
              </a:tr>
              <a:tr h="0">
                <a:tc>
                  <a:txBody>
                    <a:bodyPr/>
                    <a:lstStyle/>
                    <a:p>
                      <a:pPr>
                        <a:lnSpc>
                          <a:spcPct val="107000"/>
                        </a:lnSpc>
                        <a:spcAft>
                          <a:spcPts val="0"/>
                        </a:spcAft>
                      </a:pPr>
                      <a:r>
                        <a:rPr lang="tr-TR" sz="2000" dirty="0">
                          <a:effectLst/>
                        </a:rPr>
                        <a:t>Satışların Maliyeti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(600,000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49749013"/>
                  </a:ext>
                </a:extLst>
              </a:tr>
              <a:tr h="0">
                <a:tc>
                  <a:txBody>
                    <a:bodyPr/>
                    <a:lstStyle/>
                    <a:p>
                      <a:pPr>
                        <a:lnSpc>
                          <a:spcPct val="107000"/>
                        </a:lnSpc>
                        <a:spcAft>
                          <a:spcPts val="0"/>
                        </a:spcAft>
                      </a:pPr>
                      <a:r>
                        <a:rPr lang="tr-TR" sz="2000">
                          <a:effectLst/>
                        </a:rPr>
                        <a:t>Brüt Kar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400,000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85598490"/>
                  </a:ext>
                </a:extLst>
              </a:tr>
              <a:tr h="225076">
                <a:tc>
                  <a:txBody>
                    <a:bodyPr/>
                    <a:lstStyle/>
                    <a:p>
                      <a:pPr>
                        <a:lnSpc>
                          <a:spcPct val="107000"/>
                        </a:lnSpc>
                        <a:spcAft>
                          <a:spcPts val="0"/>
                        </a:spcAft>
                      </a:pPr>
                      <a:r>
                        <a:rPr lang="tr-TR" sz="2000" dirty="0">
                          <a:effectLst/>
                        </a:rPr>
                        <a:t>Faaliyet Giderleri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20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8019514"/>
                  </a:ext>
                </a:extLst>
              </a:tr>
              <a:tr h="0">
                <a:tc>
                  <a:txBody>
                    <a:bodyPr/>
                    <a:lstStyle/>
                    <a:p>
                      <a:pPr>
                        <a:lnSpc>
                          <a:spcPct val="107000"/>
                        </a:lnSpc>
                        <a:spcAft>
                          <a:spcPts val="0"/>
                        </a:spcAft>
                      </a:pPr>
                      <a:r>
                        <a:rPr lang="tr-TR" sz="2000">
                          <a:effectLst/>
                        </a:rPr>
                        <a:t>- Pazarlama, Satış ve Dağıtım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(50,000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69194371"/>
                  </a:ext>
                </a:extLst>
              </a:tr>
              <a:tr h="0">
                <a:tc>
                  <a:txBody>
                    <a:bodyPr/>
                    <a:lstStyle/>
                    <a:p>
                      <a:pPr>
                        <a:lnSpc>
                          <a:spcPct val="107000"/>
                        </a:lnSpc>
                        <a:spcAft>
                          <a:spcPts val="0"/>
                        </a:spcAft>
                      </a:pPr>
                      <a:r>
                        <a:rPr lang="tr-TR" sz="2000">
                          <a:effectLst/>
                        </a:rPr>
                        <a:t>- Genel ve İdari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(100,000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49227670"/>
                  </a:ext>
                </a:extLst>
              </a:tr>
              <a:tr h="0">
                <a:tc>
                  <a:txBody>
                    <a:bodyPr/>
                    <a:lstStyle/>
                    <a:p>
                      <a:pPr>
                        <a:lnSpc>
                          <a:spcPct val="107000"/>
                        </a:lnSpc>
                        <a:spcAft>
                          <a:spcPts val="0"/>
                        </a:spcAft>
                      </a:pPr>
                      <a:r>
                        <a:rPr lang="tr-TR" sz="2000">
                          <a:effectLst/>
                        </a:rPr>
                        <a:t>- Ar-Ge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(30,000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19700065"/>
                  </a:ext>
                </a:extLst>
              </a:tr>
              <a:tr h="0">
                <a:tc>
                  <a:txBody>
                    <a:bodyPr/>
                    <a:lstStyle/>
                    <a:p>
                      <a:pPr>
                        <a:lnSpc>
                          <a:spcPct val="107000"/>
                        </a:lnSpc>
                        <a:spcAft>
                          <a:spcPts val="0"/>
                        </a:spcAft>
                      </a:pPr>
                      <a:r>
                        <a:rPr lang="tr-TR" sz="2000">
                          <a:effectLst/>
                        </a:rPr>
                        <a:t>Faaliyet Karı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220,000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6008363"/>
                  </a:ext>
                </a:extLst>
              </a:tr>
              <a:tr h="0">
                <a:tc>
                  <a:txBody>
                    <a:bodyPr/>
                    <a:lstStyle/>
                    <a:p>
                      <a:pPr>
                        <a:lnSpc>
                          <a:spcPct val="107000"/>
                        </a:lnSpc>
                        <a:spcAft>
                          <a:spcPts val="0"/>
                        </a:spcAft>
                      </a:pPr>
                      <a:r>
                        <a:rPr lang="tr-TR" sz="2000">
                          <a:effectLst/>
                        </a:rPr>
                        <a:t>Faaliyet Dışı Gelirler ve Giderler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20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41088497"/>
                  </a:ext>
                </a:extLst>
              </a:tr>
              <a:tr h="0">
                <a:tc>
                  <a:txBody>
                    <a:bodyPr/>
                    <a:lstStyle/>
                    <a:p>
                      <a:pPr>
                        <a:lnSpc>
                          <a:spcPct val="107000"/>
                        </a:lnSpc>
                        <a:spcAft>
                          <a:spcPts val="0"/>
                        </a:spcAft>
                      </a:pPr>
                      <a:r>
                        <a:rPr lang="tr-TR" sz="2000">
                          <a:effectLst/>
                        </a:rPr>
                        <a:t>- Faiz Gelirleri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10,000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07489298"/>
                  </a:ext>
                </a:extLst>
              </a:tr>
              <a:tr h="0">
                <a:tc>
                  <a:txBody>
                    <a:bodyPr/>
                    <a:lstStyle/>
                    <a:p>
                      <a:pPr>
                        <a:lnSpc>
                          <a:spcPct val="107000"/>
                        </a:lnSpc>
                        <a:spcAft>
                          <a:spcPts val="0"/>
                        </a:spcAft>
                      </a:pPr>
                      <a:r>
                        <a:rPr lang="tr-TR" sz="2000">
                          <a:effectLst/>
                        </a:rPr>
                        <a:t>- Faiz Giderleri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(20,000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23776203"/>
                  </a:ext>
                </a:extLst>
              </a:tr>
              <a:tr h="0">
                <a:tc>
                  <a:txBody>
                    <a:bodyPr/>
                    <a:lstStyle/>
                    <a:p>
                      <a:pPr>
                        <a:lnSpc>
                          <a:spcPct val="107000"/>
                        </a:lnSpc>
                        <a:spcAft>
                          <a:spcPts val="0"/>
                        </a:spcAft>
                      </a:pPr>
                      <a:r>
                        <a:rPr lang="tr-TR" sz="2000">
                          <a:effectLst/>
                        </a:rPr>
                        <a:t>Vergi Öncesi Kar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210,000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39892845"/>
                  </a:ext>
                </a:extLst>
              </a:tr>
              <a:tr h="0">
                <a:tc>
                  <a:txBody>
                    <a:bodyPr/>
                    <a:lstStyle/>
                    <a:p>
                      <a:pPr>
                        <a:lnSpc>
                          <a:spcPct val="107000"/>
                        </a:lnSpc>
                        <a:spcAft>
                          <a:spcPts val="0"/>
                        </a:spcAft>
                      </a:pPr>
                      <a:r>
                        <a:rPr lang="tr-TR" sz="2000">
                          <a:effectLst/>
                        </a:rPr>
                        <a:t>Vergiler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a:effectLst/>
                        </a:rPr>
                        <a:t>(50,000 TL)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60221465"/>
                  </a:ext>
                </a:extLst>
              </a:tr>
              <a:tr h="0">
                <a:tc>
                  <a:txBody>
                    <a:bodyPr/>
                    <a:lstStyle/>
                    <a:p>
                      <a:pPr>
                        <a:lnSpc>
                          <a:spcPct val="107000"/>
                        </a:lnSpc>
                        <a:spcAft>
                          <a:spcPts val="0"/>
                        </a:spcAft>
                      </a:pPr>
                      <a:r>
                        <a:rPr lang="tr-TR" sz="2000">
                          <a:effectLst/>
                        </a:rPr>
                        <a:t>Net Kar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000" dirty="0">
                          <a:effectLst/>
                        </a:rPr>
                        <a:t>160,000 TL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54312037"/>
                  </a:ext>
                </a:extLst>
              </a:tr>
            </a:tbl>
          </a:graphicData>
        </a:graphic>
      </p:graphicFrame>
      <p:sp>
        <p:nvSpPr>
          <p:cNvPr id="4" name="Dikdörtgen 3"/>
          <p:cNvSpPr/>
          <p:nvPr/>
        </p:nvSpPr>
        <p:spPr>
          <a:xfrm>
            <a:off x="4002538" y="473004"/>
            <a:ext cx="2837174" cy="400110"/>
          </a:xfrm>
          <a:prstGeom prst="rect">
            <a:avLst/>
          </a:prstGeom>
        </p:spPr>
        <p:txBody>
          <a:bodyPr wrap="square">
            <a:spAutoFit/>
          </a:bodyPr>
          <a:lstStyle/>
          <a:p>
            <a:r>
              <a:rPr lang="tr-TR" altLang="tr-TR" sz="2000" b="1" dirty="0">
                <a:latin typeface="Calibri" panose="020F0502020204030204" pitchFamily="34" charset="0"/>
                <a:ea typeface="Times New Roman" panose="02020603050405020304" pitchFamily="18" charset="0"/>
                <a:cs typeface="Times New Roman" panose="02020603050405020304" pitchFamily="18" charset="0"/>
              </a:rPr>
              <a:t>Örnek Gelir Tablosu:</a:t>
            </a:r>
            <a:endParaRPr lang="tr-TR" sz="2000" dirty="0"/>
          </a:p>
        </p:txBody>
      </p:sp>
    </p:spTree>
    <p:extLst>
      <p:ext uri="{BB962C8B-B14F-4D97-AF65-F5344CB8AC3E}">
        <p14:creationId xmlns:p14="http://schemas.microsoft.com/office/powerpoint/2010/main" val="625037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2688" y="905256"/>
            <a:ext cx="10451592" cy="3201261"/>
          </a:xfrm>
          <a:prstGeom prst="rect">
            <a:avLst/>
          </a:prstGeom>
        </p:spPr>
        <p:txBody>
          <a:bodyPr wrap="square">
            <a:spAutoFit/>
          </a:bodyPr>
          <a:lstStyle/>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Bu yapı, işletmenin dönem içindeki gelirlerini ve giderlerini detaylı bir şekilde gösterir ve işletmenin finansal performansını anlamak için temel bir araç sağlar.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Times New Roman" panose="02020603050405020304" pitchFamily="18" charset="0"/>
                <a:ea typeface="Times New Roman" panose="02020603050405020304" pitchFamily="18" charset="0"/>
              </a:rPr>
              <a:t>Gelir tablosu, mali analiz açısından işletmenin belirli bir dönemdeki performansını ve karlılığını değerlendirmek için kritik bir araçtır. İşletmenin faaliyetlerinden elde ettiği gelirleri ve bu gelirleri elde etmek için katlanılan maliyetleri, giderleri ve nihai olarak net kar veya zararını gösterir. Gelir tablosu, işletmenin </a:t>
            </a:r>
            <a:r>
              <a:rPr lang="tr-TR" sz="2400" dirty="0" err="1">
                <a:latin typeface="Times New Roman" panose="02020603050405020304" pitchFamily="18" charset="0"/>
                <a:ea typeface="Times New Roman" panose="02020603050405020304" pitchFamily="18" charset="0"/>
              </a:rPr>
              <a:t>operasyonel</a:t>
            </a:r>
            <a:r>
              <a:rPr lang="tr-TR" sz="2400" dirty="0">
                <a:latin typeface="Times New Roman" panose="02020603050405020304" pitchFamily="18" charset="0"/>
                <a:ea typeface="Times New Roman" panose="02020603050405020304" pitchFamily="18" charset="0"/>
              </a:rPr>
              <a:t> etkinliğini, maliyet kontrolünü ve genel finansal sağlığını analiz etmek için kullanılır.</a:t>
            </a:r>
            <a:endParaRPr lang="tr-TR" sz="2400" dirty="0"/>
          </a:p>
        </p:txBody>
      </p:sp>
    </p:spTree>
    <p:extLst>
      <p:ext uri="{BB962C8B-B14F-4D97-AF65-F5344CB8AC3E}">
        <p14:creationId xmlns:p14="http://schemas.microsoft.com/office/powerpoint/2010/main" val="54958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1520" y="1014984"/>
            <a:ext cx="10753344" cy="4363630"/>
          </a:xfrm>
          <a:prstGeom prst="rect">
            <a:avLst/>
          </a:prstGeom>
        </p:spPr>
        <p:txBody>
          <a:bodyPr wrap="square">
            <a:spAutoFit/>
          </a:bodyPr>
          <a:lstStyle/>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2.  Yükümlülükler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Liabilities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Yükümlülükler, işletmenin borçlarıdır ve gelecekte belirli bir süre içinde ödenmesi gereken tutarları içerir.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Yükümlülükler, kısa vadeli yükümlülükler ve uzun vadeli yükümlülükler olarak ikiye ayrılır.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 Kısa Vadeli Yükümlülükler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Liabilities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Ticari borçlar: Tedarikçilere ve satıcılara olan borçlar.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Kısa vadeli finansal borçlar: Banka kredileri, kısa vadeli borçlanma araçları.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Diğer kısa vadeli yükümlülükler: Ödenecek vergiler, ödenecek maaşlar, alınan avanslar.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 Uzun Vadeli Yükümlülükler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Non-Current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Liabilities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Uzun vadeli finansal borçlar: Tahviller, uzun vadeli banka kredileri.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Emeklilik yükümlülükleri: Gelecekteki emeklilik ödemeleri.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Diğer uzun vadeli yükümlülükler: Uzun vadeli kira yükümlülükleri, ertelenmiş vergiler.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4400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0704" y="960121"/>
            <a:ext cx="10241280" cy="4740080"/>
          </a:xfrm>
          <a:prstGeom prst="rect">
            <a:avLst/>
          </a:prstGeom>
        </p:spPr>
        <p:txBody>
          <a:bodyPr wrap="square">
            <a:spAutoFit/>
          </a:bodyPr>
          <a:lstStyle/>
          <a:p>
            <a:pPr>
              <a:lnSpc>
                <a:spcPct val="107000"/>
              </a:lnSpc>
              <a:spcAft>
                <a:spcPts val="800"/>
              </a:spcAf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tablosunun mali analiz açısından anlamı ve önemi:</a:t>
            </a: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Anlamı:</a:t>
            </a: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Gelir ve Giderlerin Detaylı Görünümü</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belirli bir dönemde elde ettiği tüm gelirleri ve bu gelirleri elde etmek için yapılan harcamaları ayrıntılı bir şekilde gösterir.</a:t>
            </a: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 faaliyet karını, vergi öncesi karı ve net karı hesaplayarak işletmenin mali performansının çeşitli aşamalarını ortaya koyar.</a:t>
            </a: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Performans Ölçümü</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karlılığını ve performansını ölçer. Brüt kar, faaliyet karı ve net kar gibi kritik finansal göstergeleri sağlar.</a:t>
            </a: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gelir elde etme yeteneğini ve bu gelirleri ne kadar verimli kullandığını değerlendirir.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5996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1208" y="356616"/>
            <a:ext cx="11183112" cy="6141810"/>
          </a:xfrm>
          <a:prstGeom prst="rect">
            <a:avLst/>
          </a:prstGeom>
        </p:spPr>
        <p:txBody>
          <a:bodyPr wrap="square">
            <a:spAutoFit/>
          </a:bodyPr>
          <a:lstStyle/>
          <a:p>
            <a:pPr>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Önemi:</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Karlılık Analizi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 Marjı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Brüt karın net satışlara oranı, işletmenin satışlarının maliyetlerini karşıladıktan sonra ne kadar kar elde ettiğini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Faaliyet Kar Marjı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Faaliyet karının net satışlara oranı, işletmenin esas faaliyetlerinden ne kadar kar elde ettiğini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Net Kar Marjı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Net karın net satışlara oranı, tüm gelir ve giderler dikkate alındığında işletmenin ne kadar karlı olduğunu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Maliyet Kontrolü ve Verimlilik</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 işletmenin maliyetlerini ve giderlerini detaylı bir şekilde gösterir, bu da maliyet kontrolü ve verimlilik analizi yapmayı mümkün kılar.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 yönetimi, maliyetleri ve giderleri analiz ederek israfı azaltma ve verimliliği artırma fırsatlarını belirleyebilir.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Trend Analizi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 işletmenin performansını farklı dönemler arasında karşılaştırmak için kullanılır. Bu, işletmenin gelirlerinin ve karlarının nasıl değiştiğini anlamaya yardımcı olur.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Trend analizi, gelecekteki performans tahminlerini ve stratejik kararları destekler.</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3259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23544" y="841248"/>
            <a:ext cx="10396728" cy="5640262"/>
          </a:xfrm>
          <a:prstGeom prst="rect">
            <a:avLst/>
          </a:prstGeom>
        </p:spPr>
        <p:txBody>
          <a:bodyPr wrap="square">
            <a:spAutoFit/>
          </a:bodyPr>
          <a:lstStyle/>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4. Stratejik Karar Alma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tablosundan elde edilen bilgiler, işletme yönetiminin stratejik kararlar almasına yardımcı olur. Örneğin, hangi ürünlerin veya hizmetlerin daha karlı olduğunu belirleyerek ürün yelpazesini optimize edebilirler.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 kararları, yeni projeler veya maliyet azaltma stratejileri gibi kararlar, gelir tablosu analiziyle desteklenir.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5. Yatırımcılar ve Kredi Verenler İçin Bilgi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Yatırımcılar ve kredi verenler, işletmenin karlılığını ve mali performansını değerlendirmek için gelir tablosunu kullanır.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gelir tablosu, potansiyel yatırımcılar için cazip olup olmadığını veya kredi verenlerin kredi verme kararlarını etkiler.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6. Performans Değerlendirmesi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 işletme yönetiminin performansını ve işletmenin belirlenen hedeflere ne kadar ulaştığını değerlendirir.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Bu değerlendirme, performans hedeflerinin belirlenmesi ve çalışanların performans değerlendirmeleri için temel oluşturur.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38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41832" y="1682496"/>
            <a:ext cx="10076688" cy="2154564"/>
          </a:xfrm>
          <a:prstGeom prst="rect">
            <a:avLst/>
          </a:prstGeom>
        </p:spPr>
        <p:txBody>
          <a:bodyPr wrap="square">
            <a:spAutoFit/>
          </a:bodyPr>
          <a:lstStyle/>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Özetle:</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Gelir tablosu, mali analiz açısından işletmenin finansal performansını değerlendirmek için vazgeçilmez bir araçtır. İşletmenin karlılığını, maliyet kontrolünü ve genel finansal sağlığını analiz ederek yönetim kararlarını, yatırımcı değerlendirmelerini ve stratejik planlamayı destekler. Gelir tablosunun sağladığı detaylı bilgiler, işletmenin mevcut durumu ve gelecekteki potansiyeli hakkında değerli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içgörüler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sunar.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59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3816" y="969264"/>
            <a:ext cx="10460736" cy="5058949"/>
          </a:xfrm>
          <a:prstGeom prst="rect">
            <a:avLst/>
          </a:prstGeom>
        </p:spPr>
        <p:txBody>
          <a:bodyPr wrap="square">
            <a:spAutoFit/>
          </a:bodyPr>
          <a:lstStyle/>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3.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Equity</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işletme sahiplerinin işletme üzerindeki haklarını temsil eder.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ödenmiş sermaye, yedek akçeler, geçmiş yıl karları/zararları ve dönem karı/zararından oluşur.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 Ödenmiş Sermaye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Paid</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-in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Capital</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Ortaklar tarafından işletmeye konulan sermaye.</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 Yedek Akçeler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Reserves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Kanuni yedekler: Yasal olarak ayrılması gereken yedekler.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Serbest yedekler: İhtiyari olarak ayrılan yedekler.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c. Geçmiş Yıl Karları/Zararları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Retained</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Earnings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geçmiş yıllardan kalan karları veya zararları.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d. Dönem Karı/Zararı (Net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Income</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Loss</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Belirli bir döneme ait net kar veya zarar.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79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4672" y="1115568"/>
            <a:ext cx="10341864" cy="3326167"/>
          </a:xfrm>
          <a:prstGeom prst="rect">
            <a:avLst/>
          </a:prstGeom>
        </p:spPr>
        <p:txBody>
          <a:bodyPr wrap="square">
            <a:spAutoFit/>
          </a:bodyPr>
          <a:lstStyle/>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Bilanço Eşitliği: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Bilanço, temel olarak aşağıdaki denklemi sağlar: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Varlıklar = Yükümlülükler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Öz kaynaklar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Bu denklem, işletmenin sahip olduğu varlıkların nasıl finanse edildiğini gösterir; ya borçlanma yoluyla (yükümlülükler) ya da sahiplerin yatırımları ve birikmiş karları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özkaynaklar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yoluyla.</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Bilanço Türleri: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Statik Bilanço</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Belirli bir tarihteki durumu gösterir.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Dinamik Bilanço</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Bir dönem boyunca meydana gelen değişiklikleri gösterir.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536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53896" y="2121408"/>
            <a:ext cx="9400032" cy="2602764"/>
          </a:xfrm>
          <a:prstGeom prst="rect">
            <a:avLst/>
          </a:prstGeom>
        </p:spPr>
        <p:txBody>
          <a:bodyPr wrap="square">
            <a:spAutoFit/>
          </a:bodyPr>
          <a:lstStyle/>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Bilanço Analizi: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Bilanço, işletmenin mali yapısını, likiditesini, borçlanma kapasitesini ve finansal sağlamlığını analiz etmek için kullanılır. Bu analiz, işletme yönetimi, yatırımcılar ve kredi verenler için kritik önem taşır.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Bir örnek bilanço, işletmenin finansal durumunu belirli bir tarihte gösteren ve varlıklar, yükümlülükler ve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özkaynakları</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içeren mali tablodur. Aşağıda, basitleştirilmiş bir örnek bilanço sunulmuştur: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490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41495902"/>
              </p:ext>
            </p:extLst>
          </p:nvPr>
        </p:nvGraphicFramePr>
        <p:xfrm>
          <a:off x="1286256" y="1368107"/>
          <a:ext cx="8735568" cy="4855787"/>
        </p:xfrm>
        <a:graphic>
          <a:graphicData uri="http://schemas.openxmlformats.org/drawingml/2006/table">
            <a:tbl>
              <a:tblPr firstRow="1" firstCol="1" bandRow="1">
                <a:tableStyleId>{5C22544A-7EE6-4342-B048-85BDC9FD1C3A}</a:tableStyleId>
              </a:tblPr>
              <a:tblGrid>
                <a:gridCol w="2499360">
                  <a:extLst>
                    <a:ext uri="{9D8B030D-6E8A-4147-A177-3AD203B41FA5}">
                      <a16:colId xmlns:a16="http://schemas.microsoft.com/office/drawing/2014/main" val="747121579"/>
                    </a:ext>
                  </a:extLst>
                </a:gridCol>
                <a:gridCol w="1417320">
                  <a:extLst>
                    <a:ext uri="{9D8B030D-6E8A-4147-A177-3AD203B41FA5}">
                      <a16:colId xmlns:a16="http://schemas.microsoft.com/office/drawing/2014/main" val="815683698"/>
                    </a:ext>
                  </a:extLst>
                </a:gridCol>
                <a:gridCol w="3182112">
                  <a:extLst>
                    <a:ext uri="{9D8B030D-6E8A-4147-A177-3AD203B41FA5}">
                      <a16:colId xmlns:a16="http://schemas.microsoft.com/office/drawing/2014/main" val="2764371390"/>
                    </a:ext>
                  </a:extLst>
                </a:gridCol>
                <a:gridCol w="1636776">
                  <a:extLst>
                    <a:ext uri="{9D8B030D-6E8A-4147-A177-3AD203B41FA5}">
                      <a16:colId xmlns:a16="http://schemas.microsoft.com/office/drawing/2014/main" val="3902419931"/>
                    </a:ext>
                  </a:extLst>
                </a:gridCol>
              </a:tblGrid>
              <a:tr h="0">
                <a:tc>
                  <a:txBody>
                    <a:bodyPr/>
                    <a:lstStyle/>
                    <a:p>
                      <a:pPr algn="ctr">
                        <a:lnSpc>
                          <a:spcPct val="107000"/>
                        </a:lnSpc>
                        <a:spcAft>
                          <a:spcPts val="0"/>
                        </a:spcAft>
                      </a:pPr>
                      <a:r>
                        <a:rPr lang="tr-TR" sz="1400">
                          <a:effectLst/>
                        </a:rPr>
                        <a:t>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400">
                          <a:effectLst/>
                        </a:rPr>
                        <a:t>Tutar (TL)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400" dirty="0">
                          <a:effectLst/>
                        </a:rPr>
                        <a:t>Yükümlülükler ve </a:t>
                      </a:r>
                      <a:r>
                        <a:rPr lang="tr-TR" sz="1400" dirty="0" err="1">
                          <a:effectLst/>
                        </a:rPr>
                        <a:t>Özkaynaklar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400">
                          <a:effectLst/>
                        </a:rPr>
                        <a:t>Tutar (TL)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68607910"/>
                  </a:ext>
                </a:extLst>
              </a:tr>
              <a:tr h="0">
                <a:tc>
                  <a:txBody>
                    <a:bodyPr/>
                    <a:lstStyle/>
                    <a:p>
                      <a:pPr>
                        <a:lnSpc>
                          <a:spcPct val="107000"/>
                        </a:lnSpc>
                        <a:spcAft>
                          <a:spcPts val="0"/>
                        </a:spcAft>
                      </a:pPr>
                      <a:r>
                        <a:rPr lang="tr-TR" sz="1400">
                          <a:effectLst/>
                        </a:rPr>
                        <a:t>Dönen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Kısa Vadeli Yükümlülükler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560746474"/>
                  </a:ext>
                </a:extLst>
              </a:tr>
              <a:tr h="0">
                <a:tc>
                  <a:txBody>
                    <a:bodyPr/>
                    <a:lstStyle/>
                    <a:p>
                      <a:pPr>
                        <a:lnSpc>
                          <a:spcPct val="107000"/>
                        </a:lnSpc>
                        <a:spcAft>
                          <a:spcPts val="0"/>
                        </a:spcAft>
                      </a:pPr>
                      <a:r>
                        <a:rPr lang="tr-TR" sz="1400">
                          <a:effectLst/>
                        </a:rPr>
                        <a:t>- Nakit ve Nakit Benzerleri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50,000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Ticari Borçlar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40,000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06504789"/>
                  </a:ext>
                </a:extLst>
              </a:tr>
              <a:tr h="0">
                <a:tc>
                  <a:txBody>
                    <a:bodyPr/>
                    <a:lstStyle/>
                    <a:p>
                      <a:pPr>
                        <a:lnSpc>
                          <a:spcPct val="107000"/>
                        </a:lnSpc>
                        <a:spcAft>
                          <a:spcPts val="0"/>
                        </a:spcAft>
                      </a:pPr>
                      <a:r>
                        <a:rPr lang="tr-TR" sz="1400">
                          <a:effectLst/>
                        </a:rPr>
                        <a:t>- Ticari Alacaklar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80,000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Kısa Vadeli Krediler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30,000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51032763"/>
                  </a:ext>
                </a:extLst>
              </a:tr>
              <a:tr h="0">
                <a:tc>
                  <a:txBody>
                    <a:bodyPr/>
                    <a:lstStyle/>
                    <a:p>
                      <a:pPr>
                        <a:lnSpc>
                          <a:spcPct val="107000"/>
                        </a:lnSpc>
                        <a:spcAft>
                          <a:spcPts val="0"/>
                        </a:spcAft>
                      </a:pPr>
                      <a:r>
                        <a:rPr lang="tr-TR" sz="1400">
                          <a:effectLst/>
                        </a:rPr>
                        <a:t>- Stoklar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70,000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Diğer Kısa Vadeli Yükümlülükler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20,000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57034867"/>
                  </a:ext>
                </a:extLst>
              </a:tr>
              <a:tr h="0">
                <a:tc>
                  <a:txBody>
                    <a:bodyPr/>
                    <a:lstStyle/>
                    <a:p>
                      <a:pPr>
                        <a:lnSpc>
                          <a:spcPct val="107000"/>
                        </a:lnSpc>
                        <a:spcAft>
                          <a:spcPts val="0"/>
                        </a:spcAft>
                      </a:pPr>
                      <a:r>
                        <a:rPr lang="tr-TR" sz="1400">
                          <a:effectLst/>
                        </a:rPr>
                        <a:t>- Diğer Dönen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10,000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Toplam Kısa Vadeli Yükümlülükler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90,000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7566136"/>
                  </a:ext>
                </a:extLst>
              </a:tr>
              <a:tr h="0">
                <a:tc>
                  <a:txBody>
                    <a:bodyPr/>
                    <a:lstStyle/>
                    <a:p>
                      <a:pPr>
                        <a:lnSpc>
                          <a:spcPct val="107000"/>
                        </a:lnSpc>
                        <a:spcAft>
                          <a:spcPts val="0"/>
                        </a:spcAft>
                      </a:pPr>
                      <a:r>
                        <a:rPr lang="tr-TR" sz="1400">
                          <a:effectLst/>
                        </a:rPr>
                        <a:t>Toplam Dönen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210,000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42326446"/>
                  </a:ext>
                </a:extLst>
              </a:tr>
              <a:tr h="0">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Uzun Vadeli Yükümlülükler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00722980"/>
                  </a:ext>
                </a:extLst>
              </a:tr>
              <a:tr h="0">
                <a:tc>
                  <a:txBody>
                    <a:bodyPr/>
                    <a:lstStyle/>
                    <a:p>
                      <a:pPr>
                        <a:lnSpc>
                          <a:spcPct val="107000"/>
                        </a:lnSpc>
                        <a:spcAft>
                          <a:spcPts val="0"/>
                        </a:spcAft>
                      </a:pPr>
                      <a:r>
                        <a:rPr lang="tr-TR" sz="1400">
                          <a:effectLst/>
                        </a:rPr>
                        <a:t>Duran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Uzun Vadeli Krediler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70,000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83405842"/>
                  </a:ext>
                </a:extLst>
              </a:tr>
              <a:tr h="0">
                <a:tc>
                  <a:txBody>
                    <a:bodyPr/>
                    <a:lstStyle/>
                    <a:p>
                      <a:pPr>
                        <a:lnSpc>
                          <a:spcPct val="107000"/>
                        </a:lnSpc>
                        <a:spcAft>
                          <a:spcPts val="0"/>
                        </a:spcAft>
                      </a:pPr>
                      <a:r>
                        <a:rPr lang="tr-TR" sz="1400">
                          <a:effectLst/>
                        </a:rPr>
                        <a:t>- Maddi Duran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200,000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Diğer Uzun Vadeli Yükümlülükler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10,000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85471820"/>
                  </a:ext>
                </a:extLst>
              </a:tr>
              <a:tr h="0">
                <a:tc>
                  <a:txBody>
                    <a:bodyPr/>
                    <a:lstStyle/>
                    <a:p>
                      <a:pPr>
                        <a:lnSpc>
                          <a:spcPct val="107000"/>
                        </a:lnSpc>
                        <a:spcAft>
                          <a:spcPts val="0"/>
                        </a:spcAft>
                      </a:pPr>
                      <a:r>
                        <a:rPr lang="tr-TR" sz="1400">
                          <a:effectLst/>
                        </a:rPr>
                        <a:t>- Maddi Olmayan Duran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50,000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Toplam Uzun Vadeli Yükümlülükler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80,000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07942587"/>
                  </a:ext>
                </a:extLst>
              </a:tr>
              <a:tr h="0">
                <a:tc>
                  <a:txBody>
                    <a:bodyPr/>
                    <a:lstStyle/>
                    <a:p>
                      <a:pPr>
                        <a:lnSpc>
                          <a:spcPct val="107000"/>
                        </a:lnSpc>
                        <a:spcAft>
                          <a:spcPts val="0"/>
                        </a:spcAft>
                      </a:pPr>
                      <a:r>
                        <a:rPr lang="tr-TR" sz="1400">
                          <a:effectLst/>
                        </a:rPr>
                        <a:t>- Finansal Duran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20,000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71135299"/>
                  </a:ext>
                </a:extLst>
              </a:tr>
              <a:tr h="0">
                <a:tc>
                  <a:txBody>
                    <a:bodyPr/>
                    <a:lstStyle/>
                    <a:p>
                      <a:pPr>
                        <a:lnSpc>
                          <a:spcPct val="107000"/>
                        </a:lnSpc>
                        <a:spcAft>
                          <a:spcPts val="0"/>
                        </a:spcAft>
                      </a:pPr>
                      <a:r>
                        <a:rPr lang="tr-TR" sz="1400">
                          <a:effectLst/>
                        </a:rPr>
                        <a:t>- Diğer Duran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20,000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Özkaynaklar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75507336"/>
                  </a:ext>
                </a:extLst>
              </a:tr>
              <a:tr h="0">
                <a:tc>
                  <a:txBody>
                    <a:bodyPr/>
                    <a:lstStyle/>
                    <a:p>
                      <a:pPr>
                        <a:lnSpc>
                          <a:spcPct val="107000"/>
                        </a:lnSpc>
                        <a:spcAft>
                          <a:spcPts val="0"/>
                        </a:spcAft>
                      </a:pPr>
                      <a:r>
                        <a:rPr lang="tr-TR" sz="1400">
                          <a:effectLst/>
                        </a:rPr>
                        <a:t>Toplam Duran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290,000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Ödenmiş Sermaye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100,000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38015109"/>
                  </a:ext>
                </a:extLst>
              </a:tr>
              <a:tr h="0">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Yedek Akçeler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50,000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26197087"/>
                  </a:ext>
                </a:extLst>
              </a:tr>
              <a:tr h="0">
                <a:tc>
                  <a:txBody>
                    <a:bodyPr/>
                    <a:lstStyle/>
                    <a:p>
                      <a:pPr>
                        <a:lnSpc>
                          <a:spcPct val="107000"/>
                        </a:lnSpc>
                        <a:spcAft>
                          <a:spcPts val="0"/>
                        </a:spcAft>
                      </a:pPr>
                      <a:r>
                        <a:rPr lang="tr-TR" sz="1400">
                          <a:effectLst/>
                        </a:rPr>
                        <a:t>Toplam Varlıklar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500,000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Geçmiş Yıl Karları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80,000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95999296"/>
                  </a:ext>
                </a:extLst>
              </a:tr>
              <a:tr h="0">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 Dönem Karı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100,000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36287714"/>
                  </a:ext>
                </a:extLst>
              </a:tr>
              <a:tr h="0">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Toplam Özkaynaklar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330,000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93753963"/>
                  </a:ext>
                </a:extLst>
              </a:tr>
              <a:tr h="0">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73876137"/>
                  </a:ext>
                </a:extLst>
              </a:tr>
              <a:tr h="0">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4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a:effectLst/>
                        </a:rPr>
                        <a:t>Toplam Yükümlülükler ve Özkaynaklar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400" dirty="0">
                          <a:effectLst/>
                        </a:rPr>
                        <a:t>500,000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3684568"/>
                  </a:ext>
                </a:extLst>
              </a:tr>
            </a:tbl>
          </a:graphicData>
        </a:graphic>
      </p:graphicFrame>
      <p:sp>
        <p:nvSpPr>
          <p:cNvPr id="4" name="Dikdörtgen 3"/>
          <p:cNvSpPr/>
          <p:nvPr/>
        </p:nvSpPr>
        <p:spPr>
          <a:xfrm>
            <a:off x="3102864" y="842971"/>
            <a:ext cx="6096000" cy="615553"/>
          </a:xfrm>
          <a:prstGeom prst="rect">
            <a:avLst/>
          </a:prstGeom>
        </p:spPr>
        <p:txBody>
          <a:bodyPr>
            <a:spAutoFit/>
          </a:bodyPr>
          <a:lstStyle/>
          <a:p>
            <a:pPr lvl="0" algn="ctr" eaLnBrk="0" fontAlgn="base" hangingPunct="0">
              <a:spcBef>
                <a:spcPct val="0"/>
              </a:spcBef>
              <a:spcAft>
                <a:spcPct val="0"/>
              </a:spcAft>
            </a:pPr>
            <a:r>
              <a:rPr lang="tr-TR" altLang="tr-TR" b="1" dirty="0">
                <a:latin typeface="Calibri" panose="020F0502020204030204" pitchFamily="34" charset="0"/>
                <a:ea typeface="Times New Roman" panose="02020603050405020304" pitchFamily="18" charset="0"/>
                <a:cs typeface="Times New Roman" panose="02020603050405020304" pitchFamily="18" charset="0"/>
              </a:rPr>
              <a:t>ABC Şirketi </a:t>
            </a:r>
            <a:r>
              <a:rPr lang="tr-TR" altLang="tr-TR" b="1" dirty="0" smtClean="0">
                <a:latin typeface="Calibri" panose="020F0502020204030204" pitchFamily="34" charset="0"/>
                <a:ea typeface="Times New Roman" panose="02020603050405020304" pitchFamily="18" charset="0"/>
                <a:cs typeface="Times New Roman" panose="02020603050405020304" pitchFamily="18" charset="0"/>
              </a:rPr>
              <a:t>Bilançosu  </a:t>
            </a:r>
          </a:p>
          <a:p>
            <a:pPr lvl="0" algn="ctr" eaLnBrk="0" fontAlgn="base" hangingPunct="0">
              <a:spcBef>
                <a:spcPct val="0"/>
              </a:spcBef>
              <a:spcAft>
                <a:spcPct val="0"/>
              </a:spcAf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31 Aralık 2023</a:t>
            </a:r>
            <a:endParaRPr kumimoji="0" lang="tr-TR" altLang="tr-TR"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2423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7200" y="502920"/>
            <a:ext cx="11091672" cy="4514056"/>
          </a:xfrm>
          <a:prstGeom prst="rect">
            <a:avLst/>
          </a:prstGeom>
        </p:spPr>
        <p:txBody>
          <a:bodyPr wrap="square">
            <a:spAutoFit/>
          </a:bodyPr>
          <a:lstStyle/>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Açıklamalar: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Dönen Varlıklar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İşletmenin likiditesi yüksek, kısa vadeli varlıklarıdır. Bu varlıklar, genellikle bir yıl içinde nakde dönüştürülebilir. Örnekler: nakit, ticari alacaklar, stoklar.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Duran Varlıklar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Uzun vadeli varlıklardır ve işletmenin faaliyetlerini sürdürmesi için gerekli olan varlıkları içerir. Örnekler: binalar, makineler, maddi olmayan varlıklar (patentler), uzun vadeli yatırımlar.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Kısa Vadeli Yükümlülükler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Bir yıl içinde ödenmesi gereken borçlar ve yükümlülüklerdir. Örnekler: ticari borçlar, kısa vadeli krediler, ödenecek vergiler.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Uzun Vadeli Yükümlülükler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Bir yıldan daha uzun vadeli borçlar ve yükümlülüklerdir. Örnekler: uzun vadeli krediler, emeklilik </a:t>
            </a: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yükümlülükleri.</a:t>
            </a:r>
          </a:p>
          <a:p>
            <a:pPr marL="342900" lvl="0" indent="-342900">
              <a:lnSpc>
                <a:spcPct val="107000"/>
              </a:lnSpc>
              <a:spcAft>
                <a:spcPts val="800"/>
              </a:spcAft>
              <a:buSzPts val="1000"/>
              <a:buFont typeface="Symbol" panose="05050102010706020507" pitchFamily="18" charset="2"/>
              <a:buChar char=""/>
              <a:tabLst>
                <a:tab pos="457200" algn="l"/>
              </a:tabLst>
            </a:pPr>
            <a:r>
              <a:rPr lang="tr-TR" sz="2000" b="1" dirty="0" err="1" smtClean="0">
                <a:latin typeface="Times New Roman" panose="02020603050405020304" pitchFamily="18" charset="0"/>
                <a:ea typeface="Times New Roman" panose="02020603050405020304" pitchFamily="18" charset="0"/>
              </a:rPr>
              <a:t>Özkaynaklar</a:t>
            </a:r>
            <a:r>
              <a:rPr lang="tr-TR" sz="2000" dirty="0">
                <a:latin typeface="Times New Roman" panose="02020603050405020304" pitchFamily="18" charset="0"/>
                <a:ea typeface="Times New Roman" panose="02020603050405020304" pitchFamily="18" charset="0"/>
              </a:rPr>
              <a:t>: İşletme sahiplerinin işletme üzerindeki haklarını temsil eder. Ödenmiş sermaye, yedek akçeler, geçmiş yıl karları ve dönem karı gibi kalemleri içerir.</a:t>
            </a:r>
            <a:endParaRPr lang="tr-TR" sz="2000" dirty="0"/>
          </a:p>
        </p:txBody>
      </p:sp>
    </p:spTree>
    <p:extLst>
      <p:ext uri="{BB962C8B-B14F-4D97-AF65-F5344CB8AC3E}">
        <p14:creationId xmlns:p14="http://schemas.microsoft.com/office/powerpoint/2010/main" val="277368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6968" y="804673"/>
            <a:ext cx="10094976" cy="3299365"/>
          </a:xfrm>
          <a:prstGeom prst="rect">
            <a:avLst/>
          </a:prstGeom>
        </p:spPr>
        <p:txBody>
          <a:bodyPr wrap="square">
            <a:spAutoFit/>
          </a:bodyPr>
          <a:lstStyle/>
          <a:p>
            <a:pPr>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Bilanço Eşitliği: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Varlıklar=Yükümlülükler + Öz kaynaklar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Bu eşitlik, bilançonun temel prensibidir ve işletmenin varlıklarının nasıl finanse edildiğini gösterir. Yukarıdaki örnekte, ABC Şirketi'nin toplam varlıkları 500,000 TL olup, bu varlıklar kısa vadeli yükümlülükler (90,000 TL), uzun vadeli yükümlülükler (80,000 TL) ve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özkaynaklar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(330,000 TL) ile finanse edilmiştir.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latin typeface="Times New Roman" panose="02020603050405020304" pitchFamily="18" charset="0"/>
                <a:ea typeface="Times New Roman" panose="02020603050405020304" pitchFamily="18" charset="0"/>
              </a:rPr>
              <a:t>Bilanço, mali analiz açısından işletmenin finansal sağlığını ve performansını değerlendirmek için kritik bir araçtır. İşletmenin varlıklarını, borçlarını ve </a:t>
            </a:r>
            <a:r>
              <a:rPr lang="tr-TR" sz="2000" dirty="0" err="1">
                <a:latin typeface="Times New Roman" panose="02020603050405020304" pitchFamily="18" charset="0"/>
                <a:ea typeface="Times New Roman" panose="02020603050405020304" pitchFamily="18" charset="0"/>
              </a:rPr>
              <a:t>özkaynaklarını</a:t>
            </a:r>
            <a:r>
              <a:rPr lang="tr-TR" sz="2000" dirty="0">
                <a:latin typeface="Times New Roman" panose="02020603050405020304" pitchFamily="18" charset="0"/>
                <a:ea typeface="Times New Roman" panose="02020603050405020304" pitchFamily="18" charset="0"/>
              </a:rPr>
              <a:t> göstererek çeşitli finansal analizler yapılmasına olanak tanır. </a:t>
            </a:r>
            <a:endParaRPr lang="tr-TR" sz="2000" dirty="0"/>
          </a:p>
        </p:txBody>
      </p:sp>
    </p:spTree>
    <p:extLst>
      <p:ext uri="{BB962C8B-B14F-4D97-AF65-F5344CB8AC3E}">
        <p14:creationId xmlns:p14="http://schemas.microsoft.com/office/powerpoint/2010/main" val="345371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4482" y="1586203"/>
            <a:ext cx="10721600" cy="3785652"/>
          </a:xfrm>
          <a:prstGeom prst="rect">
            <a:avLst/>
          </a:prstGeom>
        </p:spPr>
        <p:txBody>
          <a:bodyPr wrap="square">
            <a:spAutoFit/>
          </a:bodyPr>
          <a:lstStyle/>
          <a:p>
            <a:r>
              <a:rPr lang="tr-TR" sz="2000" dirty="0">
                <a:latin typeface="Times New Roman" panose="02020603050405020304" pitchFamily="18" charset="0"/>
                <a:ea typeface="Times New Roman" panose="02020603050405020304" pitchFamily="18" charset="0"/>
              </a:rPr>
              <a:t>Bilançonun mali analiz açısından anlamı ve önemi şunlardır</a:t>
            </a:r>
            <a:r>
              <a:rPr lang="tr-TR" sz="2000" dirty="0" smtClean="0">
                <a:latin typeface="Times New Roman" panose="02020603050405020304" pitchFamily="18" charset="0"/>
                <a:ea typeface="Times New Roman" panose="02020603050405020304" pitchFamily="18" charset="0"/>
              </a:rPr>
              <a:t>:</a:t>
            </a:r>
          </a:p>
          <a:p>
            <a:r>
              <a:rPr lang="tr-TR" sz="2000" b="1" dirty="0"/>
              <a:t>Anlamı:</a:t>
            </a:r>
            <a:endParaRPr lang="tr-TR" sz="2000" dirty="0"/>
          </a:p>
          <a:p>
            <a:pPr lvl="0"/>
            <a:r>
              <a:rPr lang="tr-TR" sz="2000" b="1" dirty="0"/>
              <a:t>Finansal Durumun Özetlenmesi</a:t>
            </a:r>
            <a:r>
              <a:rPr lang="tr-TR" sz="2000" dirty="0"/>
              <a:t>: Bilanço, belirli bir tarihte işletmenin mali durumunu özetler ve işletmenin sahip olduğu varlıklar ile bu varlıkların finansman kaynaklarını (borçlar ve </a:t>
            </a:r>
            <a:r>
              <a:rPr lang="tr-TR" sz="2000" dirty="0" err="1"/>
              <a:t>özkaynaklar</a:t>
            </a:r>
            <a:r>
              <a:rPr lang="tr-TR" sz="2000" dirty="0"/>
              <a:t>) gösterir.</a:t>
            </a:r>
          </a:p>
          <a:p>
            <a:pPr lvl="0"/>
            <a:r>
              <a:rPr lang="tr-TR" sz="2000" b="1" dirty="0"/>
              <a:t>Varlıkların ve Kaynakların Dağılımı</a:t>
            </a:r>
            <a:r>
              <a:rPr lang="tr-TR" sz="2000" dirty="0"/>
              <a:t>: İşletmenin varlıklarının ne kadarının kısa vadeli (dönen varlıklar) ve ne kadarının uzun vadeli (duran varlıklar) olduğunu, borçlarının ve </a:t>
            </a:r>
            <a:r>
              <a:rPr lang="tr-TR" sz="2000" dirty="0" err="1"/>
              <a:t>özkaynaklarının</a:t>
            </a:r>
            <a:r>
              <a:rPr lang="tr-TR" sz="2000" dirty="0"/>
              <a:t> dağılımını gösterir.</a:t>
            </a:r>
          </a:p>
          <a:p>
            <a:pPr lvl="0"/>
            <a:r>
              <a:rPr lang="tr-TR" sz="2000" b="1" dirty="0"/>
              <a:t>Finansal Sağlamlığın Değerlendirilmesi</a:t>
            </a:r>
            <a:r>
              <a:rPr lang="tr-TR" sz="2000" dirty="0"/>
              <a:t>: İşletmenin finansal sağlamlığını ve likiditesini değerlendirerek borç ödeme kapasitesini, varlıkların ne kadarının borçla finanse edildiğini ve </a:t>
            </a:r>
            <a:r>
              <a:rPr lang="tr-TR" sz="2000" dirty="0" err="1"/>
              <a:t>özkaynak</a:t>
            </a:r>
            <a:r>
              <a:rPr lang="tr-TR" sz="2000" dirty="0"/>
              <a:t> yapısını analiz eder.</a:t>
            </a:r>
          </a:p>
          <a:p>
            <a:endParaRPr lang="tr-TR" sz="2000" dirty="0"/>
          </a:p>
        </p:txBody>
      </p:sp>
    </p:spTree>
    <p:extLst>
      <p:ext uri="{BB962C8B-B14F-4D97-AF65-F5344CB8AC3E}">
        <p14:creationId xmlns:p14="http://schemas.microsoft.com/office/powerpoint/2010/main" val="242765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2460</Words>
  <Application>Microsoft Office PowerPoint</Application>
  <PresentationFormat>Geniş ekran</PresentationFormat>
  <Paragraphs>242</Paragraphs>
  <Slides>23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Arial</vt:lpstr>
      <vt:lpstr>Calibri</vt:lpstr>
      <vt:lpstr>Calibri Light</vt:lpstr>
      <vt:lpstr>Courier New</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7</cp:revision>
  <dcterms:created xsi:type="dcterms:W3CDTF">2024-06-22T09:54:42Z</dcterms:created>
  <dcterms:modified xsi:type="dcterms:W3CDTF">2024-07-02T08:02:53Z</dcterms:modified>
</cp:coreProperties>
</file>