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1"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2255F93-2E4C-42F2-B253-2F09FABC1334}" type="datetimeFigureOut">
              <a:rPr lang="tr-TR" smtClean="0"/>
              <a:t>22.06.2024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54437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255F93-2E4C-42F2-B253-2F09FABC1334}" type="datetimeFigureOut">
              <a:rPr lang="tr-TR" smtClean="0"/>
              <a:t>22.06.2024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4073198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255F93-2E4C-42F2-B253-2F09FABC1334}" type="datetimeFigureOut">
              <a:rPr lang="tr-TR" smtClean="0"/>
              <a:t>22.06.2024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2086820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255F93-2E4C-42F2-B253-2F09FABC1334}" type="datetimeFigureOut">
              <a:rPr lang="tr-TR" smtClean="0"/>
              <a:t>22.06.2024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343117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2255F93-2E4C-42F2-B253-2F09FABC1334}" type="datetimeFigureOut">
              <a:rPr lang="tr-TR" smtClean="0"/>
              <a:t>22.06.2024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204011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2255F93-2E4C-42F2-B253-2F09FABC1334}" type="datetimeFigureOut">
              <a:rPr lang="tr-TR" smtClean="0"/>
              <a:t>22.06.2024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2663578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2255F93-2E4C-42F2-B253-2F09FABC1334}" type="datetimeFigureOut">
              <a:rPr lang="tr-TR" smtClean="0"/>
              <a:t>22.06.2024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14985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2255F93-2E4C-42F2-B253-2F09FABC1334}" type="datetimeFigureOut">
              <a:rPr lang="tr-TR" smtClean="0"/>
              <a:t>22.06.2024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44689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2255F93-2E4C-42F2-B253-2F09FABC1334}" type="datetimeFigureOut">
              <a:rPr lang="tr-TR" smtClean="0"/>
              <a:t>22.06.2024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2151483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2255F93-2E4C-42F2-B253-2F09FABC1334}" type="datetimeFigureOut">
              <a:rPr lang="tr-TR" smtClean="0"/>
              <a:t>22.06.2024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248792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2255F93-2E4C-42F2-B253-2F09FABC1334}" type="datetimeFigureOut">
              <a:rPr lang="tr-TR" smtClean="0"/>
              <a:t>22.06.2024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DE3529-062D-48A0-AD66-DF9379BF1C3B}" type="slidenum">
              <a:rPr lang="tr-TR" smtClean="0"/>
              <a:t>‹#›</a:t>
            </a:fld>
            <a:endParaRPr lang="tr-TR"/>
          </a:p>
        </p:txBody>
      </p:sp>
    </p:spTree>
    <p:extLst>
      <p:ext uri="{BB962C8B-B14F-4D97-AF65-F5344CB8AC3E}">
        <p14:creationId xmlns:p14="http://schemas.microsoft.com/office/powerpoint/2010/main" val="1582207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55F93-2E4C-42F2-B253-2F09FABC1334}" type="datetimeFigureOut">
              <a:rPr lang="tr-TR" smtClean="0"/>
              <a:t>22.06.2024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DE3529-062D-48A0-AD66-DF9379BF1C3B}" type="slidenum">
              <a:rPr lang="tr-TR" smtClean="0"/>
              <a:t>‹#›</a:t>
            </a:fld>
            <a:endParaRPr lang="tr-TR"/>
          </a:p>
        </p:txBody>
      </p:sp>
    </p:spTree>
    <p:extLst>
      <p:ext uri="{BB962C8B-B14F-4D97-AF65-F5344CB8AC3E}">
        <p14:creationId xmlns:p14="http://schemas.microsoft.com/office/powerpoint/2010/main" val="111253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95528" y="987552"/>
            <a:ext cx="10872216" cy="4438266"/>
          </a:xfrm>
          <a:prstGeom prst="rect">
            <a:avLst/>
          </a:prstGeom>
        </p:spPr>
        <p:txBody>
          <a:bodyPr wrap="square">
            <a:spAutoFit/>
          </a:bodyPr>
          <a:lstStyle/>
          <a:p>
            <a:pPr algn="ctr">
              <a:lnSpc>
                <a:spcPct val="107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KARŞILAŞTIRMALI TABLOLAR ANALİZİ</a:t>
            </a:r>
            <a:endParaRPr lang="tr-TR" sz="20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Karşılaştırmalı tablolar analizi, genellikle farklı dönemlere veya farklı gruplara ait verileri karşılaştırarak bilgi çıkarmayı amaçlayan bir analiz yöntemidir. Bu analiz yöntemi, karar verme süreçlerinde, trendleri belirlemede ve performansın değerlendirilmesinde kullanılır. İşte karşılaştırmalı tablolar analizini yapmanın temel adımları:</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Veri Toplama</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İlk adım, karşılaştırmak istediğiniz verileri toplamaktır. Örneğin, farklı yıllara ait finansal tablolar veya farklı bölgelerdeki satış verileri gibi.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Verileri Düzenleme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Toplanan verileri karşılaştırmaya hazır hale getirin. Aynı tür verileri aynı formatta tutmak önemlidir. Örneğin, tüm gelirlerin TL cinsinden veya yıllık bazda toplanmış olması gibi.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Tabloları Oluşturma</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Karşılaştırmalı analiz için tablolar oluşturun. Örneğin, aynı tabloda farklı yılların satış rakamlarını veya farklı bölgelerin maliyet yapılarını gösteren tablolar olabilir.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6160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7784" y="932688"/>
            <a:ext cx="10991088" cy="4566891"/>
          </a:xfrm>
          <a:prstGeom prst="rect">
            <a:avLst/>
          </a:prstGeom>
        </p:spPr>
        <p:txBody>
          <a:bodyPr wrap="square">
            <a:spAutoFit/>
          </a:bodyPr>
          <a:lstStyle/>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Son olarak, elde edilen bilgiler doğrultusunda şirket, gelecekteki pazarlama stratejilerini optimize etmek için stratejik tavsiyeler geliştirebilir. Örneğin, indirim promosyonlarının etkisini artırmak için süreyi uzatmak veya TV reklamlarının sürekli olarak yenilenmesi gibi.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Bu örnekte, karşılaştırmalı tablolar analizi şirketin pazarlama stratejilerini değerlendirmesine ve gelecekteki kararlarını desteklemesine yardımcı olmuştur. Bu analiz yöntemi, veriye dayalı karar almayı kolaylaştırır ve şirketin kaynaklarını en etkili şekilde kullanmasına yardımcı olur.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a:latin typeface="Times New Roman" panose="02020603050405020304" pitchFamily="18" charset="0"/>
                <a:ea typeface="Times New Roman" panose="02020603050405020304" pitchFamily="18" charset="0"/>
              </a:rPr>
              <a:t>Karşılaştırmalı tablolar analizini ve yorumunu gösterebilmek için bir bilanço örneği üzerinden ilerleyelim. Bilanço, bir şirketin belirli bir dönemdeki finansal durumunu gösteren önemli bir finansal tablodur. </a:t>
            </a:r>
            <a:endParaRPr lang="tr-TR" sz="2400" dirty="0"/>
          </a:p>
        </p:txBody>
      </p:sp>
    </p:spTree>
    <p:extLst>
      <p:ext uri="{BB962C8B-B14F-4D97-AF65-F5344CB8AC3E}">
        <p14:creationId xmlns:p14="http://schemas.microsoft.com/office/powerpoint/2010/main" val="962255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140522571"/>
              </p:ext>
            </p:extLst>
          </p:nvPr>
        </p:nvGraphicFramePr>
        <p:xfrm>
          <a:off x="1225296" y="1764792"/>
          <a:ext cx="8156448" cy="4295140"/>
        </p:xfrm>
        <a:graphic>
          <a:graphicData uri="http://schemas.openxmlformats.org/drawingml/2006/table">
            <a:tbl>
              <a:tblPr firstRow="1" firstCol="1" bandRow="1">
                <a:tableStyleId>{5C22544A-7EE6-4342-B048-85BDC9FD1C3A}</a:tableStyleId>
              </a:tblPr>
              <a:tblGrid>
                <a:gridCol w="3465576">
                  <a:extLst>
                    <a:ext uri="{9D8B030D-6E8A-4147-A177-3AD203B41FA5}">
                      <a16:colId xmlns:a16="http://schemas.microsoft.com/office/drawing/2014/main" val="3430525700"/>
                    </a:ext>
                  </a:extLst>
                </a:gridCol>
                <a:gridCol w="2304288">
                  <a:extLst>
                    <a:ext uri="{9D8B030D-6E8A-4147-A177-3AD203B41FA5}">
                      <a16:colId xmlns:a16="http://schemas.microsoft.com/office/drawing/2014/main" val="3994398491"/>
                    </a:ext>
                  </a:extLst>
                </a:gridCol>
                <a:gridCol w="2386584">
                  <a:extLst>
                    <a:ext uri="{9D8B030D-6E8A-4147-A177-3AD203B41FA5}">
                      <a16:colId xmlns:a16="http://schemas.microsoft.com/office/drawing/2014/main" val="881509129"/>
                    </a:ext>
                  </a:extLst>
                </a:gridCol>
              </a:tblGrid>
              <a:tr h="210568">
                <a:tc>
                  <a:txBody>
                    <a:bodyPr/>
                    <a:lstStyle/>
                    <a:p>
                      <a:pPr algn="ctr">
                        <a:lnSpc>
                          <a:spcPct val="107000"/>
                        </a:lnSpc>
                        <a:spcAft>
                          <a:spcPts val="0"/>
                        </a:spcAft>
                      </a:pPr>
                      <a:r>
                        <a:rPr lang="tr-TR" sz="1200">
                          <a:effectLst/>
                        </a:rPr>
                        <a:t>Kalemler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2022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2023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72686792"/>
                  </a:ext>
                </a:extLst>
              </a:tr>
              <a:tr h="210568">
                <a:tc>
                  <a:txBody>
                    <a:bodyPr/>
                    <a:lstStyle/>
                    <a:p>
                      <a:pPr>
                        <a:lnSpc>
                          <a:spcPct val="107000"/>
                        </a:lnSpc>
                        <a:spcAft>
                          <a:spcPts val="0"/>
                        </a:spcAft>
                      </a:pPr>
                      <a:r>
                        <a:rPr lang="tr-TR" sz="1200">
                          <a:effectLst/>
                        </a:rPr>
                        <a:t>Varlıklar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6451614"/>
                  </a:ext>
                </a:extLst>
              </a:tr>
              <a:tr h="210568">
                <a:tc>
                  <a:txBody>
                    <a:bodyPr/>
                    <a:lstStyle/>
                    <a:p>
                      <a:pPr>
                        <a:lnSpc>
                          <a:spcPct val="107000"/>
                        </a:lnSpc>
                        <a:spcAft>
                          <a:spcPts val="0"/>
                        </a:spcAft>
                      </a:pPr>
                      <a:r>
                        <a:rPr lang="tr-TR" sz="1200" dirty="0">
                          <a:effectLst/>
                        </a:rPr>
                        <a:t>Nakit ve Nakit Benzerleri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100,000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120,000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05905398"/>
                  </a:ext>
                </a:extLst>
              </a:tr>
              <a:tr h="210568">
                <a:tc>
                  <a:txBody>
                    <a:bodyPr/>
                    <a:lstStyle/>
                    <a:p>
                      <a:pPr>
                        <a:lnSpc>
                          <a:spcPct val="107000"/>
                        </a:lnSpc>
                        <a:spcAft>
                          <a:spcPts val="0"/>
                        </a:spcAft>
                      </a:pPr>
                      <a:r>
                        <a:rPr lang="tr-TR" sz="1200">
                          <a:effectLst/>
                        </a:rPr>
                        <a:t>Ticari Alacaklar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150,000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180,000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62054661"/>
                  </a:ext>
                </a:extLst>
              </a:tr>
              <a:tr h="210568">
                <a:tc>
                  <a:txBody>
                    <a:bodyPr/>
                    <a:lstStyle/>
                    <a:p>
                      <a:pPr>
                        <a:lnSpc>
                          <a:spcPct val="107000"/>
                        </a:lnSpc>
                        <a:spcAft>
                          <a:spcPts val="0"/>
                        </a:spcAft>
                      </a:pPr>
                      <a:r>
                        <a:rPr lang="tr-TR" sz="1200">
                          <a:effectLst/>
                        </a:rPr>
                        <a:t>Stoklar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250,000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04954384"/>
                  </a:ext>
                </a:extLst>
              </a:tr>
              <a:tr h="210568">
                <a:tc>
                  <a:txBody>
                    <a:bodyPr/>
                    <a:lstStyle/>
                    <a:p>
                      <a:pPr>
                        <a:lnSpc>
                          <a:spcPct val="107000"/>
                        </a:lnSpc>
                        <a:spcAft>
                          <a:spcPts val="0"/>
                        </a:spcAft>
                      </a:pPr>
                      <a:r>
                        <a:rPr lang="tr-TR" sz="1200">
                          <a:effectLst/>
                        </a:rPr>
                        <a:t>Toplam Varlıklar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450,000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550,000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3415659"/>
                  </a:ext>
                </a:extLst>
              </a:tr>
              <a:tr h="210568">
                <a:tc>
                  <a:txBody>
                    <a:bodyPr/>
                    <a:lstStyle/>
                    <a:p>
                      <a:pPr>
                        <a:lnSpc>
                          <a:spcPct val="107000"/>
                        </a:lnSpc>
                        <a:spcAft>
                          <a:spcPts val="0"/>
                        </a:spcAft>
                      </a:pPr>
                      <a:r>
                        <a:rPr lang="tr-TR" sz="1200">
                          <a:effectLst/>
                        </a:rPr>
                        <a:t>Kısa Vadeli Borçlar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60236846"/>
                  </a:ext>
                </a:extLst>
              </a:tr>
              <a:tr h="210568">
                <a:tc>
                  <a:txBody>
                    <a:bodyPr/>
                    <a:lstStyle/>
                    <a:p>
                      <a:pPr>
                        <a:lnSpc>
                          <a:spcPct val="107000"/>
                        </a:lnSpc>
                        <a:spcAft>
                          <a:spcPts val="0"/>
                        </a:spcAft>
                      </a:pPr>
                      <a:r>
                        <a:rPr lang="tr-TR" sz="1200">
                          <a:effectLst/>
                        </a:rPr>
                        <a:t>Ticari Borçlar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60,000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28588018"/>
                  </a:ext>
                </a:extLst>
              </a:tr>
              <a:tr h="210568">
                <a:tc>
                  <a:txBody>
                    <a:bodyPr/>
                    <a:lstStyle/>
                    <a:p>
                      <a:pPr>
                        <a:lnSpc>
                          <a:spcPct val="107000"/>
                        </a:lnSpc>
                        <a:spcAft>
                          <a:spcPts val="0"/>
                        </a:spcAft>
                      </a:pPr>
                      <a:r>
                        <a:rPr lang="tr-TR" sz="1200">
                          <a:effectLst/>
                        </a:rPr>
                        <a:t>Kısa Vadeli Krediler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dirty="0">
                          <a:effectLst/>
                        </a:rPr>
                        <a:t>30,000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40,000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17020711"/>
                  </a:ext>
                </a:extLst>
              </a:tr>
              <a:tr h="210568">
                <a:tc>
                  <a:txBody>
                    <a:bodyPr/>
                    <a:lstStyle/>
                    <a:p>
                      <a:pPr>
                        <a:lnSpc>
                          <a:spcPct val="107000"/>
                        </a:lnSpc>
                        <a:spcAft>
                          <a:spcPts val="0"/>
                        </a:spcAft>
                      </a:pPr>
                      <a:r>
                        <a:rPr lang="tr-TR" sz="1200">
                          <a:effectLst/>
                        </a:rPr>
                        <a:t>Toplam Kısa Vadeli Borçlar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80,000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100,000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6422690"/>
                  </a:ext>
                </a:extLst>
              </a:tr>
              <a:tr h="210568">
                <a:tc>
                  <a:txBody>
                    <a:bodyPr/>
                    <a:lstStyle/>
                    <a:p>
                      <a:pPr>
                        <a:lnSpc>
                          <a:spcPct val="107000"/>
                        </a:lnSpc>
                        <a:spcAft>
                          <a:spcPts val="0"/>
                        </a:spcAft>
                      </a:pPr>
                      <a:r>
                        <a:rPr lang="tr-TR" sz="1200">
                          <a:effectLst/>
                        </a:rPr>
                        <a:t>Uzun Vadeli Borçlar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41525606"/>
                  </a:ext>
                </a:extLst>
              </a:tr>
              <a:tr h="210568">
                <a:tc>
                  <a:txBody>
                    <a:bodyPr/>
                    <a:lstStyle/>
                    <a:p>
                      <a:pPr>
                        <a:lnSpc>
                          <a:spcPct val="107000"/>
                        </a:lnSpc>
                        <a:spcAft>
                          <a:spcPts val="0"/>
                        </a:spcAft>
                      </a:pPr>
                      <a:r>
                        <a:rPr lang="tr-TR" sz="1200">
                          <a:effectLst/>
                        </a:rPr>
                        <a:t>Banka Kredileri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100,000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90,000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55508013"/>
                  </a:ext>
                </a:extLst>
              </a:tr>
              <a:tr h="210568">
                <a:tc>
                  <a:txBody>
                    <a:bodyPr/>
                    <a:lstStyle/>
                    <a:p>
                      <a:pPr>
                        <a:lnSpc>
                          <a:spcPct val="107000"/>
                        </a:lnSpc>
                        <a:spcAft>
                          <a:spcPts val="0"/>
                        </a:spcAft>
                      </a:pPr>
                      <a:r>
                        <a:rPr lang="tr-TR" sz="1200">
                          <a:effectLst/>
                        </a:rPr>
                        <a:t>Tahvil Borçları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37944800"/>
                  </a:ext>
                </a:extLst>
              </a:tr>
              <a:tr h="210568">
                <a:tc>
                  <a:txBody>
                    <a:bodyPr/>
                    <a:lstStyle/>
                    <a:p>
                      <a:pPr>
                        <a:lnSpc>
                          <a:spcPct val="107000"/>
                        </a:lnSpc>
                        <a:spcAft>
                          <a:spcPts val="0"/>
                        </a:spcAft>
                      </a:pPr>
                      <a:r>
                        <a:rPr lang="tr-TR" sz="1200">
                          <a:effectLst/>
                        </a:rPr>
                        <a:t>Toplam Uzun Vadeli Borçlar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150,000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140,000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599635074"/>
                  </a:ext>
                </a:extLst>
              </a:tr>
              <a:tr h="210568">
                <a:tc>
                  <a:txBody>
                    <a:bodyPr/>
                    <a:lstStyle/>
                    <a:p>
                      <a:pPr>
                        <a:lnSpc>
                          <a:spcPct val="107000"/>
                        </a:lnSpc>
                        <a:spcAft>
                          <a:spcPts val="0"/>
                        </a:spcAft>
                      </a:pPr>
                      <a:r>
                        <a:rPr lang="tr-TR" sz="1200">
                          <a:effectLst/>
                        </a:rPr>
                        <a:t>Öz Kaynaklar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15795910"/>
                  </a:ext>
                </a:extLst>
              </a:tr>
              <a:tr h="210568">
                <a:tc>
                  <a:txBody>
                    <a:bodyPr/>
                    <a:lstStyle/>
                    <a:p>
                      <a:pPr>
                        <a:lnSpc>
                          <a:spcPct val="107000"/>
                        </a:lnSpc>
                        <a:spcAft>
                          <a:spcPts val="0"/>
                        </a:spcAft>
                      </a:pPr>
                      <a:r>
                        <a:rPr lang="tr-TR" sz="1200">
                          <a:effectLst/>
                        </a:rPr>
                        <a:t>Sermaye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88459249"/>
                  </a:ext>
                </a:extLst>
              </a:tr>
              <a:tr h="210568">
                <a:tc>
                  <a:txBody>
                    <a:bodyPr/>
                    <a:lstStyle/>
                    <a:p>
                      <a:pPr>
                        <a:lnSpc>
                          <a:spcPct val="107000"/>
                        </a:lnSpc>
                        <a:spcAft>
                          <a:spcPts val="0"/>
                        </a:spcAft>
                      </a:pPr>
                      <a:r>
                        <a:rPr lang="tr-TR" sz="1200">
                          <a:effectLst/>
                        </a:rPr>
                        <a:t>Kar Yedekleri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20,000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30,000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481755494"/>
                  </a:ext>
                </a:extLst>
              </a:tr>
              <a:tr h="210568">
                <a:tc>
                  <a:txBody>
                    <a:bodyPr/>
                    <a:lstStyle/>
                    <a:p>
                      <a:pPr>
                        <a:lnSpc>
                          <a:spcPct val="107000"/>
                        </a:lnSpc>
                        <a:spcAft>
                          <a:spcPts val="0"/>
                        </a:spcAft>
                      </a:pPr>
                      <a:r>
                        <a:rPr lang="tr-TR" sz="1200">
                          <a:effectLst/>
                        </a:rPr>
                        <a:t>Geçmiş Yıllar Karı</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30,000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31443227"/>
                  </a:ext>
                </a:extLst>
              </a:tr>
              <a:tr h="210568">
                <a:tc>
                  <a:txBody>
                    <a:bodyPr/>
                    <a:lstStyle/>
                    <a:p>
                      <a:pPr>
                        <a:lnSpc>
                          <a:spcPct val="107000"/>
                        </a:lnSpc>
                        <a:spcAft>
                          <a:spcPts val="0"/>
                        </a:spcAft>
                      </a:pPr>
                      <a:r>
                        <a:rPr lang="tr-TR" sz="1200">
                          <a:effectLst/>
                        </a:rPr>
                        <a:t>Toplam Öz Kaynaklar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220,000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260,000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19932062"/>
                  </a:ext>
                </a:extLst>
              </a:tr>
              <a:tr h="210568">
                <a:tc>
                  <a:txBody>
                    <a:bodyPr/>
                    <a:lstStyle/>
                    <a:p>
                      <a:pPr>
                        <a:lnSpc>
                          <a:spcPct val="107000"/>
                        </a:lnSpc>
                        <a:spcAft>
                          <a:spcPts val="0"/>
                        </a:spcAft>
                      </a:pPr>
                      <a:r>
                        <a:rPr lang="tr-TR" sz="1200">
                          <a:effectLst/>
                        </a:rPr>
                        <a:t>Toplam KAYNAKLAR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450,000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dirty="0">
                          <a:effectLst/>
                        </a:rPr>
                        <a:t>550,000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40932137"/>
                  </a:ext>
                </a:extLst>
              </a:tr>
            </a:tbl>
          </a:graphicData>
        </a:graphic>
      </p:graphicFrame>
      <p:sp>
        <p:nvSpPr>
          <p:cNvPr id="4" name="Dikdörtgen 3"/>
          <p:cNvSpPr/>
          <p:nvPr/>
        </p:nvSpPr>
        <p:spPr>
          <a:xfrm>
            <a:off x="932688" y="697805"/>
            <a:ext cx="9473183" cy="923330"/>
          </a:xfrm>
          <a:prstGeom prst="rect">
            <a:avLst/>
          </a:prstGeom>
        </p:spPr>
        <p:txBody>
          <a:bodyPr wrap="square">
            <a:spAutoFit/>
          </a:bodyPr>
          <a:lstStyle/>
          <a:p>
            <a:pPr lvl="0" eaLnBrk="0" fontAlgn="base" hangingPunct="0">
              <a:spcBef>
                <a:spcPct val="0"/>
              </a:spcBef>
              <a:spcAft>
                <a:spcPct val="0"/>
              </a:spcAft>
            </a:pPr>
            <a:r>
              <a:rPr lang="tr-TR" altLang="tr-TR" dirty="0">
                <a:latin typeface="Calibri" panose="020F0502020204030204" pitchFamily="34" charset="0"/>
                <a:ea typeface="Times New Roman" panose="02020603050405020304" pitchFamily="18" charset="0"/>
                <a:cs typeface="Times New Roman" panose="02020603050405020304" pitchFamily="18" charset="0"/>
              </a:rPr>
              <a:t>Aşağıda, 2022 ve 2023 yıllarına ait bir bilanço tablosu verilmiştir:</a:t>
            </a:r>
            <a:endParaRPr kumimoji="0" lang="tr-TR" altLang="tr-TR" sz="1050" b="0" i="0" u="none" strike="noStrike" cap="none" normalizeH="0" baseline="0" dirty="0" smtClean="0">
              <a:ln>
                <a:noFill/>
              </a:ln>
              <a:solidFill>
                <a:schemeClr val="tx1"/>
              </a:solidFill>
              <a:effectLst/>
            </a:endParaRPr>
          </a:p>
          <a:p>
            <a:pPr lvl="0" eaLnBrk="0" fontAlgn="base" hangingPunct="0">
              <a:spcBef>
                <a:spcPct val="0"/>
              </a:spcBef>
              <a:spcAft>
                <a:spcPct val="0"/>
              </a:spcAft>
            </a:pPr>
            <a:endParaRPr lang="tr-TR" altLang="tr-TR" b="1" dirty="0" smtClean="0">
              <a:latin typeface="Calibri" panose="020F0502020204030204" pitchFamily="34" charset="0"/>
              <a:ea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pPr>
            <a:r>
              <a:rPr lang="tr-TR" altLang="tr-TR" b="1" dirty="0" smtClean="0">
                <a:latin typeface="Calibri" panose="020F0502020204030204" pitchFamily="34" charset="0"/>
                <a:ea typeface="Times New Roman" panose="02020603050405020304" pitchFamily="18" charset="0"/>
                <a:cs typeface="Times New Roman" panose="02020603050405020304" pitchFamily="18" charset="0"/>
              </a:rPr>
              <a:t>Bilanço </a:t>
            </a:r>
            <a:r>
              <a:rPr lang="tr-TR" altLang="tr-TR" b="1" dirty="0">
                <a:latin typeface="Calibri" panose="020F0502020204030204" pitchFamily="34" charset="0"/>
                <a:ea typeface="Times New Roman" panose="02020603050405020304" pitchFamily="18" charset="0"/>
                <a:cs typeface="Times New Roman" panose="02020603050405020304" pitchFamily="18" charset="0"/>
              </a:rPr>
              <a:t>(TL)</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7992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0624" y="630936"/>
            <a:ext cx="11219688" cy="5754268"/>
          </a:xfrm>
          <a:prstGeom prst="rect">
            <a:avLst/>
          </a:prstGeom>
        </p:spPr>
        <p:txBody>
          <a:bodyPr wrap="square">
            <a:spAutoFit/>
          </a:bodyPr>
          <a:lstStyle/>
          <a:p>
            <a:pPr>
              <a:lnSpc>
                <a:spcPct val="107000"/>
              </a:lnSpc>
              <a:spcAft>
                <a:spcPts val="80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Bu bilanço tablosunu kullanarak karşılaştırmalı tablolar analizi ve yorumu yapalım:</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Nakit ve Nakit Benzerleri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Nakit ve nakit benzerleri 2022'den 2023'e %20 artmış.</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Yorum: Şirketin nakit pozisyonu güçlenmiş, likidite durumu iyileşmiş olabilir.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Ticari Alacaklar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Ticari alacaklar 2022'den 2023'e %20 artmış.</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Yorum: Şirketin satışları artmış ve alacak miktarı da buna paralel olarak yükselmiş olabilir.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Stoklar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Stoklar 2022'den 2023'e %25 artmış.</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Yorum: Şirketin üretim veya stok yönetimi stratejileri değişmiş olabilir. Bu artış, satış hacmindeki bir artışı veya mevsimsel faktörleri yansıtabilir.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Kısa Vadeli Borçlar</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Kısa vadeli borçlar 2022'den 2023'e %25 artmış.</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Yorum: Şirketin kısa vadeli finansman ihtiyacı artmış olabilir veya ticari borçların yönetimi farklılık göstermiş olabilir.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9144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40664" y="1042415"/>
            <a:ext cx="10671048" cy="4643451"/>
          </a:xfrm>
          <a:prstGeom prst="rect">
            <a:avLst/>
          </a:prstGeom>
        </p:spPr>
        <p:txBody>
          <a:bodyPr wrap="square">
            <a:spAutoFit/>
          </a:bodyPr>
          <a:lstStyle/>
          <a:p>
            <a:pPr lvl="0">
              <a:lnSpc>
                <a:spcPct val="107000"/>
              </a:lnSpc>
              <a:spcAft>
                <a:spcPts val="800"/>
              </a:spcAft>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5. Uzun Vadeli Borçlar</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Uzun vadeli borçlar 2022'den 2023'e %6.67 azalmış.</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Şirketin uzun vadeli finansman ihtiyacında bir azalma olmuş olabilir veya borçların geri ödenmesi planları uygulanmış olabilir.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6. Öz Kaynaklar</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Öz kaynaklar 2022'den 2023'e %18.18 artmış.</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Şirketin karlılığı artmış ve öz kaynakları güçlenmiş görünüyor. Kar yedeklerindeki artış ve geçmiş yıllar karının eklenmesi, şirketin sermaye birikimini ve finansal güvenilirliğini yansıtabilir.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Bu yorumlar, şirketin finansal sağlığı, borç yönetimi stratejileri ve sermaye yapısındaki değişiklikleri anlamamıza yardımcı olur. Karşılaştırmalı tablolar analizi, bilanço gibi finansal tabloları inceleyerek şirketin finansal performansını değerlendirmek ve stratejik kararlar almak için güçlü bir araç sağlar.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62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3504" y="594360"/>
            <a:ext cx="10799064" cy="5020157"/>
          </a:xfrm>
          <a:prstGeom prst="rect">
            <a:avLst/>
          </a:prstGeom>
        </p:spPr>
        <p:txBody>
          <a:bodyPr wrap="square">
            <a:spAutoFit/>
          </a:bodyPr>
          <a:lstStyle/>
          <a:p>
            <a:pPr lvl="0" algn="just">
              <a:lnSpc>
                <a:spcPct val="107000"/>
              </a:lnSpc>
              <a:spcAft>
                <a:spcPts val="800"/>
              </a:spcAft>
              <a:tabLst>
                <a:tab pos="457200" algn="l"/>
              </a:tabLst>
            </a:pP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4.  Yüzdelik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Değişimleri Hesaplama</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Veriler arasındaki değişimi anlamak için yüzdelik değişimleri hesaplayın. Örneğin, bir yılın satışlarının diğer yıla göre yüzde olarak nasıl değiştiğini veya bir bölgenin maliyetlerinin diğer bölgelere göre yüzde olarak ne kadar farklılık gösterdiğini hesaplayabilirsiniz.</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5.  Grafikler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ve Görselleştirme</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Verileri daha anlaşılır hale getirmek için grafikler veya görseller kullanın. Çubuk grafikleri, çizgi grafikleri veya pasta grafikleri gibi görsel araçlar, veriler arasındaki ilişkiyi ve farklılıkları görsel olarak açıklamanıza yardımcı olabilir.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6.  Yorumlama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ve Sonuç Çıkarma</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Elde edilen verileri analiz ederek yorum yapın. Trendleri belirleyin, farklılıkları değerlendirin ve sonuçlarınızı çıkarın. Örneğin, bir şirketin satışlarının yıllık olarak nasıl değiştiği veya farklı bölgelerdeki maliyet yapılarının nasıl karşılaştırıldığı gibi.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2357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76656" y="841248"/>
            <a:ext cx="10844784" cy="4704429"/>
          </a:xfrm>
          <a:prstGeom prst="rect">
            <a:avLst/>
          </a:prstGeom>
        </p:spPr>
        <p:txBody>
          <a:bodyPr wrap="square">
            <a:spAutoFit/>
          </a:bodyPr>
          <a:lstStyle/>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Karşılaştırmalı tablolar analizi, karar alıcılar için farklı stratejik seçeneklerin değerlendirilmesine yardımcı olabilir. Bu analiz yöntemi, veri odaklı kararlar almak ve performansı iyileştirmek için önemli bir araçtır.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a:latin typeface="Times New Roman" panose="02020603050405020304" pitchFamily="18" charset="0"/>
                <a:ea typeface="Times New Roman" panose="02020603050405020304" pitchFamily="18" charset="0"/>
              </a:rPr>
              <a:t>Karşılaştırmalı tablolar analizi, genellikle istatistik ve veri analizi bağlamında kullanılan bir terimdir. Bu analiz türü, farklı değişkenler arasındaki ilişkileri anlamak veya birbiriyle karşılaştırmak amacıyla yapılan bir yöntemdir.</a:t>
            </a:r>
          </a:p>
          <a:p>
            <a:pPr algn="just"/>
            <a:r>
              <a:rPr lang="tr-TR" sz="2400" dirty="0">
                <a:latin typeface="Times New Roman" panose="02020603050405020304" pitchFamily="18" charset="0"/>
                <a:ea typeface="Times New Roman" panose="02020603050405020304" pitchFamily="18" charset="0"/>
              </a:rPr>
              <a:t>Temel olarak, karşılaştırmalı tablolar analizi şu adımları içerebilir:</a:t>
            </a:r>
          </a:p>
          <a:p>
            <a:pPr marL="342900" lvl="0" indent="-342900" algn="just">
              <a:buFont typeface="+mj-lt"/>
              <a:buAutoNum type="arabicPeriod"/>
              <a:tabLst>
                <a:tab pos="457200" algn="l"/>
              </a:tabLst>
            </a:pPr>
            <a:r>
              <a:rPr lang="tr-TR" sz="2400" b="1" dirty="0">
                <a:latin typeface="Times New Roman" panose="02020603050405020304" pitchFamily="18" charset="0"/>
                <a:ea typeface="Times New Roman" panose="02020603050405020304" pitchFamily="18" charset="0"/>
              </a:rPr>
              <a:t>Veri Toplama ve Düzenleme:</a:t>
            </a:r>
            <a:r>
              <a:rPr lang="tr-TR" sz="2400" dirty="0">
                <a:latin typeface="Times New Roman" panose="02020603050405020304" pitchFamily="18" charset="0"/>
                <a:ea typeface="Times New Roman" panose="02020603050405020304" pitchFamily="18" charset="0"/>
              </a:rPr>
              <a:t> İlk adım, ilgili verileri toplamak ve düzenlemektir. Bu adımda, karşılaştırma yapılacak değişkenlerle ilgili veriler düzenlenir ve hazırlanır.</a:t>
            </a:r>
          </a:p>
          <a:p>
            <a:pPr marL="342900" lvl="0" indent="-342900" algn="just">
              <a:buFont typeface="+mj-lt"/>
              <a:buAutoNum type="arabicPeriod"/>
              <a:tabLst>
                <a:tab pos="457200" algn="l"/>
              </a:tabLst>
            </a:pPr>
            <a:r>
              <a:rPr lang="tr-TR" sz="2400" b="1" dirty="0">
                <a:latin typeface="Times New Roman" panose="02020603050405020304" pitchFamily="18" charset="0"/>
                <a:ea typeface="Times New Roman" panose="02020603050405020304" pitchFamily="18" charset="0"/>
              </a:rPr>
              <a:t>Tabloların Oluşturulması:</a:t>
            </a:r>
            <a:r>
              <a:rPr lang="tr-TR" sz="2400" dirty="0">
                <a:latin typeface="Times New Roman" panose="02020603050405020304" pitchFamily="18" charset="0"/>
                <a:ea typeface="Times New Roman" panose="02020603050405020304" pitchFamily="18" charset="0"/>
              </a:rPr>
              <a:t> Karşılaştırma yapılacak değişkenler için tablolar oluşturulur. Bu tablolar genellikle satır ve sütunlar şeklinde düzenlenir.</a:t>
            </a:r>
          </a:p>
        </p:txBody>
      </p:sp>
    </p:spTree>
    <p:extLst>
      <p:ext uri="{BB962C8B-B14F-4D97-AF65-F5344CB8AC3E}">
        <p14:creationId xmlns:p14="http://schemas.microsoft.com/office/powerpoint/2010/main" val="4024218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5800" y="813816"/>
            <a:ext cx="10835640" cy="4893647"/>
          </a:xfrm>
          <a:prstGeom prst="rect">
            <a:avLst/>
          </a:prstGeom>
        </p:spPr>
        <p:txBody>
          <a:bodyPr wrap="square">
            <a:spAutoFit/>
          </a:bodyPr>
          <a:lstStyle/>
          <a:p>
            <a:pPr lvl="0" algn="just">
              <a:tabLst>
                <a:tab pos="457200" algn="l"/>
              </a:tabLst>
            </a:pPr>
            <a:r>
              <a:rPr lang="tr-TR" sz="2400" b="1" dirty="0" smtClean="0">
                <a:latin typeface="Times New Roman" panose="02020603050405020304" pitchFamily="18" charset="0"/>
                <a:ea typeface="Times New Roman" panose="02020603050405020304" pitchFamily="18" charset="0"/>
              </a:rPr>
              <a:t>3.  Verilerin </a:t>
            </a:r>
            <a:r>
              <a:rPr lang="tr-TR" sz="2400" b="1" dirty="0">
                <a:latin typeface="Times New Roman" panose="02020603050405020304" pitchFamily="18" charset="0"/>
                <a:ea typeface="Times New Roman" panose="02020603050405020304" pitchFamily="18" charset="0"/>
              </a:rPr>
              <a:t>Görselleştirilmesi:</a:t>
            </a:r>
            <a:r>
              <a:rPr lang="tr-TR" sz="2400" dirty="0">
                <a:latin typeface="Times New Roman" panose="02020603050405020304" pitchFamily="18" charset="0"/>
                <a:ea typeface="Times New Roman" panose="02020603050405020304" pitchFamily="18" charset="0"/>
              </a:rPr>
              <a:t> Karşılaştırmalı analizde veriler genellikle grafikler veya tablolar aracılığıyla görselleştirilir. Bu görseller, değişkenler arasındaki ilişkileri veya farklılıkları daha açık bir şekilde ortaya koymayı sağlar.</a:t>
            </a:r>
          </a:p>
          <a:p>
            <a:pPr lvl="0" algn="just">
              <a:tabLst>
                <a:tab pos="457200" algn="l"/>
              </a:tabLst>
            </a:pPr>
            <a:r>
              <a:rPr lang="tr-TR" sz="2400" b="1" dirty="0" smtClean="0">
                <a:latin typeface="Times New Roman" panose="02020603050405020304" pitchFamily="18" charset="0"/>
                <a:ea typeface="Times New Roman" panose="02020603050405020304" pitchFamily="18" charset="0"/>
              </a:rPr>
              <a:t>4.  İlişkilerin </a:t>
            </a:r>
            <a:r>
              <a:rPr lang="tr-TR" sz="2400" b="1" dirty="0">
                <a:latin typeface="Times New Roman" panose="02020603050405020304" pitchFamily="18" charset="0"/>
                <a:ea typeface="Times New Roman" panose="02020603050405020304" pitchFamily="18" charset="0"/>
              </a:rPr>
              <a:t>ve Farklılıkların İncelenmesi:</a:t>
            </a:r>
            <a:r>
              <a:rPr lang="tr-TR" sz="2400" dirty="0">
                <a:latin typeface="Times New Roman" panose="02020603050405020304" pitchFamily="18" charset="0"/>
                <a:ea typeface="Times New Roman" panose="02020603050405020304" pitchFamily="18" charset="0"/>
              </a:rPr>
              <a:t> Oluşturulan tablolar ve grafikler üzerinden değişkenler arasındaki ilişkiler veya farklılıklar analiz edilir. Örneğin, bir değişkenin diğer değişken üzerindeki etkisi veya bir değişkenin farklı gruplar arasındaki dağılımı gibi konular incelenebilir.</a:t>
            </a:r>
          </a:p>
          <a:p>
            <a:pPr lvl="0" algn="just">
              <a:tabLst>
                <a:tab pos="457200" algn="l"/>
              </a:tabLst>
            </a:pPr>
            <a:r>
              <a:rPr lang="tr-TR" sz="2400" b="1" dirty="0" smtClean="0">
                <a:latin typeface="Times New Roman" panose="02020603050405020304" pitchFamily="18" charset="0"/>
                <a:ea typeface="Times New Roman" panose="02020603050405020304" pitchFamily="18" charset="0"/>
              </a:rPr>
              <a:t>5.  Sonuçların </a:t>
            </a:r>
            <a:r>
              <a:rPr lang="tr-TR" sz="2400" b="1" dirty="0">
                <a:latin typeface="Times New Roman" panose="02020603050405020304" pitchFamily="18" charset="0"/>
                <a:ea typeface="Times New Roman" panose="02020603050405020304" pitchFamily="18" charset="0"/>
              </a:rPr>
              <a:t>Yorumlanması:</a:t>
            </a:r>
            <a:r>
              <a:rPr lang="tr-TR" sz="2400" dirty="0">
                <a:latin typeface="Times New Roman" panose="02020603050405020304" pitchFamily="18" charset="0"/>
                <a:ea typeface="Times New Roman" panose="02020603050405020304" pitchFamily="18" charset="0"/>
              </a:rPr>
              <a:t> Analiz sonuçları yorumlanır ve karşılaştırmalı analizin amacına göre çeşitli çıkarımlar yapılır. Bu aşama, analizin yapıldığı bağlama ve verilere bağlı olarak değişkenlik gösterebilir.</a:t>
            </a:r>
          </a:p>
          <a:p>
            <a:pPr algn="just"/>
            <a:r>
              <a:rPr lang="tr-TR" sz="2400" dirty="0">
                <a:latin typeface="Times New Roman" panose="02020603050405020304" pitchFamily="18" charset="0"/>
                <a:ea typeface="Times New Roman" panose="02020603050405020304" pitchFamily="18" charset="0"/>
              </a:rPr>
              <a:t>Karşılaştırmalı tablolar analizi, araştırmacıların veya veri analistlerinin farklı değişkenleri anlamak, ilişkileri ortaya koymak veya gruplar arasındaki farklılıkları incelemek için sıkça kullandıkları bir yöntemdir.</a:t>
            </a:r>
          </a:p>
        </p:txBody>
      </p:sp>
    </p:spTree>
    <p:extLst>
      <p:ext uri="{BB962C8B-B14F-4D97-AF65-F5344CB8AC3E}">
        <p14:creationId xmlns:p14="http://schemas.microsoft.com/office/powerpoint/2010/main" val="372349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04088" y="1069848"/>
            <a:ext cx="10981944" cy="4093428"/>
          </a:xfrm>
          <a:prstGeom prst="rect">
            <a:avLst/>
          </a:prstGeom>
        </p:spPr>
        <p:txBody>
          <a:bodyPr wrap="square">
            <a:spAutoFit/>
          </a:bodyPr>
          <a:lstStyle/>
          <a:p>
            <a:pPr algn="just"/>
            <a:r>
              <a:rPr lang="tr-TR" sz="2000" dirty="0">
                <a:latin typeface="Times New Roman" panose="02020603050405020304" pitchFamily="18" charset="0"/>
                <a:ea typeface="Times New Roman" panose="02020603050405020304" pitchFamily="18" charset="0"/>
              </a:rPr>
              <a:t>Karşılaştırmalı tablolar analizi, çeşitli değişkenler arasındaki ilişkileri, farklılıkları veya benzerlikleri sistemli bir şekilde incelemek için kullanılan bir veri analiz yöntemidir. Bu analiz yöntemi, birçok alanda önemli katkılar sağlar:</a:t>
            </a:r>
          </a:p>
          <a:p>
            <a:pPr lvl="0" algn="just">
              <a:tabLst>
                <a:tab pos="457200" algn="l"/>
              </a:tabLst>
            </a:pPr>
            <a:r>
              <a:rPr lang="tr-TR" sz="2000" b="1" dirty="0" smtClean="0">
                <a:latin typeface="Times New Roman" panose="02020603050405020304" pitchFamily="18" charset="0"/>
                <a:ea typeface="Times New Roman" panose="02020603050405020304" pitchFamily="18" charset="0"/>
              </a:rPr>
              <a:t>1. İlişkilerin </a:t>
            </a:r>
            <a:r>
              <a:rPr lang="tr-TR" sz="2000" b="1" dirty="0">
                <a:latin typeface="Times New Roman" panose="02020603050405020304" pitchFamily="18" charset="0"/>
                <a:ea typeface="Times New Roman" panose="02020603050405020304" pitchFamily="18" charset="0"/>
              </a:rPr>
              <a:t>Ortaya Konması:</a:t>
            </a:r>
            <a:r>
              <a:rPr lang="tr-TR" sz="2000" dirty="0">
                <a:latin typeface="Times New Roman" panose="02020603050405020304" pitchFamily="18" charset="0"/>
                <a:ea typeface="Times New Roman" panose="02020603050405020304" pitchFamily="18" charset="0"/>
              </a:rPr>
              <a:t> Karşılaştırmalı tablolar analizi, değişkenler arasındaki ilişkileri belirlemede yardımcı olur. Örneğin, bir pazar araştırmasında ürün tercihleri ile demografik özellikler arasındaki ilişkileri görmek veya bir tedavi yönteminin etkinliğini belirli gruplar arasında karşılaştırmak gibi durumlarda bu analiz yöntemi kullanılır.</a:t>
            </a:r>
          </a:p>
          <a:p>
            <a:pPr lvl="0" algn="just">
              <a:tabLst>
                <a:tab pos="457200" algn="l"/>
              </a:tabLst>
            </a:pPr>
            <a:r>
              <a:rPr lang="tr-TR" sz="2000" b="1" dirty="0" smtClean="0">
                <a:latin typeface="Times New Roman" panose="02020603050405020304" pitchFamily="18" charset="0"/>
                <a:ea typeface="Times New Roman" panose="02020603050405020304" pitchFamily="18" charset="0"/>
              </a:rPr>
              <a:t>2. Farklılıkların </a:t>
            </a:r>
            <a:r>
              <a:rPr lang="tr-TR" sz="2000" b="1" dirty="0">
                <a:latin typeface="Times New Roman" panose="02020603050405020304" pitchFamily="18" charset="0"/>
                <a:ea typeface="Times New Roman" panose="02020603050405020304" pitchFamily="18" charset="0"/>
              </a:rPr>
              <a:t>ve Benzerliklerin Belirlenmesi:</a:t>
            </a:r>
            <a:r>
              <a:rPr lang="tr-TR" sz="2000" dirty="0">
                <a:latin typeface="Times New Roman" panose="02020603050405020304" pitchFamily="18" charset="0"/>
                <a:ea typeface="Times New Roman" panose="02020603050405020304" pitchFamily="18" charset="0"/>
              </a:rPr>
              <a:t> Karşılaştırmalı tablolar, gruplar arasındaki farklılıkları veya benzerlikleri net bir şekilde ortaya koyar. Örneğin, farklı coğrafi bölgelerdeki satış performansını karşılaştırmak veya farklı zaman dilimlerindeki tüketici davranışlarını analiz etmek için kullanılabilir.</a:t>
            </a:r>
          </a:p>
          <a:p>
            <a:pPr algn="just"/>
            <a:r>
              <a:rPr lang="tr-TR" sz="2000" b="1" dirty="0" smtClean="0">
                <a:effectLst/>
                <a:latin typeface="Calibri" panose="020F0502020204030204" pitchFamily="34" charset="0"/>
                <a:ea typeface="Calibri" panose="020F0502020204030204" pitchFamily="34" charset="0"/>
                <a:cs typeface="Times New Roman" panose="02020603050405020304" pitchFamily="18" charset="0"/>
              </a:rPr>
              <a:t>3. Karar Alma Süreçlerine Katkı Sağlama:</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 İş dünyasında veya kamu politikalarında karar alma süreçlerinde karşılaştırmalı tablolar analizi, veriye dayalı kararlar almayı kolaylaştırır. Karşılaştırmalı analiz sonuçları, doğru stratejilerin belirlenmesine ve kaynakların etkin kullanımına yardımcı olur.</a:t>
            </a:r>
            <a:endParaRPr lang="tr-TR" sz="2000" dirty="0"/>
          </a:p>
        </p:txBody>
      </p:sp>
    </p:spTree>
    <p:extLst>
      <p:ext uri="{BB962C8B-B14F-4D97-AF65-F5344CB8AC3E}">
        <p14:creationId xmlns:p14="http://schemas.microsoft.com/office/powerpoint/2010/main" val="231353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0352" y="1179576"/>
            <a:ext cx="11091672" cy="4093428"/>
          </a:xfrm>
          <a:prstGeom prst="rect">
            <a:avLst/>
          </a:prstGeom>
        </p:spPr>
        <p:txBody>
          <a:bodyPr wrap="square">
            <a:spAutoFit/>
          </a:bodyPr>
          <a:lstStyle/>
          <a:p>
            <a:pPr lvl="0" algn="just">
              <a:tabLst>
                <a:tab pos="457200" algn="l"/>
              </a:tabLst>
            </a:pPr>
            <a:r>
              <a:rPr lang="tr-TR" sz="2000" b="1" dirty="0" smtClean="0">
                <a:latin typeface="Times New Roman" panose="02020603050405020304" pitchFamily="18" charset="0"/>
                <a:ea typeface="Times New Roman" panose="02020603050405020304" pitchFamily="18" charset="0"/>
              </a:rPr>
              <a:t>4. Görsel </a:t>
            </a:r>
            <a:r>
              <a:rPr lang="tr-TR" sz="2000" b="1" dirty="0">
                <a:latin typeface="Times New Roman" panose="02020603050405020304" pitchFamily="18" charset="0"/>
                <a:ea typeface="Times New Roman" panose="02020603050405020304" pitchFamily="18" charset="0"/>
              </a:rPr>
              <a:t>ve Anlaşılır Sunum:</a:t>
            </a:r>
            <a:r>
              <a:rPr lang="tr-TR" sz="2000" dirty="0">
                <a:latin typeface="Times New Roman" panose="02020603050405020304" pitchFamily="18" charset="0"/>
                <a:ea typeface="Times New Roman" panose="02020603050405020304" pitchFamily="18" charset="0"/>
              </a:rPr>
              <a:t> Karşılaştırmalı analiz, verilerin grafikler veya tablolar halinde sunulmasını sağlar. Bu görsel sunumlar, karmaşık verileri anlaşılır hale getirir ve analiz sonuçlarını paydaşlarla paylaşmayı kolaylaştırır.</a:t>
            </a:r>
          </a:p>
          <a:p>
            <a:pPr lvl="0" algn="just">
              <a:tabLst>
                <a:tab pos="457200" algn="l"/>
              </a:tabLst>
            </a:pPr>
            <a:r>
              <a:rPr lang="tr-TR" sz="2000" b="1" dirty="0" smtClean="0">
                <a:latin typeface="Times New Roman" panose="02020603050405020304" pitchFamily="18" charset="0"/>
                <a:ea typeface="Times New Roman" panose="02020603050405020304" pitchFamily="18" charset="0"/>
              </a:rPr>
              <a:t>5. Araştırma </a:t>
            </a:r>
            <a:r>
              <a:rPr lang="tr-TR" sz="2000" b="1" dirty="0">
                <a:latin typeface="Times New Roman" panose="02020603050405020304" pitchFamily="18" charset="0"/>
                <a:ea typeface="Times New Roman" panose="02020603050405020304" pitchFamily="18" charset="0"/>
              </a:rPr>
              <a:t>ve Keşif İmkanı:</a:t>
            </a:r>
            <a:r>
              <a:rPr lang="tr-TR" sz="2000" dirty="0">
                <a:latin typeface="Times New Roman" panose="02020603050405020304" pitchFamily="18" charset="0"/>
                <a:ea typeface="Times New Roman" panose="02020603050405020304" pitchFamily="18" charset="0"/>
              </a:rPr>
              <a:t> Bilim ve araştırma alanında karşılaştırmalı tablolar analizi, yeni ilişkileri veya desenleri keşfetmek için kullanılır. Araştırmacılar, veri setlerini farklı açılardan inceleyerek yeni hipotezler geliştirebilir veya mevcut teorileri destekleyebilirler.</a:t>
            </a:r>
          </a:p>
          <a:p>
            <a:pPr lvl="0" algn="just">
              <a:tabLst>
                <a:tab pos="457200" algn="l"/>
              </a:tabLst>
            </a:pPr>
            <a:r>
              <a:rPr lang="tr-TR" sz="2000" b="1" dirty="0" smtClean="0">
                <a:latin typeface="Times New Roman" panose="02020603050405020304" pitchFamily="18" charset="0"/>
                <a:ea typeface="Times New Roman" panose="02020603050405020304" pitchFamily="18" charset="0"/>
              </a:rPr>
              <a:t>6. Doğruluk </a:t>
            </a:r>
            <a:r>
              <a:rPr lang="tr-TR" sz="2000" b="1" dirty="0">
                <a:latin typeface="Times New Roman" panose="02020603050405020304" pitchFamily="18" charset="0"/>
                <a:ea typeface="Times New Roman" panose="02020603050405020304" pitchFamily="18" charset="0"/>
              </a:rPr>
              <a:t>ve Güvenilirlik Sağlama:</a:t>
            </a:r>
            <a:r>
              <a:rPr lang="tr-TR" sz="2000" dirty="0">
                <a:latin typeface="Times New Roman" panose="02020603050405020304" pitchFamily="18" charset="0"/>
                <a:ea typeface="Times New Roman" panose="02020603050405020304" pitchFamily="18" charset="0"/>
              </a:rPr>
              <a:t> Veri odaklı karşılaştırmalı analizler, sonuçların doğruluğunu ve güvenilirliğini artırır. Bu analiz yöntemi, veri setlerindeki hataları veya tutarsızlıkları tespit etmeye de yardımcı olabilir.</a:t>
            </a:r>
          </a:p>
          <a:p>
            <a:pPr algn="just"/>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Sonuç olarak, karşılaştırmalı tablolar analizi, veri analizindeki temel araçlardan biridir ve çeşitli disiplinlerde kullanılarak bilgiyi derinleştirir, karar alma süreçlerine sağlam bir zemin oluşturur ve yeni keşifler yapılmasına olanak tanır. Bu nedenle, iş dünyasından akademik araştırmalara kadar geniş bir uygulama alanına sahiptir.</a:t>
            </a:r>
            <a:endParaRPr lang="tr-TR" sz="2000" dirty="0"/>
          </a:p>
        </p:txBody>
      </p:sp>
    </p:spTree>
    <p:extLst>
      <p:ext uri="{BB962C8B-B14F-4D97-AF65-F5344CB8AC3E}">
        <p14:creationId xmlns:p14="http://schemas.microsoft.com/office/powerpoint/2010/main" val="567947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3504" y="1005841"/>
            <a:ext cx="10872216" cy="4746236"/>
          </a:xfrm>
          <a:prstGeom prst="rect">
            <a:avLst/>
          </a:prstGeom>
        </p:spPr>
        <p:txBody>
          <a:bodyPr wrap="square">
            <a:spAutoFit/>
          </a:bodyPr>
          <a:lstStyle/>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Karşılaştırmalı tablolar analizinin sonuçlarını yorumlamak için bir örnek verelim:</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Örnek Senaryo: Bir Şirketin Pazarlama Stratejilerinin Etkinliği</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Diyelim ki bir şirket, farklı pazarlama stratejileri uygulayarak ürün satışlarını artırmayı hedefliyor. Bu stratejiler arasında TV reklamları, sosyal medya kampanyaları ve indirim promosyonları yer alıyor. Şirket, bu stratejilerin her birinin satışlara etkisini karşılaştırmak için bir karşılaştırmalı tablolar analizi yapmayı planlıyor.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Adım 1: Veri Toplama ve Tabloların Oluşturulması</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a:latin typeface="Times New Roman" panose="02020603050405020304" pitchFamily="18" charset="0"/>
                <a:ea typeface="Times New Roman" panose="02020603050405020304" pitchFamily="18" charset="0"/>
              </a:rPr>
              <a:t>Şirket, belirli bir zaman diliminde (örneğin son bir yıl içinde) her pazarlama stratejisinin kullanıldığı dönemlerdeki satış verilerini toplar. Bu verileri kullanarak, her strateji altında elde edilen toplam satış miktarlarını ve bu stratejilerin uygulandığı süreleri hesaplar.</a:t>
            </a:r>
            <a:endParaRPr lang="tr-TR" sz="2400" dirty="0"/>
          </a:p>
        </p:txBody>
      </p:sp>
    </p:spTree>
    <p:extLst>
      <p:ext uri="{BB962C8B-B14F-4D97-AF65-F5344CB8AC3E}">
        <p14:creationId xmlns:p14="http://schemas.microsoft.com/office/powerpoint/2010/main" val="2854562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94360" y="896112"/>
            <a:ext cx="10963656" cy="4779770"/>
          </a:xfrm>
          <a:prstGeom prst="rect">
            <a:avLst/>
          </a:prstGeom>
        </p:spPr>
        <p:txBody>
          <a:bodyPr wrap="square">
            <a:spAutoFit/>
          </a:bodyPr>
          <a:lstStyle/>
          <a:p>
            <a:pPr>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Adım 2: Tabloların ve Grafiklerin Oluşturulması</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Şirket, karşılaştırma yapmak için aşağıdaki gibi bir tablo oluşturabilir: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err="1">
                <a:latin typeface="Courier New" panose="02070309020205020404" pitchFamily="49" charset="0"/>
                <a:ea typeface="Times New Roman" panose="02020603050405020304" pitchFamily="18" charset="0"/>
                <a:cs typeface="Times New Roman" panose="02020603050405020304" pitchFamily="18" charset="0"/>
              </a:rPr>
              <a:t>scss</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Kodu kopyala</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 Pazarlama Stratejisi    | Toplam Satış (TL) | Uygulama Süresi (hafta)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 TV Reklamları           | 500,000            | 20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 Sosyal Medya Kampanyaları| 400,000            | 16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 İndirim Promosyonları   | 600,000            | 24                       |</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Bu tablodan, her bir pazarlama stratejisinin toplam satışlara olan katkısını ve stratejilerin uygulandığı süreleri görebiliriz.</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4359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94360" y="539496"/>
            <a:ext cx="10991088" cy="5005473"/>
          </a:xfrm>
          <a:prstGeom prst="rect">
            <a:avLst/>
          </a:prstGeom>
        </p:spPr>
        <p:txBody>
          <a:bodyPr wrap="square">
            <a:spAutoFit/>
          </a:bodyPr>
          <a:lstStyle/>
          <a:p>
            <a:pPr>
              <a:lnSpc>
                <a:spcPct val="107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Adım 3: Verilerin Görselleştirilmesi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Verileri daha anlaşılır hale getirmek için, şirket aynı bilgileri bir çubuk grafik veya pasta grafik olarak da görselleştirebilir.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Adım 4: Sonuçların Yorumlanması</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Şimdi, karşılaştırmalı analizin sonuçlarını yorumlamak için şirketin analistleri şu soruları değerlendirebilir: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Hangi pazarlama stratejisi toplam satışlarda en yüksek etkiyi gösterdi?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Stratejilerin uygulama süreleri ve satışlardaki performansları arasında nasıl bir ilişki var?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Hangi strateji, uygulama süresine göre en iyi geri dönüşü sağladı?</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000" dirty="0">
                <a:latin typeface="Times New Roman" panose="02020603050405020304" pitchFamily="18" charset="0"/>
                <a:ea typeface="Times New Roman" panose="02020603050405020304" pitchFamily="18" charset="0"/>
              </a:rPr>
              <a:t>Örneğin, yukarıdaki tabloya dayanarak şirket, indirim promosyonlarının toplam satışlarda en yüksek etkiyi yarattığını görebilir. Ayrıca, bu stratejinin uygulama süresinin daha uzun olduğunu ve bu süre boyunca satışların arttığını fark edebilir. TV reklamlarının ise kısa sürede yüksek etki yarattığı, ancak süre uzadıkça etkinliğinin azaldığı gözlemlenebilir.</a:t>
            </a:r>
            <a:endParaRPr lang="tr-TR" sz="2000" dirty="0"/>
          </a:p>
        </p:txBody>
      </p:sp>
    </p:spTree>
    <p:extLst>
      <p:ext uri="{BB962C8B-B14F-4D97-AF65-F5344CB8AC3E}">
        <p14:creationId xmlns:p14="http://schemas.microsoft.com/office/powerpoint/2010/main" val="38142170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1563</Words>
  <Application>Microsoft Office PowerPoint</Application>
  <PresentationFormat>Geniş ekran</PresentationFormat>
  <Paragraphs>127</Paragraphs>
  <Slides>13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13</vt:i4>
      </vt:variant>
    </vt:vector>
  </HeadingPairs>
  <TitlesOfParts>
    <vt:vector size="20" baseType="lpstr">
      <vt:lpstr>Arial</vt:lpstr>
      <vt:lpstr>Calibri</vt:lpstr>
      <vt:lpstr>Calibri Light</vt:lpstr>
      <vt:lpstr>Courier New</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5</cp:revision>
  <dcterms:created xsi:type="dcterms:W3CDTF">2024-06-22T10:50:57Z</dcterms:created>
  <dcterms:modified xsi:type="dcterms:W3CDTF">2024-06-22T11:39:48Z</dcterms:modified>
</cp:coreProperties>
</file>