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56" autoAdjust="0"/>
    <p:restoredTop sz="94660"/>
  </p:normalViewPr>
  <p:slideViewPr>
    <p:cSldViewPr snapToGrid="0">
      <p:cViewPr varScale="1">
        <p:scale>
          <a:sx n="53" d="100"/>
          <a:sy n="53" d="100"/>
        </p:scale>
        <p:origin x="110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8D753B5-C819-4C2C-9D3F-1CCDDED919AA}"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381594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753B5-C819-4C2C-9D3F-1CCDDED919AA}"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1232779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753B5-C819-4C2C-9D3F-1CCDDED919AA}"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1112161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D753B5-C819-4C2C-9D3F-1CCDDED919AA}"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219173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8D753B5-C819-4C2C-9D3F-1CCDDED919AA}"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377997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8D753B5-C819-4C2C-9D3F-1CCDDED919AA}"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13584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8D753B5-C819-4C2C-9D3F-1CCDDED919AA}" type="datetimeFigureOut">
              <a:rPr lang="tr-TR" smtClean="0"/>
              <a:t>9.07.2024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366040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8D753B5-C819-4C2C-9D3F-1CCDDED919AA}" type="datetimeFigureOut">
              <a:rPr lang="tr-TR" smtClean="0"/>
              <a:t>9.07.2024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2050815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D753B5-C819-4C2C-9D3F-1CCDDED919AA}" type="datetimeFigureOut">
              <a:rPr lang="tr-TR" smtClean="0"/>
              <a:t>9.07.2024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67472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D753B5-C819-4C2C-9D3F-1CCDDED919AA}"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210649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D753B5-C819-4C2C-9D3F-1CCDDED919AA}"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4A1A71C-6B9D-4430-9E27-71C5F76E5474}" type="slidenum">
              <a:rPr lang="tr-TR" smtClean="0"/>
              <a:t>‹#›</a:t>
            </a:fld>
            <a:endParaRPr lang="tr-TR"/>
          </a:p>
        </p:txBody>
      </p:sp>
    </p:spTree>
    <p:extLst>
      <p:ext uri="{BB962C8B-B14F-4D97-AF65-F5344CB8AC3E}">
        <p14:creationId xmlns:p14="http://schemas.microsoft.com/office/powerpoint/2010/main" val="418945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753B5-C819-4C2C-9D3F-1CCDDED919AA}" type="datetimeFigureOut">
              <a:rPr lang="tr-TR" smtClean="0"/>
              <a:t>9.07.2024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1A71C-6B9D-4430-9E27-71C5F76E5474}" type="slidenum">
              <a:rPr lang="tr-TR" smtClean="0"/>
              <a:t>‹#›</a:t>
            </a:fld>
            <a:endParaRPr lang="tr-TR"/>
          </a:p>
        </p:txBody>
      </p:sp>
    </p:spTree>
    <p:extLst>
      <p:ext uri="{BB962C8B-B14F-4D97-AF65-F5344CB8AC3E}">
        <p14:creationId xmlns:p14="http://schemas.microsoft.com/office/powerpoint/2010/main" val="1945425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77240" y="685800"/>
            <a:ext cx="10415016" cy="4830168"/>
          </a:xfrm>
          <a:prstGeom prst="rect">
            <a:avLst/>
          </a:prstGeom>
        </p:spPr>
        <p:txBody>
          <a:bodyPr wrap="square">
            <a:spAutoFit/>
          </a:bodyPr>
          <a:lstStyle/>
          <a:p>
            <a:pPr algn="ctr">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DİKEY YÜZDELER ANALİZİ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Dikey yüzdeler analizi, mali tabloların her bir kaleminin toplam içindeki oranını belirleyerek, işletmenin finansal yapısını ve performansını değerlendirmek için kullanılan bir analiz yöntemidir. Bu analiz yöntemi, bilanço ve gelir tablosunda kullanılır ve mali tablonun her bir kalemi, ilgili ana toplamın yüzdesi olarak ifade edilir. Dikey yüzdeler analizi, dönemler arasındaki karşılaştırmayı kolaylaştırır ve işletmenin zaman içindeki finansal durumundaki değişiklikleri görselleştirir.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Dikey Yüzdeler Analizi Nasıl Yapılır?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Gelir Tablosunda Dikey Yüzdeler Analizi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Gelir tablosunda, her bir gelir ve gider kalemi, net satışlara (toplam gelirlere) oranlanarak yüzde olarak ifade edilir.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191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877959231"/>
              </p:ext>
            </p:extLst>
          </p:nvPr>
        </p:nvGraphicFramePr>
        <p:xfrm>
          <a:off x="838200" y="1554486"/>
          <a:ext cx="7720584" cy="4199580"/>
        </p:xfrm>
        <a:graphic>
          <a:graphicData uri="http://schemas.openxmlformats.org/drawingml/2006/table">
            <a:tbl>
              <a:tblPr firstRow="1" firstCol="1" bandRow="1">
                <a:tableStyleId>{5C22544A-7EE6-4342-B048-85BDC9FD1C3A}</a:tableStyleId>
              </a:tblPr>
              <a:tblGrid>
                <a:gridCol w="2983055">
                  <a:extLst>
                    <a:ext uri="{9D8B030D-6E8A-4147-A177-3AD203B41FA5}">
                      <a16:colId xmlns:a16="http://schemas.microsoft.com/office/drawing/2014/main" val="4235855964"/>
                    </a:ext>
                  </a:extLst>
                </a:gridCol>
                <a:gridCol w="2552113">
                  <a:extLst>
                    <a:ext uri="{9D8B030D-6E8A-4147-A177-3AD203B41FA5}">
                      <a16:colId xmlns:a16="http://schemas.microsoft.com/office/drawing/2014/main" val="2865489645"/>
                    </a:ext>
                  </a:extLst>
                </a:gridCol>
                <a:gridCol w="2185416">
                  <a:extLst>
                    <a:ext uri="{9D8B030D-6E8A-4147-A177-3AD203B41FA5}">
                      <a16:colId xmlns:a16="http://schemas.microsoft.com/office/drawing/2014/main" val="319464375"/>
                    </a:ext>
                  </a:extLst>
                </a:gridCol>
              </a:tblGrid>
              <a:tr h="261863">
                <a:tc>
                  <a:txBody>
                    <a:bodyPr/>
                    <a:lstStyle/>
                    <a:p>
                      <a:pPr algn="ctr">
                        <a:lnSpc>
                          <a:spcPct val="107000"/>
                        </a:lnSpc>
                        <a:spcAft>
                          <a:spcPts val="0"/>
                        </a:spcAft>
                      </a:pPr>
                      <a:r>
                        <a:rPr lang="tr-TR" sz="1600">
                          <a:effectLst/>
                        </a:rPr>
                        <a:t>Gelir Kalemleri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600">
                          <a:effectLst/>
                        </a:rPr>
                        <a:t>Tutar (TL)</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600">
                          <a:effectLst/>
                        </a:rPr>
                        <a:t>Dikey Yüzde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80623106"/>
                  </a:ext>
                </a:extLst>
              </a:tr>
              <a:tr h="261863">
                <a:tc>
                  <a:txBody>
                    <a:bodyPr/>
                    <a:lstStyle/>
                    <a:p>
                      <a:pPr>
                        <a:lnSpc>
                          <a:spcPct val="107000"/>
                        </a:lnSpc>
                        <a:spcAft>
                          <a:spcPts val="0"/>
                        </a:spcAft>
                      </a:pPr>
                      <a:r>
                        <a:rPr lang="tr-TR" sz="1600" dirty="0">
                          <a:effectLst/>
                        </a:rPr>
                        <a:t>Net Satışlar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1,000,000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100%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2627436"/>
                  </a:ext>
                </a:extLst>
              </a:tr>
              <a:tr h="261863">
                <a:tc>
                  <a:txBody>
                    <a:bodyPr/>
                    <a:lstStyle/>
                    <a:p>
                      <a:pPr>
                        <a:lnSpc>
                          <a:spcPct val="107000"/>
                        </a:lnSpc>
                        <a:spcAft>
                          <a:spcPts val="0"/>
                        </a:spcAft>
                      </a:pPr>
                      <a:r>
                        <a:rPr lang="tr-TR" sz="1600">
                          <a:effectLst/>
                        </a:rPr>
                        <a:t>Satışların Maliyeti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600,000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60%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45010717"/>
                  </a:ext>
                </a:extLst>
              </a:tr>
              <a:tr h="261863">
                <a:tc>
                  <a:txBody>
                    <a:bodyPr/>
                    <a:lstStyle/>
                    <a:p>
                      <a:pPr>
                        <a:lnSpc>
                          <a:spcPct val="107000"/>
                        </a:lnSpc>
                        <a:spcAft>
                          <a:spcPts val="0"/>
                        </a:spcAft>
                      </a:pPr>
                      <a:r>
                        <a:rPr lang="tr-TR" sz="1600">
                          <a:effectLst/>
                        </a:rPr>
                        <a:t>Brüt Kar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400,000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40%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09266754"/>
                  </a:ext>
                </a:extLst>
              </a:tr>
              <a:tr h="261863">
                <a:tc>
                  <a:txBody>
                    <a:bodyPr/>
                    <a:lstStyle/>
                    <a:p>
                      <a:pPr>
                        <a:lnSpc>
                          <a:spcPct val="107000"/>
                        </a:lnSpc>
                        <a:spcAft>
                          <a:spcPts val="0"/>
                        </a:spcAft>
                      </a:pPr>
                      <a:r>
                        <a:rPr lang="tr-TR" sz="1600">
                          <a:effectLst/>
                        </a:rPr>
                        <a:t>Faaliyet Giderleri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pPr>
                      <a:endParaRPr lang="tr-TR" sz="16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pPr>
                      <a:endParaRPr lang="tr-TR" sz="1600" dirty="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33153936"/>
                  </a:ext>
                </a:extLst>
              </a:tr>
              <a:tr h="261863">
                <a:tc>
                  <a:txBody>
                    <a:bodyPr/>
                    <a:lstStyle/>
                    <a:p>
                      <a:pPr>
                        <a:lnSpc>
                          <a:spcPct val="107000"/>
                        </a:lnSpc>
                        <a:spcAft>
                          <a:spcPts val="0"/>
                        </a:spcAft>
                      </a:pPr>
                      <a:r>
                        <a:rPr lang="tr-TR" sz="1600">
                          <a:effectLst/>
                        </a:rPr>
                        <a:t>- Pazarlama, Satış ve Dağıtım</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50,000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12474868"/>
                  </a:ext>
                </a:extLst>
              </a:tr>
              <a:tr h="261863">
                <a:tc>
                  <a:txBody>
                    <a:bodyPr/>
                    <a:lstStyle/>
                    <a:p>
                      <a:pPr>
                        <a:lnSpc>
                          <a:spcPct val="107000"/>
                        </a:lnSpc>
                        <a:spcAft>
                          <a:spcPts val="0"/>
                        </a:spcAft>
                      </a:pPr>
                      <a:r>
                        <a:rPr lang="tr-TR" sz="1600">
                          <a:effectLst/>
                        </a:rPr>
                        <a:t>- Genel ve İdari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100,000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10%</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67331901"/>
                  </a:ext>
                </a:extLst>
              </a:tr>
              <a:tr h="261863">
                <a:tc>
                  <a:txBody>
                    <a:bodyPr/>
                    <a:lstStyle/>
                    <a:p>
                      <a:pPr>
                        <a:lnSpc>
                          <a:spcPct val="107000"/>
                        </a:lnSpc>
                        <a:spcAft>
                          <a:spcPts val="0"/>
                        </a:spcAft>
                      </a:pPr>
                      <a:r>
                        <a:rPr lang="tr-TR" sz="1600">
                          <a:effectLst/>
                        </a:rPr>
                        <a:t>- Ar-Ge</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30,000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3%</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55717779"/>
                  </a:ext>
                </a:extLst>
              </a:tr>
              <a:tr h="261863">
                <a:tc>
                  <a:txBody>
                    <a:bodyPr/>
                    <a:lstStyle/>
                    <a:p>
                      <a:pPr>
                        <a:lnSpc>
                          <a:spcPct val="107000"/>
                        </a:lnSpc>
                        <a:spcAft>
                          <a:spcPts val="0"/>
                        </a:spcAft>
                      </a:pPr>
                      <a:r>
                        <a:rPr lang="tr-TR" sz="1600">
                          <a:effectLst/>
                        </a:rPr>
                        <a:t>Faaliyet Karı</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220,000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22%</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97730305"/>
                  </a:ext>
                </a:extLst>
              </a:tr>
              <a:tr h="261863">
                <a:tc>
                  <a:txBody>
                    <a:bodyPr/>
                    <a:lstStyle/>
                    <a:p>
                      <a:pPr>
                        <a:lnSpc>
                          <a:spcPct val="107000"/>
                        </a:lnSpc>
                        <a:spcAft>
                          <a:spcPts val="0"/>
                        </a:spcAft>
                      </a:pPr>
                      <a:r>
                        <a:rPr lang="tr-TR" sz="1600">
                          <a:effectLst/>
                        </a:rPr>
                        <a:t>Faaliyet Dışı Gelirler ve Giderler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pPr>
                      <a:endParaRPr lang="tr-TR" sz="16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pPr>
                      <a:endParaRPr lang="tr-TR" sz="1600" dirty="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36923825"/>
                  </a:ext>
                </a:extLst>
              </a:tr>
              <a:tr h="261863">
                <a:tc>
                  <a:txBody>
                    <a:bodyPr/>
                    <a:lstStyle/>
                    <a:p>
                      <a:pPr>
                        <a:lnSpc>
                          <a:spcPct val="107000"/>
                        </a:lnSpc>
                        <a:spcAft>
                          <a:spcPts val="0"/>
                        </a:spcAft>
                      </a:pPr>
                      <a:r>
                        <a:rPr lang="tr-TR" sz="1600">
                          <a:effectLst/>
                        </a:rPr>
                        <a:t>- Faiz Gelirleri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10,000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88885728"/>
                  </a:ext>
                </a:extLst>
              </a:tr>
              <a:tr h="261863">
                <a:tc>
                  <a:txBody>
                    <a:bodyPr/>
                    <a:lstStyle/>
                    <a:p>
                      <a:pPr>
                        <a:lnSpc>
                          <a:spcPct val="107000"/>
                        </a:lnSpc>
                        <a:spcAft>
                          <a:spcPts val="0"/>
                        </a:spcAft>
                      </a:pPr>
                      <a:r>
                        <a:rPr lang="tr-TR" sz="1600">
                          <a:effectLst/>
                        </a:rPr>
                        <a:t>- Faiz Giderleri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20,000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2%</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14665629"/>
                  </a:ext>
                </a:extLst>
              </a:tr>
              <a:tr h="261863">
                <a:tc>
                  <a:txBody>
                    <a:bodyPr/>
                    <a:lstStyle/>
                    <a:p>
                      <a:pPr>
                        <a:lnSpc>
                          <a:spcPct val="107000"/>
                        </a:lnSpc>
                        <a:spcAft>
                          <a:spcPts val="0"/>
                        </a:spcAft>
                      </a:pPr>
                      <a:r>
                        <a:rPr lang="tr-TR" sz="1600">
                          <a:effectLst/>
                        </a:rPr>
                        <a:t>Vergi Öncesi Kar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210,000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21%</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30312620"/>
                  </a:ext>
                </a:extLst>
              </a:tr>
              <a:tr h="261863">
                <a:tc>
                  <a:txBody>
                    <a:bodyPr/>
                    <a:lstStyle/>
                    <a:p>
                      <a:pPr>
                        <a:lnSpc>
                          <a:spcPct val="107000"/>
                        </a:lnSpc>
                        <a:spcAft>
                          <a:spcPts val="0"/>
                        </a:spcAft>
                      </a:pPr>
                      <a:r>
                        <a:rPr lang="tr-TR" sz="1600">
                          <a:effectLst/>
                        </a:rPr>
                        <a:t>Vergiler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50,000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5%</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99129318"/>
                  </a:ext>
                </a:extLst>
              </a:tr>
              <a:tr h="261863">
                <a:tc>
                  <a:txBody>
                    <a:bodyPr/>
                    <a:lstStyle/>
                    <a:p>
                      <a:pPr>
                        <a:lnSpc>
                          <a:spcPct val="107000"/>
                        </a:lnSpc>
                        <a:spcAft>
                          <a:spcPts val="0"/>
                        </a:spcAft>
                      </a:pPr>
                      <a:r>
                        <a:rPr lang="tr-TR" sz="1600">
                          <a:effectLst/>
                        </a:rPr>
                        <a:t>Net Kar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a:effectLst/>
                        </a:rPr>
                        <a:t>160,000</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r">
                        <a:lnSpc>
                          <a:spcPct val="107000"/>
                        </a:lnSpc>
                        <a:spcAft>
                          <a:spcPts val="0"/>
                        </a:spcAft>
                      </a:pPr>
                      <a:r>
                        <a:rPr lang="tr-TR" sz="1600" dirty="0">
                          <a:effectLst/>
                        </a:rPr>
                        <a:t>16%</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07773651"/>
                  </a:ext>
                </a:extLst>
              </a:tr>
            </a:tbl>
          </a:graphicData>
        </a:graphic>
      </p:graphicFrame>
      <p:sp>
        <p:nvSpPr>
          <p:cNvPr id="4" name="Dikdörtgen 3"/>
          <p:cNvSpPr/>
          <p:nvPr/>
        </p:nvSpPr>
        <p:spPr>
          <a:xfrm>
            <a:off x="1427293" y="892929"/>
            <a:ext cx="3564374" cy="369332"/>
          </a:xfrm>
          <a:prstGeom prst="rect">
            <a:avLst/>
          </a:prstGeom>
        </p:spPr>
        <p:txBody>
          <a:bodyPr wrap="none">
            <a:spAutoFit/>
          </a:bodyPr>
          <a:lstStyle/>
          <a:p>
            <a:pPr lvl="0"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Örnek: ABC Şirketi'nin Gelir Tablosu:</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488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724267898"/>
              </p:ext>
            </p:extLst>
          </p:nvPr>
        </p:nvGraphicFramePr>
        <p:xfrm>
          <a:off x="802431" y="899884"/>
          <a:ext cx="10692882" cy="5687283"/>
        </p:xfrm>
        <a:graphic>
          <a:graphicData uri="http://schemas.openxmlformats.org/drawingml/2006/table">
            <a:tbl>
              <a:tblPr firstRow="1" firstCol="1" bandRow="1">
                <a:tableStyleId>{5C22544A-7EE6-4342-B048-85BDC9FD1C3A}</a:tableStyleId>
              </a:tblPr>
              <a:tblGrid>
                <a:gridCol w="1782147">
                  <a:extLst>
                    <a:ext uri="{9D8B030D-6E8A-4147-A177-3AD203B41FA5}">
                      <a16:colId xmlns:a16="http://schemas.microsoft.com/office/drawing/2014/main" val="2089305437"/>
                    </a:ext>
                  </a:extLst>
                </a:gridCol>
                <a:gridCol w="1782147">
                  <a:extLst>
                    <a:ext uri="{9D8B030D-6E8A-4147-A177-3AD203B41FA5}">
                      <a16:colId xmlns:a16="http://schemas.microsoft.com/office/drawing/2014/main" val="2842578701"/>
                    </a:ext>
                  </a:extLst>
                </a:gridCol>
                <a:gridCol w="1782147">
                  <a:extLst>
                    <a:ext uri="{9D8B030D-6E8A-4147-A177-3AD203B41FA5}">
                      <a16:colId xmlns:a16="http://schemas.microsoft.com/office/drawing/2014/main" val="3867149219"/>
                    </a:ext>
                  </a:extLst>
                </a:gridCol>
                <a:gridCol w="1782147">
                  <a:extLst>
                    <a:ext uri="{9D8B030D-6E8A-4147-A177-3AD203B41FA5}">
                      <a16:colId xmlns:a16="http://schemas.microsoft.com/office/drawing/2014/main" val="2700998558"/>
                    </a:ext>
                  </a:extLst>
                </a:gridCol>
                <a:gridCol w="1782147">
                  <a:extLst>
                    <a:ext uri="{9D8B030D-6E8A-4147-A177-3AD203B41FA5}">
                      <a16:colId xmlns:a16="http://schemas.microsoft.com/office/drawing/2014/main" val="1934591631"/>
                    </a:ext>
                  </a:extLst>
                </a:gridCol>
                <a:gridCol w="1782147">
                  <a:extLst>
                    <a:ext uri="{9D8B030D-6E8A-4147-A177-3AD203B41FA5}">
                      <a16:colId xmlns:a16="http://schemas.microsoft.com/office/drawing/2014/main" val="971948203"/>
                    </a:ext>
                  </a:extLst>
                </a:gridCol>
              </a:tblGrid>
              <a:tr h="421929">
                <a:tc>
                  <a:txBody>
                    <a:bodyPr/>
                    <a:lstStyle/>
                    <a:p>
                      <a:pPr algn="ctr">
                        <a:lnSpc>
                          <a:spcPct val="107000"/>
                        </a:lnSpc>
                        <a:spcAft>
                          <a:spcPts val="0"/>
                        </a:spcAft>
                      </a:pPr>
                      <a:r>
                        <a:rPr lang="tr-TR" sz="1050" dirty="0">
                          <a:effectLst/>
                        </a:rPr>
                        <a:t>Varlıklar</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gn="ctr">
                        <a:lnSpc>
                          <a:spcPct val="107000"/>
                        </a:lnSpc>
                        <a:spcAft>
                          <a:spcPts val="0"/>
                        </a:spcAft>
                      </a:pPr>
                      <a:r>
                        <a:rPr lang="tr-TR" sz="1050">
                          <a:effectLst/>
                        </a:rPr>
                        <a:t>Tutar (TL)</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gn="ctr">
                        <a:lnSpc>
                          <a:spcPct val="107000"/>
                        </a:lnSpc>
                        <a:spcAft>
                          <a:spcPts val="0"/>
                        </a:spcAft>
                      </a:pPr>
                      <a:r>
                        <a:rPr lang="tr-TR" sz="1050">
                          <a:effectLst/>
                        </a:rPr>
                        <a:t>Dikey Yüzde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gn="ctr">
                        <a:lnSpc>
                          <a:spcPct val="107000"/>
                        </a:lnSpc>
                        <a:spcAft>
                          <a:spcPts val="0"/>
                        </a:spcAft>
                      </a:pPr>
                      <a:r>
                        <a:rPr lang="tr-TR" sz="1050">
                          <a:effectLst/>
                        </a:rPr>
                        <a:t>Yükümlülükler ve Özkaynaklar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gn="ctr">
                        <a:lnSpc>
                          <a:spcPct val="107000"/>
                        </a:lnSpc>
                        <a:spcAft>
                          <a:spcPts val="0"/>
                        </a:spcAft>
                      </a:pPr>
                      <a:r>
                        <a:rPr lang="tr-TR" sz="1050">
                          <a:effectLst/>
                        </a:rPr>
                        <a:t>Tutar (TL)</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gn="ctr">
                        <a:lnSpc>
                          <a:spcPct val="107000"/>
                        </a:lnSpc>
                        <a:spcAft>
                          <a:spcPts val="0"/>
                        </a:spcAft>
                      </a:pPr>
                      <a:r>
                        <a:rPr lang="tr-TR" sz="1050">
                          <a:effectLst/>
                        </a:rPr>
                        <a:t>Dikey Yüzde (%)</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100331286"/>
                  </a:ext>
                </a:extLst>
              </a:tr>
              <a:tr h="405399">
                <a:tc>
                  <a:txBody>
                    <a:bodyPr/>
                    <a:lstStyle/>
                    <a:p>
                      <a:pPr>
                        <a:lnSpc>
                          <a:spcPct val="107000"/>
                        </a:lnSpc>
                        <a:spcAft>
                          <a:spcPts val="0"/>
                        </a:spcAft>
                      </a:pPr>
                      <a:r>
                        <a:rPr lang="tr-TR" sz="1050">
                          <a:effectLst/>
                        </a:rPr>
                        <a:t>Dönen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Kısa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514752660"/>
                  </a:ext>
                </a:extLst>
              </a:tr>
              <a:tr h="207488">
                <a:tc>
                  <a:txBody>
                    <a:bodyPr/>
                    <a:lstStyle/>
                    <a:p>
                      <a:pPr>
                        <a:lnSpc>
                          <a:spcPct val="107000"/>
                        </a:lnSpc>
                        <a:spcAft>
                          <a:spcPts val="0"/>
                        </a:spcAft>
                      </a:pPr>
                      <a:r>
                        <a:rPr lang="tr-TR" sz="1050">
                          <a:effectLst/>
                        </a:rPr>
                        <a:t>- Nakit ve Nakit Benzerleri</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50,000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Ticari Borçlar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523122634"/>
                  </a:ext>
                </a:extLst>
              </a:tr>
              <a:tr h="207488">
                <a:tc>
                  <a:txBody>
                    <a:bodyPr/>
                    <a:lstStyle/>
                    <a:p>
                      <a:pPr>
                        <a:lnSpc>
                          <a:spcPct val="107000"/>
                        </a:lnSpc>
                        <a:spcAft>
                          <a:spcPts val="0"/>
                        </a:spcAft>
                      </a:pPr>
                      <a:r>
                        <a:rPr lang="tr-TR" sz="1050">
                          <a:effectLst/>
                        </a:rPr>
                        <a:t>- Ticari Alacaklar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80,000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Kısa Vadeli Krediler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30,000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888333109"/>
                  </a:ext>
                </a:extLst>
              </a:tr>
              <a:tr h="396568">
                <a:tc>
                  <a:txBody>
                    <a:bodyPr/>
                    <a:lstStyle/>
                    <a:p>
                      <a:pPr>
                        <a:lnSpc>
                          <a:spcPct val="107000"/>
                        </a:lnSpc>
                        <a:spcAft>
                          <a:spcPts val="0"/>
                        </a:spcAft>
                      </a:pPr>
                      <a:r>
                        <a:rPr lang="tr-TR" sz="1050">
                          <a:effectLst/>
                        </a:rPr>
                        <a:t>- Stoklar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70,000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Diğer Kısa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596674892"/>
                  </a:ext>
                </a:extLst>
              </a:tr>
              <a:tr h="396568">
                <a:tc>
                  <a:txBody>
                    <a:bodyPr/>
                    <a:lstStyle/>
                    <a:p>
                      <a:pPr>
                        <a:lnSpc>
                          <a:spcPct val="107000"/>
                        </a:lnSpc>
                        <a:spcAft>
                          <a:spcPts val="0"/>
                        </a:spcAft>
                      </a:pPr>
                      <a:r>
                        <a:rPr lang="tr-TR" sz="1050">
                          <a:effectLst/>
                        </a:rPr>
                        <a:t>- Diğer Dönen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Toplam Kısa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90,000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217877652"/>
                  </a:ext>
                </a:extLst>
              </a:tr>
              <a:tr h="207488">
                <a:tc>
                  <a:txBody>
                    <a:bodyPr/>
                    <a:lstStyle/>
                    <a:p>
                      <a:pPr>
                        <a:lnSpc>
                          <a:spcPct val="107000"/>
                        </a:lnSpc>
                        <a:spcAft>
                          <a:spcPts val="0"/>
                        </a:spcAft>
                      </a:pPr>
                      <a:r>
                        <a:rPr lang="tr-TR" sz="1050">
                          <a:effectLst/>
                        </a:rPr>
                        <a:t>Toplam Dönen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210,000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568370019"/>
                  </a:ext>
                </a:extLst>
              </a:tr>
              <a:tr h="396568">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Uzun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555963293"/>
                  </a:ext>
                </a:extLst>
              </a:tr>
              <a:tr h="207488">
                <a:tc>
                  <a:txBody>
                    <a:bodyPr/>
                    <a:lstStyle/>
                    <a:p>
                      <a:pPr>
                        <a:lnSpc>
                          <a:spcPct val="107000"/>
                        </a:lnSpc>
                        <a:spcAft>
                          <a:spcPts val="0"/>
                        </a:spcAft>
                      </a:pPr>
                      <a:r>
                        <a:rPr lang="tr-TR" sz="1050">
                          <a:effectLst/>
                        </a:rPr>
                        <a:t>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Uzun Vadeli Krediler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70,000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4003647824"/>
                  </a:ext>
                </a:extLst>
              </a:tr>
              <a:tr h="396568">
                <a:tc>
                  <a:txBody>
                    <a:bodyPr/>
                    <a:lstStyle/>
                    <a:p>
                      <a:pPr>
                        <a:lnSpc>
                          <a:spcPct val="107000"/>
                        </a:lnSpc>
                        <a:spcAft>
                          <a:spcPts val="0"/>
                        </a:spcAft>
                      </a:pPr>
                      <a:r>
                        <a:rPr lang="tr-TR" sz="1050">
                          <a:effectLst/>
                        </a:rPr>
                        <a:t>- Maddi 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Diğer Uzun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829099307"/>
                  </a:ext>
                </a:extLst>
              </a:tr>
              <a:tr h="396568">
                <a:tc>
                  <a:txBody>
                    <a:bodyPr/>
                    <a:lstStyle/>
                    <a:p>
                      <a:pPr>
                        <a:lnSpc>
                          <a:spcPct val="107000"/>
                        </a:lnSpc>
                        <a:spcAft>
                          <a:spcPts val="0"/>
                        </a:spcAft>
                      </a:pPr>
                      <a:r>
                        <a:rPr lang="tr-TR" sz="1050">
                          <a:effectLst/>
                        </a:rPr>
                        <a:t>- Maddi Olmayan 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50,000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Toplam Uzun Vadeli Yükümlülükler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80,000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728781470"/>
                  </a:ext>
                </a:extLst>
              </a:tr>
              <a:tr h="207488">
                <a:tc>
                  <a:txBody>
                    <a:bodyPr/>
                    <a:lstStyle/>
                    <a:p>
                      <a:pPr>
                        <a:lnSpc>
                          <a:spcPct val="107000"/>
                        </a:lnSpc>
                        <a:spcAft>
                          <a:spcPts val="0"/>
                        </a:spcAft>
                      </a:pPr>
                      <a:r>
                        <a:rPr lang="tr-TR" sz="1050">
                          <a:effectLst/>
                        </a:rPr>
                        <a:t>- Finansal 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914581164"/>
                  </a:ext>
                </a:extLst>
              </a:tr>
              <a:tr h="207488">
                <a:tc>
                  <a:txBody>
                    <a:bodyPr/>
                    <a:lstStyle/>
                    <a:p>
                      <a:pPr>
                        <a:lnSpc>
                          <a:spcPct val="107000"/>
                        </a:lnSpc>
                        <a:spcAft>
                          <a:spcPts val="0"/>
                        </a:spcAft>
                      </a:pPr>
                      <a:r>
                        <a:rPr lang="tr-TR" sz="1050">
                          <a:effectLst/>
                        </a:rPr>
                        <a:t>- Diğer 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4%</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Özkaynaklar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076862351"/>
                  </a:ext>
                </a:extLst>
              </a:tr>
              <a:tr h="207488">
                <a:tc>
                  <a:txBody>
                    <a:bodyPr/>
                    <a:lstStyle/>
                    <a:p>
                      <a:pPr>
                        <a:lnSpc>
                          <a:spcPct val="107000"/>
                        </a:lnSpc>
                        <a:spcAft>
                          <a:spcPts val="0"/>
                        </a:spcAft>
                      </a:pPr>
                      <a:r>
                        <a:rPr lang="tr-TR" sz="1050">
                          <a:effectLst/>
                        </a:rPr>
                        <a:t>Toplam Duran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290,000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58%</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Ödenmiş Sermaye</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588579851"/>
                  </a:ext>
                </a:extLst>
              </a:tr>
              <a:tr h="207488">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Yedek Akçeler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50,000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791826349"/>
                  </a:ext>
                </a:extLst>
              </a:tr>
              <a:tr h="207488">
                <a:tc>
                  <a:txBody>
                    <a:bodyPr/>
                    <a:lstStyle/>
                    <a:p>
                      <a:pPr>
                        <a:lnSpc>
                          <a:spcPct val="107000"/>
                        </a:lnSpc>
                        <a:spcAft>
                          <a:spcPts val="0"/>
                        </a:spcAft>
                      </a:pPr>
                      <a:r>
                        <a:rPr lang="tr-TR" sz="1050">
                          <a:effectLst/>
                        </a:rPr>
                        <a:t>Toplam Varlıklar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500,000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Geçmiş Yıl Karları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80,000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832437184"/>
                  </a:ext>
                </a:extLst>
              </a:tr>
              <a:tr h="207488">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 Dönem Karı</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100,000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20%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3614558835"/>
                  </a:ext>
                </a:extLst>
              </a:tr>
              <a:tr h="207488">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Toplam Özkaynaklar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330,000</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66%</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834445457"/>
                  </a:ext>
                </a:extLst>
              </a:tr>
              <a:tr h="198179">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53035039"/>
                  </a:ext>
                </a:extLst>
              </a:tr>
              <a:tr h="396568">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pPr>
                      <a:endParaRPr lang="tr-TR" sz="1050">
                        <a:effectLst/>
                        <a:latin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a:effectLst/>
                        </a:rPr>
                        <a:t>Toplam Yükümlülükler ve Özkaynaklar</a:t>
                      </a:r>
                      <a:endParaRPr lang="tr-TR" sz="105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dirty="0">
                          <a:effectLst/>
                        </a:rPr>
                        <a:t>500,000</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tc>
                  <a:txBody>
                    <a:bodyPr/>
                    <a:lstStyle/>
                    <a:p>
                      <a:pPr>
                        <a:lnSpc>
                          <a:spcPct val="107000"/>
                        </a:lnSpc>
                        <a:spcAft>
                          <a:spcPts val="0"/>
                        </a:spcAft>
                      </a:pPr>
                      <a:r>
                        <a:rPr lang="tr-TR" sz="1050" dirty="0">
                          <a:effectLst/>
                        </a:rPr>
                        <a:t>100%</a:t>
                      </a:r>
                      <a:endParaRPr lang="tr-T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092" marR="7092" marT="7092" marB="7092" anchor="ctr"/>
                </a:tc>
                <a:extLst>
                  <a:ext uri="{0D108BD9-81ED-4DB2-BD59-A6C34878D82A}">
                    <a16:rowId xmlns:a16="http://schemas.microsoft.com/office/drawing/2014/main" val="2675443360"/>
                  </a:ext>
                </a:extLst>
              </a:tr>
            </a:tbl>
          </a:graphicData>
        </a:graphic>
      </p:graphicFrame>
      <p:sp>
        <p:nvSpPr>
          <p:cNvPr id="4" name="Dikdörtgen 3"/>
          <p:cNvSpPr/>
          <p:nvPr/>
        </p:nvSpPr>
        <p:spPr>
          <a:xfrm>
            <a:off x="802433" y="768006"/>
            <a:ext cx="11043623" cy="1200329"/>
          </a:xfrm>
          <a:prstGeom prst="rect">
            <a:avLst/>
          </a:prstGeom>
        </p:spPr>
        <p:txBody>
          <a:bodyPr wrap="square">
            <a:spAutoFit/>
          </a:bodyPr>
          <a:lstStyle/>
          <a:p>
            <a:pPr lvl="0" algn="just"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Bilançoda, her bir varlık kalemi toplam varlıklara oranlanır ve her bir yükümlülük ve </a:t>
            </a:r>
            <a:r>
              <a:rPr lang="tr-TR" altLang="tr-TR" dirty="0" err="1">
                <a:latin typeface="Calibri" panose="020F0502020204030204" pitchFamily="34" charset="0"/>
                <a:ea typeface="Times New Roman" panose="02020603050405020304" pitchFamily="18" charset="0"/>
                <a:cs typeface="Times New Roman" panose="02020603050405020304" pitchFamily="18" charset="0"/>
              </a:rPr>
              <a:t>özkaynak</a:t>
            </a:r>
            <a:r>
              <a:rPr lang="tr-TR" altLang="tr-TR" dirty="0">
                <a:latin typeface="Calibri" panose="020F0502020204030204" pitchFamily="34" charset="0"/>
                <a:ea typeface="Times New Roman" panose="02020603050405020304" pitchFamily="18" charset="0"/>
                <a:cs typeface="Times New Roman" panose="02020603050405020304" pitchFamily="18" charset="0"/>
              </a:rPr>
              <a:t> kalemi toplam yükümlülükler ve </a:t>
            </a:r>
            <a:r>
              <a:rPr lang="tr-TR" altLang="tr-TR" dirty="0" err="1">
                <a:latin typeface="Calibri" panose="020F0502020204030204" pitchFamily="34" charset="0"/>
                <a:ea typeface="Times New Roman" panose="02020603050405020304" pitchFamily="18" charset="0"/>
                <a:cs typeface="Times New Roman" panose="02020603050405020304" pitchFamily="18" charset="0"/>
              </a:rPr>
              <a:t>özkaynaklara</a:t>
            </a:r>
            <a:r>
              <a:rPr lang="tr-TR" altLang="tr-TR" dirty="0">
                <a:latin typeface="Calibri" panose="020F0502020204030204" pitchFamily="34" charset="0"/>
                <a:ea typeface="Times New Roman" panose="02020603050405020304" pitchFamily="18" charset="0"/>
                <a:cs typeface="Times New Roman" panose="02020603050405020304" pitchFamily="18" charset="0"/>
              </a:rPr>
              <a:t> oranlanarak yüzde olarak ifade edilir.</a:t>
            </a:r>
            <a:endParaRPr kumimoji="0" lang="tr-TR" altLang="tr-TR" sz="1050" b="0" i="0" u="none" strike="noStrike" cap="none" normalizeH="0" baseline="0" dirty="0" smtClean="0">
              <a:ln>
                <a:noFill/>
              </a:ln>
              <a:solidFill>
                <a:schemeClr val="tx1"/>
              </a:solidFill>
              <a:effectLst/>
            </a:endParaRPr>
          </a:p>
          <a:p>
            <a:pPr lvl="0" algn="just"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Örnek: ABC Şirketi'nin Bilançosu:</a:t>
            </a:r>
            <a:endParaRPr kumimoji="0" lang="tr-TR" altLang="tr-TR" sz="1050" b="0" i="0" u="none" strike="noStrike" cap="none" normalizeH="0" baseline="0" dirty="0" smtClean="0">
              <a:ln>
                <a:noFill/>
              </a:ln>
              <a:solidFill>
                <a:schemeClr val="tx1"/>
              </a:solidFill>
              <a:effectLst/>
            </a:endParaRPr>
          </a:p>
          <a:p>
            <a:pPr lvl="0" eaLnBrk="0" fontAlgn="base" hangingPunct="0">
              <a:spcBef>
                <a:spcPct val="0"/>
              </a:spcBef>
              <a:spcAft>
                <a:spcPct val="0"/>
              </a:spcAft>
            </a:pPr>
            <a:r>
              <a:rPr lang="tr-TR" altLang="tr-TR" b="1" dirty="0">
                <a:latin typeface="Calibri" panose="020F0502020204030204" pitchFamily="34" charset="0"/>
                <a:ea typeface="Times New Roman" panose="02020603050405020304" pitchFamily="18" charset="0"/>
                <a:cs typeface="Times New Roman" panose="02020603050405020304" pitchFamily="18" charset="0"/>
              </a:rPr>
              <a:t>31 Aralık 2023</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
        <p:nvSpPr>
          <p:cNvPr id="5" name="Dikdörtgen 4"/>
          <p:cNvSpPr/>
          <p:nvPr/>
        </p:nvSpPr>
        <p:spPr>
          <a:xfrm>
            <a:off x="1011673" y="398674"/>
            <a:ext cx="3254930" cy="369332"/>
          </a:xfrm>
          <a:prstGeom prst="rect">
            <a:avLst/>
          </a:prstGeom>
        </p:spPr>
        <p:txBody>
          <a:bodyPr wrap="none">
            <a:spAutoFit/>
          </a:bodyPr>
          <a:lstStyle/>
          <a:p>
            <a:pPr lvl="0" eaLnBrk="0" fontAlgn="base" hangingPunct="0">
              <a:spcBef>
                <a:spcPct val="0"/>
              </a:spcBef>
              <a:spcAft>
                <a:spcPct val="0"/>
              </a:spcAft>
            </a:pPr>
            <a:r>
              <a:rPr lang="tr-TR" altLang="tr-TR" b="1" dirty="0">
                <a:latin typeface="Calibri" panose="020F0502020204030204" pitchFamily="34" charset="0"/>
                <a:ea typeface="Times New Roman" panose="02020603050405020304" pitchFamily="18" charset="0"/>
                <a:cs typeface="Times New Roman" panose="02020603050405020304" pitchFamily="18" charset="0"/>
              </a:rPr>
              <a:t>Bilançoda Dikey Yüzdeler Analizi</a:t>
            </a:r>
            <a:endParaRPr kumimoji="0" lang="tr-TR" altLang="tr-TR" sz="105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9745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7829" y="643812"/>
            <a:ext cx="10842171" cy="5161541"/>
          </a:xfrm>
          <a:prstGeom prst="rect">
            <a:avLst/>
          </a:prstGeom>
        </p:spPr>
        <p:txBody>
          <a:bodyPr wrap="square">
            <a:spAutoFit/>
          </a:bodyPr>
          <a:lstStyle/>
          <a:p>
            <a:pPr algn="just">
              <a:lnSpc>
                <a:spcPct val="107000"/>
              </a:lnSpc>
              <a:spcAft>
                <a:spcPts val="800"/>
              </a:spcAf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Dikey Yüzdeler Analizinin Önemi:</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Kolay Karşılaştırma</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Farklı dönemlerdeki mali tabloları karşılaştırmak ve trendleri analiz etmek kolaylaşır.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Benzer işletmeler veya sektör ortalamaları ile karşılaştırma yapılabilir.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Yapının Görselleştirilmesi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varlıklarının, borçlarının ve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özkaynaklarının</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yapısı hakkında hızlı bir şekilde fikir sahibi olunur.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tablosunda, işletmenin gelirlerinin ve giderlerinin ne kadarının hangi kalemlerden oluştuğu anlaşılır.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Maliyet ve Gider Kontrolü</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Gelir tablosunda gider kalemlerinin net satışlara oranı, maliyet ve gider yönetimi konusunda bilgi verir.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Yüksek maliyetli alanlar belirlenerek maliyet azaltma stratejileri geliştirilebilir.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Finansal Sağlık ve Karlılık</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İşletmenin borçluluk durumu ve </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özkaynak</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yapısı hakkında bilgi verir.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Karlılık oranları ve giderlerin net satışlara oranı, işletmenin finansal sağlığını değerlendirir.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3843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8498" y="597158"/>
            <a:ext cx="11038114" cy="5096908"/>
          </a:xfrm>
          <a:prstGeom prst="rect">
            <a:avLst/>
          </a:prstGeom>
        </p:spPr>
        <p:txBody>
          <a:bodyPr wrap="square">
            <a:spAutoFit/>
          </a:bodyPr>
          <a:lstStyle/>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Dikey yüzdeler analizi, işletmenin mali tablolarını daha anlaşılır hale getirir ve finansal karar alma süreçlerinde önemli bir rol oynar.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Dikey yüzdeler analizi, genellikle bir döneme ait finansal tablolarda veya başka veri setlerinde yer alan her bir kalemin toplam içindeki oranını gösterir. Bu analiz, bir şirketin performansını değerlendirmede veya bir durumu anlamak için kullanılır. Sonuçları yorumlarken şu noktalara dikkat etmek önemlidir: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Birimlerin Önemi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Her zaman dikey yüzdeler analizinde birimlerin (genellikle yüzde olarak ifade edilir) neyi temsil ettiğini anlamak gerekir. Örneğin, bir gelir tablosunda her bir gider kaleminin gelire oranı yüzde olarak gösterilmiş olabilir.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Trendleri Anlamak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Dikey yüzdeler, bir dönemden diğerine değişen trendleri gösterir. Örneğin, bir gelir tablosunda her yıl için satışların maliyetler içindeki oranı incelenebilir. Bu, maliyetlerin satışlara oranla nasıl değiştiğini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Kritik Karşılaştırmalar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Dikey yüzdeleri yorumlarken, geçmiş dönemlerle karşılaştırma yapmak önemlidir. Örneğin, bir şirketin maliyetlerinin satışlara oranı bu yılın geçmiş yıllarına göre artmış veya azalmış olabilir. Bu tür karşılaştırmalar, trendleri ve performansı değerlendirmede yardımcı olur.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298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9768" y="749808"/>
            <a:ext cx="11100816" cy="5020157"/>
          </a:xfrm>
          <a:prstGeom prst="rect">
            <a:avLst/>
          </a:prstGeom>
        </p:spPr>
        <p:txBody>
          <a:bodyPr wrap="square">
            <a:spAutoFit/>
          </a:bodyPr>
          <a:lstStyle/>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4. Anomalileri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Belirleme</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Beklenmeyen büyük değişiklikler veya anomaliler dikey yüzdeler analizinde önemli ipuçları olabilir. Örneğin, belirli bir maliyet kaleminin dikey yüzdeler analizinde beklenmedik bir artış veya azalış,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değişiklikler veya mali yönetim stratejilerindeki değişiklikleri işaret edebilir.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5. </a:t>
            </a:r>
            <a:r>
              <a:rPr lang="tr-TR" sz="2400" b="1" dirty="0" err="1" smtClean="0">
                <a:latin typeface="Times New Roman" panose="02020603050405020304" pitchFamily="18" charset="0"/>
                <a:ea typeface="Times New Roman" panose="02020603050405020304" pitchFamily="18" charset="0"/>
                <a:cs typeface="Times New Roman" panose="02020603050405020304" pitchFamily="18" charset="0"/>
              </a:rPr>
              <a:t>Sektörel</a:t>
            </a: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ve Piyasa Bağlamı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Analiz edilen verilerin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sektörel</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veya piyasa bağlamını dikkate almak önemlidir. Örneğin, bir şirketin maliyetlerinin gelire oranı, sektör standartlarına veya rakiplerine göre nasıl performans gösterdiğini anlamak için karşılaştırılabilir.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Sonuç olarak</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dikey yüzdeler analizi, verilerin bir bütün içindeki oransal dağılımını göstererek bilgileri anlamamıza yardımcı olur. Bu analiz doğru yorumlandığında, finansal performansı değerlendirmek, trendleri izlemek ve stratejik kararlar almak için önemli bir araç olabilir.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86774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842</Words>
  <Application>Microsoft Office PowerPoint</Application>
  <PresentationFormat>Geniş ekran</PresentationFormat>
  <Paragraphs>155</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Calibri Light</vt:lpstr>
      <vt:lpstr>Courier New</vt:lpstr>
      <vt:lpstr>Times New Roman</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4</cp:revision>
  <dcterms:created xsi:type="dcterms:W3CDTF">2024-06-22T11:50:02Z</dcterms:created>
  <dcterms:modified xsi:type="dcterms:W3CDTF">2024-07-09T08:26:50Z</dcterms:modified>
</cp:coreProperties>
</file>