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5656" autoAdjust="0"/>
    <p:restoredTop sz="94660"/>
  </p:normalViewPr>
  <p:slideViewPr>
    <p:cSldViewPr snapToGrid="0">
      <p:cViewPr varScale="1">
        <p:scale>
          <a:sx n="53" d="100"/>
          <a:sy n="53" d="100"/>
        </p:scale>
        <p:origin x="110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0D81C83F-CE34-4047-8ADB-8EB8812B8600}" type="datetimeFigureOut">
              <a:rPr lang="tr-TR" smtClean="0"/>
              <a:t>9.07.2024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DAEFEC-D110-445F-BF23-7F342472F4E3}" type="slidenum">
              <a:rPr lang="tr-TR" smtClean="0"/>
              <a:t>‹#›</a:t>
            </a:fld>
            <a:endParaRPr lang="tr-TR"/>
          </a:p>
        </p:txBody>
      </p:sp>
    </p:spTree>
    <p:extLst>
      <p:ext uri="{BB962C8B-B14F-4D97-AF65-F5344CB8AC3E}">
        <p14:creationId xmlns:p14="http://schemas.microsoft.com/office/powerpoint/2010/main" val="1485360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D81C83F-CE34-4047-8ADB-8EB8812B8600}" type="datetimeFigureOut">
              <a:rPr lang="tr-TR" smtClean="0"/>
              <a:t>9.07.2024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DAEFEC-D110-445F-BF23-7F342472F4E3}" type="slidenum">
              <a:rPr lang="tr-TR" smtClean="0"/>
              <a:t>‹#›</a:t>
            </a:fld>
            <a:endParaRPr lang="tr-TR"/>
          </a:p>
        </p:txBody>
      </p:sp>
    </p:spTree>
    <p:extLst>
      <p:ext uri="{BB962C8B-B14F-4D97-AF65-F5344CB8AC3E}">
        <p14:creationId xmlns:p14="http://schemas.microsoft.com/office/powerpoint/2010/main" val="3646746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D81C83F-CE34-4047-8ADB-8EB8812B8600}" type="datetimeFigureOut">
              <a:rPr lang="tr-TR" smtClean="0"/>
              <a:t>9.07.2024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DAEFEC-D110-445F-BF23-7F342472F4E3}" type="slidenum">
              <a:rPr lang="tr-TR" smtClean="0"/>
              <a:t>‹#›</a:t>
            </a:fld>
            <a:endParaRPr lang="tr-TR"/>
          </a:p>
        </p:txBody>
      </p:sp>
    </p:spTree>
    <p:extLst>
      <p:ext uri="{BB962C8B-B14F-4D97-AF65-F5344CB8AC3E}">
        <p14:creationId xmlns:p14="http://schemas.microsoft.com/office/powerpoint/2010/main" val="3069644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D81C83F-CE34-4047-8ADB-8EB8812B8600}" type="datetimeFigureOut">
              <a:rPr lang="tr-TR" smtClean="0"/>
              <a:t>9.07.2024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DAEFEC-D110-445F-BF23-7F342472F4E3}" type="slidenum">
              <a:rPr lang="tr-TR" smtClean="0"/>
              <a:t>‹#›</a:t>
            </a:fld>
            <a:endParaRPr lang="tr-TR"/>
          </a:p>
        </p:txBody>
      </p:sp>
    </p:spTree>
    <p:extLst>
      <p:ext uri="{BB962C8B-B14F-4D97-AF65-F5344CB8AC3E}">
        <p14:creationId xmlns:p14="http://schemas.microsoft.com/office/powerpoint/2010/main" val="988467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0D81C83F-CE34-4047-8ADB-8EB8812B8600}" type="datetimeFigureOut">
              <a:rPr lang="tr-TR" smtClean="0"/>
              <a:t>9.07.2024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7DAEFEC-D110-445F-BF23-7F342472F4E3}" type="slidenum">
              <a:rPr lang="tr-TR" smtClean="0"/>
              <a:t>‹#›</a:t>
            </a:fld>
            <a:endParaRPr lang="tr-TR"/>
          </a:p>
        </p:txBody>
      </p:sp>
    </p:spTree>
    <p:extLst>
      <p:ext uri="{BB962C8B-B14F-4D97-AF65-F5344CB8AC3E}">
        <p14:creationId xmlns:p14="http://schemas.microsoft.com/office/powerpoint/2010/main" val="37031519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D81C83F-CE34-4047-8ADB-8EB8812B8600}" type="datetimeFigureOut">
              <a:rPr lang="tr-TR" smtClean="0"/>
              <a:t>9.07.2024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7DAEFEC-D110-445F-BF23-7F342472F4E3}" type="slidenum">
              <a:rPr lang="tr-TR" smtClean="0"/>
              <a:t>‹#›</a:t>
            </a:fld>
            <a:endParaRPr lang="tr-TR"/>
          </a:p>
        </p:txBody>
      </p:sp>
    </p:spTree>
    <p:extLst>
      <p:ext uri="{BB962C8B-B14F-4D97-AF65-F5344CB8AC3E}">
        <p14:creationId xmlns:p14="http://schemas.microsoft.com/office/powerpoint/2010/main" val="27745139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D81C83F-CE34-4047-8ADB-8EB8812B8600}" type="datetimeFigureOut">
              <a:rPr lang="tr-TR" smtClean="0"/>
              <a:t>9.07.2024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7DAEFEC-D110-445F-BF23-7F342472F4E3}" type="slidenum">
              <a:rPr lang="tr-TR" smtClean="0"/>
              <a:t>‹#›</a:t>
            </a:fld>
            <a:endParaRPr lang="tr-TR"/>
          </a:p>
        </p:txBody>
      </p:sp>
    </p:spTree>
    <p:extLst>
      <p:ext uri="{BB962C8B-B14F-4D97-AF65-F5344CB8AC3E}">
        <p14:creationId xmlns:p14="http://schemas.microsoft.com/office/powerpoint/2010/main" val="2853936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D81C83F-CE34-4047-8ADB-8EB8812B8600}" type="datetimeFigureOut">
              <a:rPr lang="tr-TR" smtClean="0"/>
              <a:t>9.07.2024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7DAEFEC-D110-445F-BF23-7F342472F4E3}" type="slidenum">
              <a:rPr lang="tr-TR" smtClean="0"/>
              <a:t>‹#›</a:t>
            </a:fld>
            <a:endParaRPr lang="tr-TR"/>
          </a:p>
        </p:txBody>
      </p:sp>
    </p:spTree>
    <p:extLst>
      <p:ext uri="{BB962C8B-B14F-4D97-AF65-F5344CB8AC3E}">
        <p14:creationId xmlns:p14="http://schemas.microsoft.com/office/powerpoint/2010/main" val="1790171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D81C83F-CE34-4047-8ADB-8EB8812B8600}" type="datetimeFigureOut">
              <a:rPr lang="tr-TR" smtClean="0"/>
              <a:t>9.07.2024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7DAEFEC-D110-445F-BF23-7F342472F4E3}" type="slidenum">
              <a:rPr lang="tr-TR" smtClean="0"/>
              <a:t>‹#›</a:t>
            </a:fld>
            <a:endParaRPr lang="tr-TR"/>
          </a:p>
        </p:txBody>
      </p:sp>
    </p:spTree>
    <p:extLst>
      <p:ext uri="{BB962C8B-B14F-4D97-AF65-F5344CB8AC3E}">
        <p14:creationId xmlns:p14="http://schemas.microsoft.com/office/powerpoint/2010/main" val="2262229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D81C83F-CE34-4047-8ADB-8EB8812B8600}" type="datetimeFigureOut">
              <a:rPr lang="tr-TR" smtClean="0"/>
              <a:t>9.07.2024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7DAEFEC-D110-445F-BF23-7F342472F4E3}" type="slidenum">
              <a:rPr lang="tr-TR" smtClean="0"/>
              <a:t>‹#›</a:t>
            </a:fld>
            <a:endParaRPr lang="tr-TR"/>
          </a:p>
        </p:txBody>
      </p:sp>
    </p:spTree>
    <p:extLst>
      <p:ext uri="{BB962C8B-B14F-4D97-AF65-F5344CB8AC3E}">
        <p14:creationId xmlns:p14="http://schemas.microsoft.com/office/powerpoint/2010/main" val="3573985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D81C83F-CE34-4047-8ADB-8EB8812B8600}" type="datetimeFigureOut">
              <a:rPr lang="tr-TR" smtClean="0"/>
              <a:t>9.07.2024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7DAEFEC-D110-445F-BF23-7F342472F4E3}" type="slidenum">
              <a:rPr lang="tr-TR" smtClean="0"/>
              <a:t>‹#›</a:t>
            </a:fld>
            <a:endParaRPr lang="tr-TR"/>
          </a:p>
        </p:txBody>
      </p:sp>
    </p:spTree>
    <p:extLst>
      <p:ext uri="{BB962C8B-B14F-4D97-AF65-F5344CB8AC3E}">
        <p14:creationId xmlns:p14="http://schemas.microsoft.com/office/powerpoint/2010/main" val="3004454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81C83F-CE34-4047-8ADB-8EB8812B8600}" type="datetimeFigureOut">
              <a:rPr lang="tr-TR" smtClean="0"/>
              <a:t>9.07.2024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DAEFEC-D110-445F-BF23-7F342472F4E3}" type="slidenum">
              <a:rPr lang="tr-TR" smtClean="0"/>
              <a:t>‹#›</a:t>
            </a:fld>
            <a:endParaRPr lang="tr-TR"/>
          </a:p>
        </p:txBody>
      </p:sp>
    </p:spTree>
    <p:extLst>
      <p:ext uri="{BB962C8B-B14F-4D97-AF65-F5344CB8AC3E}">
        <p14:creationId xmlns:p14="http://schemas.microsoft.com/office/powerpoint/2010/main" val="32170977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85216" y="667512"/>
            <a:ext cx="10853928" cy="5225341"/>
          </a:xfrm>
          <a:prstGeom prst="rect">
            <a:avLst/>
          </a:prstGeom>
        </p:spPr>
        <p:txBody>
          <a:bodyPr wrap="square">
            <a:spAutoFit/>
          </a:bodyPr>
          <a:lstStyle/>
          <a:p>
            <a:pPr algn="ctr">
              <a:lnSpc>
                <a:spcPct val="107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YATAY ANALİZ</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Yatay analiz, finansal tablolar veya veri setlerinin aynı dönem içindeki zaman dilimlerine göre incelenmesi ve karşılaştırılması anlamına gelir. Bu analiz yöntemi, genellikle bir işletmenin mali durumunun veya performansının belirli bir dönem içinde nasıl değiştiğini değerlendirmek için kullanılır.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Temel olarak yatay analizde şu adımlar izlenir: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Veri Hazırlığı:</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İlgili finansal tablolar veya veri setleri belirli bir zaman aralığı için hazırlanır. Örneğin, bir gelir tablosu veya bilanço tablosu için belirli yıllara ait veriler toplanır.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mj-lt"/>
              <a:buAutoNum type="arabicPeriod"/>
              <a:tabLst>
                <a:tab pos="457200" algn="l"/>
              </a:tabLst>
            </a:pP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Verilerin Yatay Analizi:</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Belirli bir dönem için aynı kategorideki veriler yan yana konularak (yatay olarak) analiz edilir. Örneğin, bir gelir tablosunda satış gelirleri, maliyetler ve net kar verileri yıl bazında yatay olarak sıralanabilir.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4899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67512" y="950976"/>
            <a:ext cx="10899648" cy="4624984"/>
          </a:xfrm>
          <a:prstGeom prst="rect">
            <a:avLst/>
          </a:prstGeom>
        </p:spPr>
        <p:txBody>
          <a:bodyPr wrap="square">
            <a:spAutoFit/>
          </a:bodyPr>
          <a:lstStyle/>
          <a:p>
            <a:pPr lvl="0" algn="just">
              <a:lnSpc>
                <a:spcPct val="107000"/>
              </a:lnSpc>
              <a:spcAft>
                <a:spcPts val="800"/>
              </a:spcAft>
              <a:tabLst>
                <a:tab pos="457200" algn="l"/>
              </a:tabLst>
            </a:pPr>
            <a:r>
              <a:rPr lang="tr-TR" sz="2400" b="1" dirty="0" smtClean="0">
                <a:latin typeface="Times New Roman" panose="02020603050405020304" pitchFamily="18" charset="0"/>
                <a:ea typeface="Times New Roman" panose="02020603050405020304" pitchFamily="18" charset="0"/>
                <a:cs typeface="Times New Roman" panose="02020603050405020304" pitchFamily="18" charset="0"/>
              </a:rPr>
              <a:t>3. Yüzde </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Değişimlerin Hesaplanması:</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Her bir dönem için önceki döneme veya baz yılın aynı dönemine göre yüzde değişimler hesaplanır. Bu hesaplama, her bir finansal kategorinin (gelir, maliyet, kar vb.) yıllar içindeki büyüme veya azalma trendlerini anlamak için önemlidir.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Aft>
                <a:spcPts val="800"/>
              </a:spcAft>
              <a:tabLst>
                <a:tab pos="457200" algn="l"/>
              </a:tabLst>
            </a:pPr>
            <a:r>
              <a:rPr lang="tr-TR" sz="2400" b="1" dirty="0" smtClean="0">
                <a:latin typeface="Times New Roman" panose="02020603050405020304" pitchFamily="18" charset="0"/>
                <a:ea typeface="Times New Roman" panose="02020603050405020304" pitchFamily="18" charset="0"/>
                <a:cs typeface="Times New Roman" panose="02020603050405020304" pitchFamily="18" charset="0"/>
              </a:rPr>
              <a:t>4. Sonuçların </a:t>
            </a:r>
            <a:r>
              <a:rPr lang="tr-TR" sz="2400" b="1" dirty="0">
                <a:latin typeface="Times New Roman" panose="02020603050405020304" pitchFamily="18" charset="0"/>
                <a:ea typeface="Times New Roman" panose="02020603050405020304" pitchFamily="18" charset="0"/>
                <a:cs typeface="Times New Roman" panose="02020603050405020304" pitchFamily="18" charset="0"/>
              </a:rPr>
              <a:t>Yorumlanması:</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Yatay analiz sonuçları yorumlanır ve işletmenin mali performansı hakkında çeşitli bilgiler sunar. Örneğin, bir gelir tablosundaki satışların belirli bir dönemde artıp azalmış olması, işletmenin büyüme potansiyelini veya </a:t>
            </a:r>
            <a:r>
              <a:rPr lang="tr-TR" sz="2400" dirty="0" err="1">
                <a:latin typeface="Times New Roman" panose="02020603050405020304" pitchFamily="18" charset="0"/>
                <a:ea typeface="Times New Roman" panose="02020603050405020304" pitchFamily="18" charset="0"/>
                <a:cs typeface="Times New Roman" panose="02020603050405020304" pitchFamily="18" charset="0"/>
              </a:rPr>
              <a:t>operasyonel</a:t>
            </a:r>
            <a:r>
              <a:rPr lang="tr-TR" sz="2400" dirty="0">
                <a:latin typeface="Times New Roman" panose="02020603050405020304" pitchFamily="18" charset="0"/>
                <a:ea typeface="Times New Roman" panose="02020603050405020304" pitchFamily="18" charset="0"/>
                <a:cs typeface="Times New Roman" panose="02020603050405020304" pitchFamily="18" charset="0"/>
              </a:rPr>
              <a:t> etkinliğini değerlendirmek için önemli ipuçları sağlayabilir.</a:t>
            </a:r>
            <a:endParaRPr lang="tr-TR"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dirty="0">
                <a:latin typeface="Times New Roman" panose="02020603050405020304" pitchFamily="18" charset="0"/>
                <a:ea typeface="Times New Roman" panose="02020603050405020304" pitchFamily="18" charset="0"/>
                <a:cs typeface="Times New Roman" panose="02020603050405020304" pitchFamily="18" charset="0"/>
              </a:rPr>
              <a:t>Yatay analiz, işletme yöneticileri, yatırımcılar ve analistler için önemli bir araçtır çünkü finansal verilerin zaman içindeki değişimlerini görsel olarak anlamalarına ve bu değişimlerden sonuçlar çıkarmalarına yardımcı olur.</a:t>
            </a:r>
            <a:endParaRPr lang="tr-TR"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4521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496" y="658368"/>
            <a:ext cx="10927080" cy="4114973"/>
          </a:xfrm>
          <a:prstGeom prst="rect">
            <a:avLst/>
          </a:prstGeom>
        </p:spPr>
        <p:txBody>
          <a:bodyPr wrap="square">
            <a:spAutoFit/>
          </a:bodyPr>
          <a:lstStyle/>
          <a:p>
            <a:pPr algn="just">
              <a:lnSpc>
                <a:spcPct val="107000"/>
              </a:lnSpc>
              <a:spcAft>
                <a:spcPts val="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Yatay Analizin Anlamı ve Önemi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r>
              <a:rPr lang="tr-TR" sz="2000" dirty="0">
                <a:latin typeface="Times New Roman" panose="02020603050405020304" pitchFamily="18" charset="0"/>
                <a:ea typeface="Times New Roman" panose="02020603050405020304" pitchFamily="18" charset="0"/>
              </a:rPr>
              <a:t>Yatay analiz, finansal tablolar veya veri setlerinin aynı dönem içindeki zaman dilimlerine göre karşılaştırılması ve incelenmesidir. Bu analiz yöntemi, bir işletmenin mali durumunun veya performansının belirli bir zaman dilimi içinde nasıl değiştiğini değerlendirmek için kullanılır. Yatay analizin anlamı ve önemi aşağıdaki gibi özetlenebilir:</a:t>
            </a:r>
          </a:p>
          <a:p>
            <a:pPr marL="342900" lvl="0" indent="-342900" algn="jus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rPr>
              <a:t>Zaman İçindeki Değişimleri Gösterme:</a:t>
            </a:r>
            <a:r>
              <a:rPr lang="tr-TR" sz="2000" dirty="0">
                <a:latin typeface="Times New Roman" panose="02020603050405020304" pitchFamily="18" charset="0"/>
                <a:ea typeface="Times New Roman" panose="02020603050405020304" pitchFamily="18" charset="0"/>
              </a:rPr>
              <a:t> Yatay analiz, finansal tablolar veya veri setleri üzerinde zaman içindeki değişimleri açıkça gösterir. Örneğin, bir gelir tablosunda satış gelirleri, maliyetler ve net kar gibi kalemlerin belirli bir yıl içindeki performansı yatay olarak karşılaştırılır. Bu şekilde, işletmenin performansındaki iyileşmeler veya zayıflıklar net olarak ortaya konur.</a:t>
            </a:r>
          </a:p>
          <a:p>
            <a:pPr marL="342900" lvl="0" indent="-342900" algn="just">
              <a:buFont typeface="+mj-lt"/>
              <a:buAutoNum type="arabicPeriod"/>
              <a:tabLst>
                <a:tab pos="457200" algn="l"/>
              </a:tabLst>
            </a:pPr>
            <a:r>
              <a:rPr lang="tr-TR" sz="2000" b="1" dirty="0">
                <a:latin typeface="Times New Roman" panose="02020603050405020304" pitchFamily="18" charset="0"/>
                <a:ea typeface="Times New Roman" panose="02020603050405020304" pitchFamily="18" charset="0"/>
              </a:rPr>
              <a:t>Trendleri ve Desenleri Belirleme:</a:t>
            </a:r>
            <a:r>
              <a:rPr lang="tr-TR" sz="2000" dirty="0">
                <a:latin typeface="Times New Roman" panose="02020603050405020304" pitchFamily="18" charset="0"/>
                <a:ea typeface="Times New Roman" panose="02020603050405020304" pitchFamily="18" charset="0"/>
              </a:rPr>
              <a:t> Yatay analiz, işletmenin finansal performansında belirli bir dönemde gözlenen trendleri ve desenleri tanımlamak için kullanılır. Örneğin, gelirlerin belirli bir yıl içinde artıp azalması veya maliyetlerin değişimi gibi trendler işletmenin </a:t>
            </a:r>
            <a:r>
              <a:rPr lang="tr-TR" sz="2000" dirty="0" err="1">
                <a:latin typeface="Times New Roman" panose="02020603050405020304" pitchFamily="18" charset="0"/>
                <a:ea typeface="Times New Roman" panose="02020603050405020304" pitchFamily="18" charset="0"/>
              </a:rPr>
              <a:t>operasyonel</a:t>
            </a:r>
            <a:r>
              <a:rPr lang="tr-TR" sz="2000" dirty="0">
                <a:latin typeface="Times New Roman" panose="02020603050405020304" pitchFamily="18" charset="0"/>
                <a:ea typeface="Times New Roman" panose="02020603050405020304" pitchFamily="18" charset="0"/>
              </a:rPr>
              <a:t> etkinliği veya pazarlama stratejilerinin etkisini değerlendirmek için önemli ipuçları sağlar.</a:t>
            </a:r>
          </a:p>
        </p:txBody>
      </p:sp>
    </p:spTree>
    <p:extLst>
      <p:ext uri="{BB962C8B-B14F-4D97-AF65-F5344CB8AC3E}">
        <p14:creationId xmlns:p14="http://schemas.microsoft.com/office/powerpoint/2010/main" val="2614858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29768" y="813816"/>
            <a:ext cx="11173968" cy="5016758"/>
          </a:xfrm>
          <a:prstGeom prst="rect">
            <a:avLst/>
          </a:prstGeom>
        </p:spPr>
        <p:txBody>
          <a:bodyPr wrap="square">
            <a:spAutoFit/>
          </a:bodyPr>
          <a:lstStyle/>
          <a:p>
            <a:pPr lvl="0" algn="just">
              <a:tabLst>
                <a:tab pos="457200" algn="l"/>
              </a:tabLst>
            </a:pPr>
            <a:r>
              <a:rPr lang="tr-TR" sz="2000" b="1" dirty="0" smtClean="0">
                <a:latin typeface="Times New Roman" panose="02020603050405020304" pitchFamily="18" charset="0"/>
                <a:ea typeface="Times New Roman" panose="02020603050405020304" pitchFamily="18" charset="0"/>
              </a:rPr>
              <a:t>3. Finansal </a:t>
            </a:r>
            <a:r>
              <a:rPr lang="tr-TR" sz="2000" b="1" dirty="0">
                <a:latin typeface="Times New Roman" panose="02020603050405020304" pitchFamily="18" charset="0"/>
                <a:ea typeface="Times New Roman" panose="02020603050405020304" pitchFamily="18" charset="0"/>
              </a:rPr>
              <a:t>Sağlığı Değerlendirme:</a:t>
            </a:r>
            <a:r>
              <a:rPr lang="tr-TR" sz="2000" dirty="0">
                <a:latin typeface="Times New Roman" panose="02020603050405020304" pitchFamily="18" charset="0"/>
                <a:ea typeface="Times New Roman" panose="02020603050405020304" pitchFamily="18" charset="0"/>
              </a:rPr>
              <a:t> Yatay analiz, işletmenin finansal sağlığını ve sürdürülebilirliğini değerlendirmek için kullanılır. Örneğin, net kar marjlarının zaman içinde nasıl değiştiği, işletmenin kârlılık durumu hakkında önemli bilgiler sunabilir. Bu bilgiler, işletme sahiplerine, yöneticilere ve yatırımcılara gelecekteki mali performansı tahmin etme konusunda yardımcı olur.</a:t>
            </a:r>
          </a:p>
          <a:p>
            <a:pPr lvl="0" algn="just">
              <a:tabLst>
                <a:tab pos="457200" algn="l"/>
              </a:tabLst>
            </a:pPr>
            <a:r>
              <a:rPr lang="tr-TR" sz="2000" b="1" dirty="0" smtClean="0">
                <a:latin typeface="Times New Roman" panose="02020603050405020304" pitchFamily="18" charset="0"/>
                <a:ea typeface="Times New Roman" panose="02020603050405020304" pitchFamily="18" charset="0"/>
              </a:rPr>
              <a:t>4. Karar </a:t>
            </a:r>
            <a:r>
              <a:rPr lang="tr-TR" sz="2000" b="1" dirty="0">
                <a:latin typeface="Times New Roman" panose="02020603050405020304" pitchFamily="18" charset="0"/>
                <a:ea typeface="Times New Roman" panose="02020603050405020304" pitchFamily="18" charset="0"/>
              </a:rPr>
              <a:t>Alma Süreçlerine Katkı Sağlama:</a:t>
            </a:r>
            <a:r>
              <a:rPr lang="tr-TR" sz="2000" dirty="0">
                <a:latin typeface="Times New Roman" panose="02020603050405020304" pitchFamily="18" charset="0"/>
                <a:ea typeface="Times New Roman" panose="02020603050405020304" pitchFamily="18" charset="0"/>
              </a:rPr>
              <a:t> Yatay analiz, işletme yöneticilerine stratejik kararlar almalarında yardımcı olur. Örneğin, belirli bir dönemdeki satışların artması, işletmenin pazarlama stratejilerinin etkinliğini gösterebilir ve bu stratejilere daha fazla yatırım yapma gerekliliğini ortaya koyabilir.</a:t>
            </a:r>
          </a:p>
          <a:p>
            <a:pPr lvl="0" algn="just">
              <a:tabLst>
                <a:tab pos="457200" algn="l"/>
              </a:tabLst>
            </a:pPr>
            <a:r>
              <a:rPr lang="tr-TR" sz="2000" b="1" dirty="0" smtClean="0">
                <a:latin typeface="Times New Roman" panose="02020603050405020304" pitchFamily="18" charset="0"/>
                <a:ea typeface="Times New Roman" panose="02020603050405020304" pitchFamily="18" charset="0"/>
              </a:rPr>
              <a:t>5. Performansı </a:t>
            </a:r>
            <a:r>
              <a:rPr lang="tr-TR" sz="2000" b="1" dirty="0">
                <a:latin typeface="Times New Roman" panose="02020603050405020304" pitchFamily="18" charset="0"/>
                <a:ea typeface="Times New Roman" panose="02020603050405020304" pitchFamily="18" charset="0"/>
              </a:rPr>
              <a:t>İyileştirme Stratejilerini Belirleme:</a:t>
            </a:r>
            <a:r>
              <a:rPr lang="tr-TR" sz="2000" dirty="0">
                <a:latin typeface="Times New Roman" panose="02020603050405020304" pitchFamily="18" charset="0"/>
                <a:ea typeface="Times New Roman" panose="02020603050405020304" pitchFamily="18" charset="0"/>
              </a:rPr>
              <a:t> Yatay analiz sonuçları, işletmenin zayıf yönlerini ve iyileştirme fırsatlarını belirlemek için kullanılır. Örneğin, belirli bir dönemde maliyetlerin artması, işletmenin maliyet yönetimi stratejilerini gözden geçirmesini gerektirebilir.</a:t>
            </a:r>
          </a:p>
          <a:p>
            <a:pPr algn="just"/>
            <a:endParaRPr lang="tr-TR" sz="2000" b="1"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r>
              <a:rPr lang="tr-TR" sz="2000" b="1" dirty="0" smtClean="0">
                <a:effectLst/>
                <a:latin typeface="Calibri" panose="020F0502020204030204" pitchFamily="34" charset="0"/>
                <a:ea typeface="Calibri" panose="020F0502020204030204" pitchFamily="34" charset="0"/>
                <a:cs typeface="Times New Roman" panose="02020603050405020304" pitchFamily="18" charset="0"/>
              </a:rPr>
              <a:t>Sonuç olarak, </a:t>
            </a:r>
            <a:r>
              <a:rPr lang="tr-TR" sz="2000" dirty="0" smtClean="0">
                <a:effectLst/>
                <a:latin typeface="Calibri" panose="020F0502020204030204" pitchFamily="34" charset="0"/>
                <a:ea typeface="Calibri" panose="020F0502020204030204" pitchFamily="34" charset="0"/>
                <a:cs typeface="Times New Roman" panose="02020603050405020304" pitchFamily="18" charset="0"/>
              </a:rPr>
              <a:t>yatay analiz işletmeler için hem geçmiş performanslarını değerlendirmek hem de gelecekteki stratejilerini belirlemek için güçlü bir araçtır. Bu analiz yöntemi, işletme sahipleri, yöneticiler, finans profesyonelleri ve yatırımcılar tarafından kullanılarak sağlam kararlar alınmasına ve işletmenin sürdürülebilir büyümesine katkıda bulunur.</a:t>
            </a:r>
            <a:endParaRPr lang="tr-TR" sz="2000" dirty="0"/>
          </a:p>
        </p:txBody>
      </p:sp>
    </p:spTree>
    <p:extLst>
      <p:ext uri="{BB962C8B-B14F-4D97-AF65-F5344CB8AC3E}">
        <p14:creationId xmlns:p14="http://schemas.microsoft.com/office/powerpoint/2010/main" val="2299542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196056918"/>
              </p:ext>
            </p:extLst>
          </p:nvPr>
        </p:nvGraphicFramePr>
        <p:xfrm>
          <a:off x="747685" y="2627083"/>
          <a:ext cx="10370258" cy="3672116"/>
        </p:xfrm>
        <a:graphic>
          <a:graphicData uri="http://schemas.openxmlformats.org/drawingml/2006/table">
            <a:tbl>
              <a:tblPr firstRow="1" firstCol="1" bandRow="1">
                <a:tableStyleId>{5C22544A-7EE6-4342-B048-85BDC9FD1C3A}</a:tableStyleId>
              </a:tblPr>
              <a:tblGrid>
                <a:gridCol w="2592565">
                  <a:extLst>
                    <a:ext uri="{9D8B030D-6E8A-4147-A177-3AD203B41FA5}">
                      <a16:colId xmlns:a16="http://schemas.microsoft.com/office/drawing/2014/main" val="2003083218"/>
                    </a:ext>
                  </a:extLst>
                </a:gridCol>
                <a:gridCol w="2510166">
                  <a:extLst>
                    <a:ext uri="{9D8B030D-6E8A-4147-A177-3AD203B41FA5}">
                      <a16:colId xmlns:a16="http://schemas.microsoft.com/office/drawing/2014/main" val="3516970876"/>
                    </a:ext>
                  </a:extLst>
                </a:gridCol>
                <a:gridCol w="2571055">
                  <a:extLst>
                    <a:ext uri="{9D8B030D-6E8A-4147-A177-3AD203B41FA5}">
                      <a16:colId xmlns:a16="http://schemas.microsoft.com/office/drawing/2014/main" val="1113405495"/>
                    </a:ext>
                  </a:extLst>
                </a:gridCol>
                <a:gridCol w="2696472">
                  <a:extLst>
                    <a:ext uri="{9D8B030D-6E8A-4147-A177-3AD203B41FA5}">
                      <a16:colId xmlns:a16="http://schemas.microsoft.com/office/drawing/2014/main" val="4013760118"/>
                    </a:ext>
                  </a:extLst>
                </a:gridCol>
              </a:tblGrid>
              <a:tr h="524588">
                <a:tc>
                  <a:txBody>
                    <a:bodyPr/>
                    <a:lstStyle/>
                    <a:p>
                      <a:pPr>
                        <a:lnSpc>
                          <a:spcPct val="107000"/>
                        </a:lnSpc>
                      </a:pPr>
                      <a:endParaRPr lang="tr-TR" sz="1100">
                        <a:effectLst/>
                        <a:latin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a:effectLst/>
                        </a:rPr>
                        <a:t>2022 (TL)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a:effectLst/>
                        </a:rPr>
                        <a:t>2023 (TL)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a:effectLst/>
                        </a:rPr>
                        <a:t>2024 (TL)</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568511102"/>
                  </a:ext>
                </a:extLst>
              </a:tr>
              <a:tr h="524588">
                <a:tc>
                  <a:txBody>
                    <a:bodyPr/>
                    <a:lstStyle/>
                    <a:p>
                      <a:pPr>
                        <a:lnSpc>
                          <a:spcPct val="107000"/>
                        </a:lnSpc>
                        <a:spcAft>
                          <a:spcPts val="0"/>
                        </a:spcAft>
                      </a:pPr>
                      <a:r>
                        <a:rPr lang="tr-TR" sz="1200">
                          <a:effectLst/>
                        </a:rPr>
                        <a:t>Satış Gelirleri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dirty="0">
                          <a:effectLst/>
                        </a:rPr>
                        <a:t>1,000,000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dirty="0">
                          <a:effectLst/>
                        </a:rPr>
                        <a:t>1,200,000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dirty="0">
                          <a:effectLst/>
                        </a:rPr>
                        <a:t>1,400,000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208264514"/>
                  </a:ext>
                </a:extLst>
              </a:tr>
              <a:tr h="524588">
                <a:tc>
                  <a:txBody>
                    <a:bodyPr/>
                    <a:lstStyle/>
                    <a:p>
                      <a:pPr>
                        <a:lnSpc>
                          <a:spcPct val="107000"/>
                        </a:lnSpc>
                        <a:spcAft>
                          <a:spcPts val="0"/>
                        </a:spcAft>
                      </a:pPr>
                      <a:r>
                        <a:rPr lang="tr-TR" sz="1200">
                          <a:effectLst/>
                        </a:rPr>
                        <a:t>Maliyetler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a:effectLst/>
                        </a:rPr>
                        <a:t>600,000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a:effectLst/>
                        </a:rPr>
                        <a:t>720,000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dirty="0">
                          <a:effectLst/>
                        </a:rPr>
                        <a:t>850,000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120561173"/>
                  </a:ext>
                </a:extLst>
              </a:tr>
              <a:tr h="524588">
                <a:tc>
                  <a:txBody>
                    <a:bodyPr/>
                    <a:lstStyle/>
                    <a:p>
                      <a:pPr>
                        <a:lnSpc>
                          <a:spcPct val="107000"/>
                        </a:lnSpc>
                        <a:spcAft>
                          <a:spcPts val="0"/>
                        </a:spcAft>
                      </a:pPr>
                      <a:r>
                        <a:rPr lang="tr-TR" sz="1200">
                          <a:effectLst/>
                        </a:rPr>
                        <a:t>Brüt Kar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a:effectLst/>
                        </a:rPr>
                        <a:t>400,000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dirty="0">
                          <a:effectLst/>
                        </a:rPr>
                        <a:t>480,000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dirty="0">
                          <a:effectLst/>
                        </a:rPr>
                        <a:t>550,000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241758282"/>
                  </a:ext>
                </a:extLst>
              </a:tr>
              <a:tr h="524588">
                <a:tc>
                  <a:txBody>
                    <a:bodyPr/>
                    <a:lstStyle/>
                    <a:p>
                      <a:pPr>
                        <a:lnSpc>
                          <a:spcPct val="107000"/>
                        </a:lnSpc>
                        <a:spcAft>
                          <a:spcPts val="0"/>
                        </a:spcAft>
                      </a:pPr>
                      <a:r>
                        <a:rPr lang="tr-TR" sz="1200">
                          <a:effectLst/>
                        </a:rPr>
                        <a:t>Giderler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a:effectLst/>
                        </a:rPr>
                        <a:t>200,000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a:effectLst/>
                        </a:rPr>
                        <a:t>240,000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dirty="0">
                          <a:effectLst/>
                        </a:rPr>
                        <a:t>280,000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00722271"/>
                  </a:ext>
                </a:extLst>
              </a:tr>
              <a:tr h="524588">
                <a:tc>
                  <a:txBody>
                    <a:bodyPr/>
                    <a:lstStyle/>
                    <a:p>
                      <a:pPr>
                        <a:lnSpc>
                          <a:spcPct val="107000"/>
                        </a:lnSpc>
                        <a:spcAft>
                          <a:spcPts val="0"/>
                        </a:spcAft>
                      </a:pPr>
                      <a:r>
                        <a:rPr lang="tr-TR" sz="1200">
                          <a:effectLst/>
                        </a:rPr>
                        <a:t>Vergi</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a:effectLst/>
                        </a:rPr>
                        <a:t>50,000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a:effectLst/>
                        </a:rPr>
                        <a:t>60,000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dirty="0">
                          <a:effectLst/>
                        </a:rPr>
                        <a:t>70,000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747957119"/>
                  </a:ext>
                </a:extLst>
              </a:tr>
              <a:tr h="524588">
                <a:tc>
                  <a:txBody>
                    <a:bodyPr/>
                    <a:lstStyle/>
                    <a:p>
                      <a:pPr>
                        <a:lnSpc>
                          <a:spcPct val="107000"/>
                        </a:lnSpc>
                        <a:spcAft>
                          <a:spcPts val="0"/>
                        </a:spcAft>
                      </a:pPr>
                      <a:r>
                        <a:rPr lang="tr-TR" sz="1200">
                          <a:effectLst/>
                        </a:rPr>
                        <a:t>Net Kar</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a:effectLst/>
                        </a:rPr>
                        <a:t>150,000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a:effectLst/>
                        </a:rPr>
                        <a:t>180,000</a:t>
                      </a:r>
                      <a:endParaRPr lang="tr-TR" sz="11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0"/>
                        </a:spcAft>
                      </a:pPr>
                      <a:r>
                        <a:rPr lang="tr-TR" sz="1200" dirty="0">
                          <a:effectLst/>
                        </a:rPr>
                        <a:t>200,000</a:t>
                      </a:r>
                      <a:endParaRPr lang="tr-T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555992058"/>
                  </a:ext>
                </a:extLst>
              </a:tr>
            </a:tbl>
          </a:graphicData>
        </a:graphic>
      </p:graphicFrame>
      <p:sp>
        <p:nvSpPr>
          <p:cNvPr id="4" name="Dikdörtgen 3"/>
          <p:cNvSpPr/>
          <p:nvPr/>
        </p:nvSpPr>
        <p:spPr>
          <a:xfrm>
            <a:off x="747685" y="1262579"/>
            <a:ext cx="9968157" cy="1200329"/>
          </a:xfrm>
          <a:prstGeom prst="rect">
            <a:avLst/>
          </a:prstGeom>
        </p:spPr>
        <p:txBody>
          <a:bodyPr wrap="square">
            <a:spAutoFit/>
          </a:bodyPr>
          <a:lstStyle/>
          <a:p>
            <a:pPr lvl="0" eaLnBrk="0" fontAlgn="base" hangingPunct="0">
              <a:spcBef>
                <a:spcPct val="0"/>
              </a:spcBef>
              <a:spcAft>
                <a:spcPct val="0"/>
              </a:spcAft>
            </a:pPr>
            <a:r>
              <a:rPr lang="tr-TR" altLang="tr-TR" dirty="0">
                <a:latin typeface="Calibri" panose="020F0502020204030204" pitchFamily="34" charset="0"/>
                <a:ea typeface="Times New Roman" panose="02020603050405020304" pitchFamily="18" charset="0"/>
                <a:cs typeface="Times New Roman" panose="02020603050405020304" pitchFamily="18" charset="0"/>
              </a:rPr>
              <a:t>İşte yatay analiz sonuçlarını yorumlamak için bir örnek:</a:t>
            </a:r>
            <a:endParaRPr lang="tr-TR" altLang="tr-TR" dirty="0">
              <a:ea typeface="Times New Roman" panose="02020603050405020304" pitchFamily="18" charset="0"/>
            </a:endParaRPr>
          </a:p>
          <a:p>
            <a:pPr lvl="0" eaLnBrk="0" fontAlgn="base" hangingPunct="0">
              <a:spcBef>
                <a:spcPct val="0"/>
              </a:spcBef>
              <a:spcAft>
                <a:spcPct val="0"/>
              </a:spcAft>
            </a:pPr>
            <a:r>
              <a:rPr lang="tr-TR" altLang="tr-TR" b="1" dirty="0">
                <a:latin typeface="Calibri" panose="020F0502020204030204" pitchFamily="34" charset="0"/>
                <a:ea typeface="Times New Roman" panose="02020603050405020304" pitchFamily="18" charset="0"/>
                <a:cs typeface="Times New Roman" panose="02020603050405020304" pitchFamily="18" charset="0"/>
              </a:rPr>
              <a:t>Örnek Senaryo: ABC Şirketinin Gelir Tablosu Yatay Analizi</a:t>
            </a:r>
            <a:endParaRPr lang="tr-TR" altLang="tr-TR" dirty="0">
              <a:ea typeface="Times New Roman" panose="02020603050405020304" pitchFamily="18" charset="0"/>
            </a:endParaRPr>
          </a:p>
          <a:p>
            <a:pPr lvl="0" eaLnBrk="0" fontAlgn="base" hangingPunct="0">
              <a:spcBef>
                <a:spcPct val="0"/>
              </a:spcBef>
              <a:spcAft>
                <a:spcPct val="0"/>
              </a:spcAft>
            </a:pPr>
            <a:r>
              <a:rPr lang="tr-TR" altLang="tr-TR" dirty="0">
                <a:latin typeface="Calibri" panose="020F0502020204030204" pitchFamily="34" charset="0"/>
                <a:ea typeface="Times New Roman" panose="02020603050405020304" pitchFamily="18" charset="0"/>
                <a:cs typeface="Times New Roman" panose="02020603050405020304" pitchFamily="18" charset="0"/>
              </a:rPr>
              <a:t>ABC Şirketi, son üç yılın gelir tablosunu inceleyerek yatay analiz yapmayı planlıyor. Şirketin gelir tablosu aşağıdaki gibi olsun:</a:t>
            </a:r>
            <a:endParaRPr kumimoji="0" lang="tr-TR" altLang="tr-TR" sz="2800" b="0" i="0" u="none" strike="noStrike" cap="none" normalizeH="0" baseline="0" dirty="0" smtClean="0">
              <a:ln>
                <a:noFill/>
              </a:ln>
              <a:solidFill>
                <a:schemeClr val="tx1"/>
              </a:solidFill>
              <a:effectLst/>
              <a:latin typeface="Arial" panose="020B0604020202020204" pitchFamily="34" charset="0"/>
            </a:endParaRPr>
          </a:p>
        </p:txBody>
      </p:sp>
      <p:sp>
        <p:nvSpPr>
          <p:cNvPr id="5" name="Dikdörtgen 4"/>
          <p:cNvSpPr/>
          <p:nvPr/>
        </p:nvSpPr>
        <p:spPr>
          <a:xfrm>
            <a:off x="655320" y="893247"/>
            <a:ext cx="6199271" cy="369332"/>
          </a:xfrm>
          <a:prstGeom prst="rect">
            <a:avLst/>
          </a:prstGeom>
        </p:spPr>
        <p:txBody>
          <a:bodyPr wrap="square">
            <a:spAutoFit/>
          </a:bodyPr>
          <a:lstStyle/>
          <a:p>
            <a:pPr lvl="0" eaLnBrk="0" fontAlgn="base" hangingPunct="0">
              <a:spcBef>
                <a:spcPct val="0"/>
              </a:spcBef>
              <a:spcAft>
                <a:spcPct val="0"/>
              </a:spcAft>
            </a:pPr>
            <a:r>
              <a:rPr lang="tr-TR" altLang="tr-TR" dirty="0">
                <a:latin typeface="Arial" panose="020B0604020202020204" pitchFamily="34" charset="0"/>
                <a:ea typeface="Times New Roman" panose="02020603050405020304" pitchFamily="18" charset="0"/>
              </a:rPr>
              <a:t>Yatay Analiz Sonuçlarının Yorumlanması Örneği</a:t>
            </a:r>
          </a:p>
        </p:txBody>
      </p:sp>
    </p:spTree>
    <p:extLst>
      <p:ext uri="{BB962C8B-B14F-4D97-AF65-F5344CB8AC3E}">
        <p14:creationId xmlns:p14="http://schemas.microsoft.com/office/powerpoint/2010/main" val="4074534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03504" y="393192"/>
            <a:ext cx="10579608" cy="5607945"/>
          </a:xfrm>
          <a:prstGeom prst="rect">
            <a:avLst/>
          </a:prstGeom>
        </p:spPr>
        <p:txBody>
          <a:bodyPr wrap="square">
            <a:spAutoFit/>
          </a:bodyPr>
          <a:lstStyle/>
          <a:p>
            <a:pPr>
              <a:lnSpc>
                <a:spcPct val="107000"/>
              </a:lnSpc>
            </a:pPr>
            <a:r>
              <a:rPr lang="tr-TR" sz="1600" b="1" dirty="0" smtClean="0">
                <a:effectLst/>
                <a:latin typeface="Times New Roman" panose="02020603050405020304" pitchFamily="18" charset="0"/>
                <a:ea typeface="Times New Roman" panose="02020603050405020304" pitchFamily="18" charset="0"/>
                <a:cs typeface="Times New Roman" panose="02020603050405020304" pitchFamily="18" charset="0"/>
              </a:rPr>
              <a:t>Adım 1: Yüzde Değişimlerin Hesaplanması</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İlk olarak, her bir mali tablo kaleminin yüzde değişimini hesaplayalım. Bu, her yılın önceki yıla göre nasıl performans gösterdiğini anlamamıza yardımcı olacaktır.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Satış Gelirleri:</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2023'te: ((1,200,000 - 1,000,000) / 1,000,000) * 100 = %20 artış</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2024'te: ((1,400,000 - 1,200,000) / 1,200,000) * 100 = %16.67 artış</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Maliyetler: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2023'te: ((720,000 - 600,000) / 600,000) * 100 = %20 artış</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2024'te: ((850,000 - 720,000) / 720,000) * 100 = %18.06 artış</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Brüt Kar: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2023'te: ((480,000 - 400,000) / 400,000) * 100 = %20 artış</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2024'te: ((550,000 - 480,000) / 480,000) * 100 = %14.58 artış</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Giderler: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2023'te: ((240,000 - 200,000) / 200,000) * 100 = %20 artış</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2024'te: ((280,000 - 240,000) / 240,000) * 100 = %16.67 artış</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Vergi:</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2023'te: ((60,000 - 50,000) / 50,000) * 100 = %20 artış</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2024'te: ((70,000 - 60,000) / 60,000) * 100 = %16.67 artış</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SzPts val="1000"/>
              <a:buFont typeface="Symbol" panose="05050102010706020507" pitchFamily="18" charset="2"/>
              <a:buChar char=""/>
              <a:tabLst>
                <a:tab pos="4572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Net Kar: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742950" lvl="1" indent="-285750">
              <a:lnSpc>
                <a:spcPct val="107000"/>
              </a:lnSpc>
              <a:buSzPts val="1000"/>
              <a:buFont typeface="Courier New" panose="02070309020205020404" pitchFamily="49" charset="0"/>
              <a:buChar char="o"/>
              <a:tabLst>
                <a:tab pos="914400" algn="l"/>
              </a:tabLst>
            </a:pPr>
            <a:r>
              <a:rPr lang="tr-TR" sz="1600" dirty="0" smtClean="0">
                <a:effectLst/>
                <a:latin typeface="Times New Roman" panose="02020603050405020304" pitchFamily="18" charset="0"/>
                <a:ea typeface="Times New Roman" panose="02020603050405020304" pitchFamily="18" charset="0"/>
                <a:cs typeface="Times New Roman" panose="02020603050405020304" pitchFamily="18" charset="0"/>
              </a:rPr>
              <a:t>2023'te: ((180,000 - 150,000) / 150,000) * 100 = %20 artış</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sz="1600" dirty="0" smtClean="0">
                <a:effectLst/>
                <a:latin typeface="Times New Roman" panose="02020603050405020304" pitchFamily="18" charset="0"/>
                <a:ea typeface="Times New Roman" panose="02020603050405020304" pitchFamily="18" charset="0"/>
              </a:rPr>
              <a:t>              2024'te: ((200,000 - 180,000) / 180,000) * 100 = %11.11 artış</a:t>
            </a:r>
            <a:endParaRPr lang="tr-TR" sz="1600" dirty="0"/>
          </a:p>
        </p:txBody>
      </p:sp>
    </p:spTree>
    <p:extLst>
      <p:ext uri="{BB962C8B-B14F-4D97-AF65-F5344CB8AC3E}">
        <p14:creationId xmlns:p14="http://schemas.microsoft.com/office/powerpoint/2010/main" val="248986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22376" y="703664"/>
            <a:ext cx="11018520" cy="5153334"/>
          </a:xfrm>
          <a:prstGeom prst="rect">
            <a:avLst/>
          </a:prstGeom>
        </p:spPr>
        <p:txBody>
          <a:bodyPr wrap="square">
            <a:spAutoFit/>
          </a:bodyPr>
          <a:lstStyle/>
          <a:p>
            <a:pPr algn="just">
              <a:lnSpc>
                <a:spcPct val="107000"/>
              </a:lnSpc>
              <a:spcAft>
                <a:spcPts val="800"/>
              </a:spcAft>
            </a:pPr>
            <a:r>
              <a:rPr lang="tr-TR" b="1" dirty="0">
                <a:latin typeface="Times New Roman" panose="02020603050405020304" pitchFamily="18" charset="0"/>
                <a:ea typeface="Times New Roman" panose="02020603050405020304" pitchFamily="18" charset="0"/>
                <a:cs typeface="Times New Roman" panose="02020603050405020304" pitchFamily="18" charset="0"/>
              </a:rPr>
              <a:t>Adım 2: Sonuçların Yorumlanması</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dirty="0">
                <a:latin typeface="Times New Roman" panose="02020603050405020304" pitchFamily="18" charset="0"/>
                <a:ea typeface="Times New Roman" panose="02020603050405020304" pitchFamily="18" charset="0"/>
                <a:cs typeface="Times New Roman" panose="02020603050405020304" pitchFamily="18" charset="0"/>
              </a:rPr>
              <a:t>Yukarıdaki yüzde değişimler üzerinden ABC Şirketi için yorum yapabiliriz:</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b="1" dirty="0">
                <a:latin typeface="Times New Roman" panose="02020603050405020304" pitchFamily="18" charset="0"/>
                <a:ea typeface="Times New Roman" panose="02020603050405020304" pitchFamily="18" charset="0"/>
                <a:cs typeface="Times New Roman" panose="02020603050405020304" pitchFamily="18" charset="0"/>
              </a:rPr>
              <a:t>Satış Gelirleri:</a:t>
            </a:r>
            <a:r>
              <a:rPr lang="tr-TR" dirty="0">
                <a:latin typeface="Times New Roman" panose="02020603050405020304" pitchFamily="18" charset="0"/>
                <a:ea typeface="Times New Roman" panose="02020603050405020304" pitchFamily="18" charset="0"/>
                <a:cs typeface="Times New Roman" panose="02020603050405020304" pitchFamily="18" charset="0"/>
              </a:rPr>
              <a:t> ABC Şirketi'nin satış gelirleri her yıl artmış, ancak artış oranı 2023'ten 2024'e azalmış. Bu, şirketin büyüme hızının yavaşladığını veya pazar koşullarının değiştiğini gösterebilir.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b="1" dirty="0">
                <a:latin typeface="Times New Roman" panose="02020603050405020304" pitchFamily="18" charset="0"/>
                <a:ea typeface="Times New Roman" panose="02020603050405020304" pitchFamily="18" charset="0"/>
                <a:cs typeface="Times New Roman" panose="02020603050405020304" pitchFamily="18" charset="0"/>
              </a:rPr>
              <a:t>Maliyetler:</a:t>
            </a:r>
            <a:r>
              <a:rPr lang="tr-TR" dirty="0">
                <a:latin typeface="Times New Roman" panose="02020603050405020304" pitchFamily="18" charset="0"/>
                <a:ea typeface="Times New Roman" panose="02020603050405020304" pitchFamily="18" charset="0"/>
                <a:cs typeface="Times New Roman" panose="02020603050405020304" pitchFamily="18" charset="0"/>
              </a:rPr>
              <a:t> Satış gelirleri gibi maliyetler de her yıl artmış, ancak artış oranı 2024'te önceki yıllara göre daha düşük. Bu, şirketin maliyet yönetiminde iyileşme sağladığını veya tedarik zinciri optimizasyonu gibi faktörlerin etkili olduğunu gösterebilir.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b="1" dirty="0">
                <a:latin typeface="Times New Roman" panose="02020603050405020304" pitchFamily="18" charset="0"/>
                <a:ea typeface="Times New Roman" panose="02020603050405020304" pitchFamily="18" charset="0"/>
                <a:cs typeface="Times New Roman" panose="02020603050405020304" pitchFamily="18" charset="0"/>
              </a:rPr>
              <a:t>Brüt Kar:</a:t>
            </a:r>
            <a:r>
              <a:rPr lang="tr-TR" dirty="0">
                <a:latin typeface="Times New Roman" panose="02020603050405020304" pitchFamily="18" charset="0"/>
                <a:ea typeface="Times New Roman" panose="02020603050405020304" pitchFamily="18" charset="0"/>
                <a:cs typeface="Times New Roman" panose="02020603050405020304" pitchFamily="18" charset="0"/>
              </a:rPr>
              <a:t> Brüt kar, satış gelirlerindeki artışa paralel olarak artmış, ancak artış oranı yıl içinde azalmış. Bu, şirketin gelirleri artırmak için çaba sarf ettiğini ancak maliyet artışları nedeniyle kar marjının hafifçe azaldığını gösterebilir.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b="1" dirty="0">
                <a:latin typeface="Times New Roman" panose="02020603050405020304" pitchFamily="18" charset="0"/>
                <a:ea typeface="Times New Roman" panose="02020603050405020304" pitchFamily="18" charset="0"/>
                <a:cs typeface="Times New Roman" panose="02020603050405020304" pitchFamily="18" charset="0"/>
              </a:rPr>
              <a:t>Giderler ve Vergi:</a:t>
            </a:r>
            <a:r>
              <a:rPr lang="tr-TR" dirty="0">
                <a:latin typeface="Times New Roman" panose="02020603050405020304" pitchFamily="18" charset="0"/>
                <a:ea typeface="Times New Roman" panose="02020603050405020304" pitchFamily="18" charset="0"/>
                <a:cs typeface="Times New Roman" panose="02020603050405020304" pitchFamily="18" charset="0"/>
              </a:rPr>
              <a:t> Giderler ve vergi harcamaları da satış gelirleriyle paralel olarak artmış. Bu artışlar, şirketin büyüme stratejileri ve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operasyonel</a:t>
            </a:r>
            <a:r>
              <a:rPr lang="tr-TR" dirty="0">
                <a:latin typeface="Times New Roman" panose="02020603050405020304" pitchFamily="18" charset="0"/>
                <a:ea typeface="Times New Roman" panose="02020603050405020304" pitchFamily="18" charset="0"/>
                <a:cs typeface="Times New Roman" panose="02020603050405020304" pitchFamily="18" charset="0"/>
              </a:rPr>
              <a:t> genişlemeleri yansıtabilir.</a:t>
            </a:r>
            <a:endParaRPr lang="tr-TR" sz="1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b="1" dirty="0">
                <a:latin typeface="Times New Roman" panose="02020603050405020304" pitchFamily="18" charset="0"/>
                <a:ea typeface="Times New Roman" panose="02020603050405020304" pitchFamily="18" charset="0"/>
                <a:cs typeface="Times New Roman" panose="02020603050405020304" pitchFamily="18" charset="0"/>
              </a:rPr>
              <a:t>Net Kar:</a:t>
            </a:r>
            <a:r>
              <a:rPr lang="tr-TR" dirty="0">
                <a:latin typeface="Times New Roman" panose="02020603050405020304" pitchFamily="18" charset="0"/>
                <a:ea typeface="Times New Roman" panose="02020603050405020304" pitchFamily="18" charset="0"/>
                <a:cs typeface="Times New Roman" panose="02020603050405020304" pitchFamily="18" charset="0"/>
              </a:rPr>
              <a:t> ABC Şirketi'nin net karı her yıl artmış, ancak 2024'te artış oranı önceki yıllara göre düşmüş. Bu durum, şirketin karlılığını artırmak için daha fazla çaba göstermesi gerektiğini veya </a:t>
            </a:r>
            <a:r>
              <a:rPr lang="tr-TR" dirty="0" err="1">
                <a:latin typeface="Times New Roman" panose="02020603050405020304" pitchFamily="18" charset="0"/>
                <a:ea typeface="Times New Roman" panose="02020603050405020304" pitchFamily="18" charset="0"/>
                <a:cs typeface="Times New Roman" panose="02020603050405020304" pitchFamily="18" charset="0"/>
              </a:rPr>
              <a:t>operasyonel</a:t>
            </a:r>
            <a:r>
              <a:rPr lang="tr-TR" dirty="0">
                <a:latin typeface="Times New Roman" panose="02020603050405020304" pitchFamily="18" charset="0"/>
                <a:ea typeface="Times New Roman" panose="02020603050405020304" pitchFamily="18" charset="0"/>
                <a:cs typeface="Times New Roman" panose="02020603050405020304" pitchFamily="18" charset="0"/>
              </a:rPr>
              <a:t> verimliliği artırıcı adımlar atması gerektiğini gösterebilir.</a:t>
            </a:r>
            <a:endParaRPr lang="tr-TR" sz="1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790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12648" y="1051560"/>
            <a:ext cx="10698480" cy="3196773"/>
          </a:xfrm>
          <a:prstGeom prst="rect">
            <a:avLst/>
          </a:prstGeom>
        </p:spPr>
        <p:txBody>
          <a:bodyPr wrap="square">
            <a:spAutoFit/>
          </a:bodyPr>
          <a:lstStyle/>
          <a:p>
            <a:pPr algn="just">
              <a:lnSpc>
                <a:spcPct val="107000"/>
              </a:lnSpc>
              <a:spcAft>
                <a:spcPts val="800"/>
              </a:spcAft>
            </a:pPr>
            <a:r>
              <a:rPr lang="tr-TR" sz="2000" b="1" dirty="0">
                <a:latin typeface="Times New Roman" panose="02020603050405020304" pitchFamily="18" charset="0"/>
                <a:ea typeface="Times New Roman" panose="02020603050405020304" pitchFamily="18" charset="0"/>
                <a:cs typeface="Times New Roman" panose="02020603050405020304" pitchFamily="18" charset="0"/>
              </a:rPr>
              <a:t>Adım 3: Stratejik Öneriler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Son olarak, yatay analiz sonuçlarına dayanarak ABC Şirketi'ne stratejik öneriler geliştirebiliriz:</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Satış gelirlerindeki büyüme hızının düşmesi nedeniyle yeni pazarlama stratejileri veya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segmentasyon</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çalışmaları üzerinde daha fazla odaklanılabilir.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Maliyet yönetimi stratejileri geliştirilerek maliyet artışları kontrol altına alınabilir.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000" dirty="0">
                <a:latin typeface="Times New Roman" panose="02020603050405020304" pitchFamily="18" charset="0"/>
                <a:ea typeface="Times New Roman" panose="02020603050405020304" pitchFamily="18" charset="0"/>
                <a:cs typeface="Times New Roman" panose="02020603050405020304" pitchFamily="18" charset="0"/>
              </a:rPr>
              <a:t>Brüt kar marjını korumak veya artırmak için </a:t>
            </a:r>
            <a:r>
              <a:rPr lang="tr-TR" sz="2000" dirty="0" err="1">
                <a:latin typeface="Times New Roman" panose="02020603050405020304" pitchFamily="18" charset="0"/>
                <a:ea typeface="Times New Roman" panose="02020603050405020304" pitchFamily="18" charset="0"/>
                <a:cs typeface="Times New Roman" panose="02020603050405020304" pitchFamily="18" charset="0"/>
              </a:rPr>
              <a:t>operasyonel</a:t>
            </a:r>
            <a:r>
              <a:rPr lang="tr-TR" sz="2000" dirty="0">
                <a:latin typeface="Times New Roman" panose="02020603050405020304" pitchFamily="18" charset="0"/>
                <a:ea typeface="Times New Roman" panose="02020603050405020304" pitchFamily="18" charset="0"/>
                <a:cs typeface="Times New Roman" panose="02020603050405020304" pitchFamily="18" charset="0"/>
              </a:rPr>
              <a:t> verimlilik iyileştirmeleri yapılabilir.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r>
              <a:rPr lang="tr-TR" sz="2000" dirty="0">
                <a:latin typeface="Times New Roman" panose="02020603050405020304" pitchFamily="18" charset="0"/>
                <a:ea typeface="Times New Roman" panose="02020603050405020304" pitchFamily="18" charset="0"/>
              </a:rPr>
              <a:t>Bu örnekte, yatay analiz ABC Şirketi için geçmiş performansı değerlendirmek ve gelecekteki stratejik kararları desteklemek için kullanılmıştır.</a:t>
            </a:r>
            <a:endParaRPr lang="tr-TR" sz="2000" dirty="0"/>
          </a:p>
        </p:txBody>
      </p:sp>
    </p:spTree>
    <p:extLst>
      <p:ext uri="{BB962C8B-B14F-4D97-AF65-F5344CB8AC3E}">
        <p14:creationId xmlns:p14="http://schemas.microsoft.com/office/powerpoint/2010/main" val="73649216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1168</Words>
  <Application>Microsoft Office PowerPoint</Application>
  <PresentationFormat>Geniş ekran</PresentationFormat>
  <Paragraphs>81</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8</vt:i4>
      </vt:variant>
    </vt:vector>
  </HeadingPairs>
  <TitlesOfParts>
    <vt:vector size="15" baseType="lpstr">
      <vt:lpstr>Arial</vt:lpstr>
      <vt:lpstr>Calibri</vt:lpstr>
      <vt:lpstr>Calibri Light</vt:lpstr>
      <vt:lpstr>Courier New</vt:lpstr>
      <vt:lpstr>Symbol</vt:lpstr>
      <vt:lpstr>Times New Roman</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pc</cp:lastModifiedBy>
  <cp:revision>6</cp:revision>
  <dcterms:created xsi:type="dcterms:W3CDTF">2024-06-22T12:18:23Z</dcterms:created>
  <dcterms:modified xsi:type="dcterms:W3CDTF">2024-07-09T08:57:53Z</dcterms:modified>
</cp:coreProperties>
</file>