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23" autoAdjust="0"/>
    <p:restoredTop sz="94660"/>
  </p:normalViewPr>
  <p:slideViewPr>
    <p:cSldViewPr snapToGrid="0">
      <p:cViewPr varScale="1">
        <p:scale>
          <a:sx n="53" d="100"/>
          <a:sy n="53" d="100"/>
        </p:scale>
        <p:origin x="10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tr-TR" sz="2400" dirty="0" smtClean="0"/>
              <a:t>Net Satışlar ile Satışların Maliyeti</a:t>
            </a:r>
            <a:r>
              <a:rPr lang="tr-TR" sz="2400" baseline="0" dirty="0" smtClean="0"/>
              <a:t> Kalemlerinin Karşılaştırılması</a:t>
            </a:r>
            <a:endParaRPr lang="tr-TR" sz="2400" dirty="0"/>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lineChart>
        <c:grouping val="standard"/>
        <c:varyColors val="0"/>
        <c:ser>
          <c:idx val="0"/>
          <c:order val="0"/>
          <c:tx>
            <c:strRef>
              <c:f>Sayfa1!$B$1</c:f>
              <c:strCache>
                <c:ptCount val="1"/>
                <c:pt idx="0">
                  <c:v>Net Satışlar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Sayfa1!$A$2:$A$8</c:f>
              <c:numCache>
                <c:formatCode>General</c:formatCode>
                <c:ptCount val="7"/>
                <c:pt idx="0">
                  <c:v>2016</c:v>
                </c:pt>
                <c:pt idx="1">
                  <c:v>2017</c:v>
                </c:pt>
                <c:pt idx="2">
                  <c:v>2018</c:v>
                </c:pt>
                <c:pt idx="3">
                  <c:v>2019</c:v>
                </c:pt>
                <c:pt idx="4">
                  <c:v>2020</c:v>
                </c:pt>
                <c:pt idx="5">
                  <c:v>2021</c:v>
                </c:pt>
                <c:pt idx="6">
                  <c:v>2022</c:v>
                </c:pt>
              </c:numCache>
            </c:numRef>
          </c:cat>
          <c:val>
            <c:numRef>
              <c:f>Sayfa1!$B$2:$B$8</c:f>
              <c:numCache>
                <c:formatCode>#,##0</c:formatCode>
                <c:ptCount val="7"/>
                <c:pt idx="0">
                  <c:v>15000</c:v>
                </c:pt>
                <c:pt idx="1">
                  <c:v>15500</c:v>
                </c:pt>
                <c:pt idx="2">
                  <c:v>16000</c:v>
                </c:pt>
                <c:pt idx="3">
                  <c:v>16600</c:v>
                </c:pt>
                <c:pt idx="4">
                  <c:v>16900</c:v>
                </c:pt>
                <c:pt idx="5">
                  <c:v>18000</c:v>
                </c:pt>
                <c:pt idx="6">
                  <c:v>18400</c:v>
                </c:pt>
              </c:numCache>
            </c:numRef>
          </c:val>
          <c:smooth val="0"/>
          <c:extLst>
            <c:ext xmlns:c16="http://schemas.microsoft.com/office/drawing/2014/chart" uri="{C3380CC4-5D6E-409C-BE32-E72D297353CC}">
              <c16:uniqueId val="{00000000-A34C-4059-993D-F8D04E688F08}"/>
            </c:ext>
          </c:extLst>
        </c:ser>
        <c:ser>
          <c:idx val="1"/>
          <c:order val="1"/>
          <c:tx>
            <c:strRef>
              <c:f>Sayfa1!$C$1</c:f>
              <c:strCache>
                <c:ptCount val="1"/>
                <c:pt idx="0">
                  <c:v>Satışların Maliyeti</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Sayfa1!$A$2:$A$8</c:f>
              <c:numCache>
                <c:formatCode>General</c:formatCode>
                <c:ptCount val="7"/>
                <c:pt idx="0">
                  <c:v>2016</c:v>
                </c:pt>
                <c:pt idx="1">
                  <c:v>2017</c:v>
                </c:pt>
                <c:pt idx="2">
                  <c:v>2018</c:v>
                </c:pt>
                <c:pt idx="3">
                  <c:v>2019</c:v>
                </c:pt>
                <c:pt idx="4">
                  <c:v>2020</c:v>
                </c:pt>
                <c:pt idx="5">
                  <c:v>2021</c:v>
                </c:pt>
                <c:pt idx="6">
                  <c:v>2022</c:v>
                </c:pt>
              </c:numCache>
            </c:numRef>
          </c:cat>
          <c:val>
            <c:numRef>
              <c:f>Sayfa1!$C$2:$C$8</c:f>
              <c:numCache>
                <c:formatCode>#,##0</c:formatCode>
                <c:ptCount val="7"/>
                <c:pt idx="0">
                  <c:v>13100</c:v>
                </c:pt>
                <c:pt idx="1">
                  <c:v>13700</c:v>
                </c:pt>
                <c:pt idx="2">
                  <c:v>14100</c:v>
                </c:pt>
                <c:pt idx="3">
                  <c:v>14500</c:v>
                </c:pt>
                <c:pt idx="4">
                  <c:v>14700</c:v>
                </c:pt>
                <c:pt idx="5">
                  <c:v>15200</c:v>
                </c:pt>
                <c:pt idx="6">
                  <c:v>16700</c:v>
                </c:pt>
              </c:numCache>
            </c:numRef>
          </c:val>
          <c:smooth val="0"/>
          <c:extLst>
            <c:ext xmlns:c16="http://schemas.microsoft.com/office/drawing/2014/chart" uri="{C3380CC4-5D6E-409C-BE32-E72D297353CC}">
              <c16:uniqueId val="{00000001-A34C-4059-993D-F8D04E688F08}"/>
            </c:ext>
          </c:extLst>
        </c:ser>
        <c:dLbls>
          <c:showLegendKey val="0"/>
          <c:showVal val="0"/>
          <c:showCatName val="0"/>
          <c:showSerName val="0"/>
          <c:showPercent val="0"/>
          <c:showBubbleSize val="0"/>
        </c:dLbls>
        <c:marker val="1"/>
        <c:smooth val="0"/>
        <c:axId val="317795248"/>
        <c:axId val="310681296"/>
      </c:lineChart>
      <c:catAx>
        <c:axId val="317795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310681296"/>
        <c:crosses val="autoZero"/>
        <c:auto val="1"/>
        <c:lblAlgn val="ctr"/>
        <c:lblOffset val="100"/>
        <c:noMultiLvlLbl val="0"/>
      </c:catAx>
      <c:valAx>
        <c:axId val="31068129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3177952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1C2EE4B-7494-404C-9651-BFCEBCCB12CD}"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4280950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1C2EE4B-7494-404C-9651-BFCEBCCB12CD}"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4027429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1C2EE4B-7494-404C-9651-BFCEBCCB12CD}"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44286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1C2EE4B-7494-404C-9651-BFCEBCCB12CD}"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2954605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1C2EE4B-7494-404C-9651-BFCEBCCB12CD}"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2306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1C2EE4B-7494-404C-9651-BFCEBCCB12CD}"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2845103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1C2EE4B-7494-404C-9651-BFCEBCCB12CD}" type="datetimeFigureOut">
              <a:rPr lang="tr-TR" smtClean="0"/>
              <a:t>9.07.2024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2778063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1C2EE4B-7494-404C-9651-BFCEBCCB12CD}" type="datetimeFigureOut">
              <a:rPr lang="tr-TR" smtClean="0"/>
              <a:t>9.07.2024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234479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1C2EE4B-7494-404C-9651-BFCEBCCB12CD}" type="datetimeFigureOut">
              <a:rPr lang="tr-TR" smtClean="0"/>
              <a:t>9.07.2024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139958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1C2EE4B-7494-404C-9651-BFCEBCCB12CD}"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775038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1C2EE4B-7494-404C-9651-BFCEBCCB12CD}"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D69213-3457-4C3D-9B92-5767FA09BC16}" type="slidenum">
              <a:rPr lang="tr-TR" smtClean="0"/>
              <a:t>‹#›</a:t>
            </a:fld>
            <a:endParaRPr lang="tr-TR"/>
          </a:p>
        </p:txBody>
      </p:sp>
    </p:spTree>
    <p:extLst>
      <p:ext uri="{BB962C8B-B14F-4D97-AF65-F5344CB8AC3E}">
        <p14:creationId xmlns:p14="http://schemas.microsoft.com/office/powerpoint/2010/main" val="2978085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2EE4B-7494-404C-9651-BFCEBCCB12CD}" type="datetimeFigureOut">
              <a:rPr lang="tr-TR" smtClean="0"/>
              <a:t>9.07.2024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69213-3457-4C3D-9B92-5767FA09BC16}" type="slidenum">
              <a:rPr lang="tr-TR" smtClean="0"/>
              <a:t>‹#›</a:t>
            </a:fld>
            <a:endParaRPr lang="tr-TR"/>
          </a:p>
        </p:txBody>
      </p:sp>
    </p:spTree>
    <p:extLst>
      <p:ext uri="{BB962C8B-B14F-4D97-AF65-F5344CB8AC3E}">
        <p14:creationId xmlns:p14="http://schemas.microsoft.com/office/powerpoint/2010/main" val="1858410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31520" y="665398"/>
            <a:ext cx="10972800" cy="5528821"/>
          </a:xfrm>
          <a:prstGeom prst="rect">
            <a:avLst/>
          </a:prstGeom>
        </p:spPr>
        <p:txBody>
          <a:bodyPr wrap="square">
            <a:spAutoFit/>
          </a:bodyPr>
          <a:lstStyle/>
          <a:p>
            <a:pPr algn="ctr">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TREND ANALİZİ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Trend analizi, belirli bir zaman dilimindeki verilerin zaman içindeki değişim eğilimlerini belirlemek için kullanılan bir analiz yöntemidir. Bu yöntem, veri setindeki düzenli veya düzensiz değişiklikleri tanımlamak, gelecekteki olası davranışları tahmin etmek veya geçmiş performansı değerlendirmek için kullanılır. Özellikle finansal analizlerde, pazar araştırmalarında ve sosyal fenomenlerin incelenmesinde sıkça kullanılan bir yöntemdir.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Trend analizini yaparken genellikle şu adımlar izlenir: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Veri Toplama</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İlk olarak, analiz edilecek verilerin toplanması gereklidir. Örneğin, belirli bir döneme ait satış rakamları, hisse senedi fiyatları, tüketici talepleri gibi veriler toplanabilir.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Verilerin Düzenlenmesi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Toplanan veriler, analiz için uygun bir formatta düzenlenmelidir. Bu adım, verilerin zaman sırasına göre düzenlenmesini ve gerekiyorsa standartlaştırılmasını içerebilir.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Grafiksel Temsil</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Veriler genellikle zaman serisi grafikleri kullanılarak görsel olarak temsil edilir. Çizgi grafikleri veya çubuk grafikleri, verilerdeki trendleri açıkça göstermek için yaygın olarak kullanılan araçlardır. Zamanı x ekseninde ve ilgili ölçümleri y ekseninde gösteren bu grafikler, veri setinin genel eğilimlerini görsel olarak anlamamıza yardımcı olur.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2447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5216" y="804672"/>
            <a:ext cx="10881360" cy="5075364"/>
          </a:xfrm>
          <a:prstGeom prst="rect">
            <a:avLst/>
          </a:prstGeom>
        </p:spPr>
        <p:txBody>
          <a:bodyPr wrap="square">
            <a:spAutoFit/>
          </a:bodyPr>
          <a:lstStyle/>
          <a:p>
            <a:pPr algn="just">
              <a:lnSpc>
                <a:spcPct val="107000"/>
              </a:lnSpc>
              <a:spcAft>
                <a:spcPts val="800"/>
              </a:spcAf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Trend Analizi: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Trend analizi yaparak XYZ Şirketi'nin bilanço kalemlerindeki değişimleri inceleyelim:</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Nakit ve Nakit Benzerleri:</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Nakit ve nakit benzerleri kalemi, şirketin likidite durumunu ve kısa vadeli ödeme yapma kabiliyetini gösterir.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2019'dan 2023'e Nakit ve Nakit Benzerleri Artışı:</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Artıs</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Oranı=(180,000−100,000/100,000)×100=80%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07000"/>
              </a:lnSpc>
              <a:spcAft>
                <a:spcPts val="800"/>
              </a:spcAf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XYZ Şirketi'nin nakit ve nakit benzerleri pozisyonu son beş yılda %80 artmıştır, bu da likidite yönetiminin güçlendiğini gösterir.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Kısa Vadeli Borçlar:</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Kısa vadeli borçlar, şirketin kısa vadeli borç yükünü ve bu borçları ödeme kapasitesini gösterir.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20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2019'dan 2023'e Kısa Vadeli Borçlar Artışı:</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Artıs</a:t>
            </a: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Oranı=(90,000−50,000/50,000)×100=80% </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07000"/>
              </a:lnSpc>
              <a:spcAft>
                <a:spcPts val="800"/>
              </a:spcAf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XYZ Şirketi'nin kısa vadeli borçları son beş yılda %80 artmıştır. Bu durum, şirketin finansman ihtiyaçlarına cevap verebilmek için kısa vadeli borçları artırdığını gösterir.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4605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2336" y="649224"/>
            <a:ext cx="11301984" cy="5481629"/>
          </a:xfrm>
          <a:prstGeom prst="rect">
            <a:avLst/>
          </a:prstGeom>
        </p:spPr>
        <p:txBody>
          <a:bodyPr wrap="square">
            <a:spAutoFit/>
          </a:bodyPr>
          <a:lstStyle/>
          <a:p>
            <a:pPr marL="342900" lvl="0" indent="-342900" algn="just">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Uzun Vadeli Borçlar: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Uzun vadeli borçlar, şirketin uzun vadeli finansman ihtiyaçlarını gösterir ve borçlanma stratejilerini yansıtır.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2019'dan 2023'e Uzun Vadeli Borçlar Artışı:</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Artıs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Oranı=(100,000−80,000/80,000)×100=25%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07000"/>
              </a:lnSpc>
              <a:spcAft>
                <a:spcPts val="80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XYZ Şirketi'nin uzun vadeli borçları son beş yılda %25 artmıştır. Bu durum, şirketin büyüme veya yatırım projelerini desteklemek için uzun vadeli finansman kullanımını artırdığını gösterir.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Öz Sermaye:</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Öz sermaye, şirketin varlıklarının borçlarını karşılamak için kullanılabilir durumunu ve sahip olduğu net varlık değerini gösterir.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2019'dan 2023'e Öz Sermaye Artışı:</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Artıs</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Oranı=(140,000−70,000/70,000)×100=100%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914400" algn="just">
              <a:lnSpc>
                <a:spcPct val="107000"/>
              </a:lnSpc>
              <a:spcAft>
                <a:spcPts val="80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Yorum: XYZ Şirketi'nin öz sermayesi son beş yılda %100 artmıştır. Bu durum, şirketin kârlılık ve öz kaynak gücünü artırdığını ve finansal sağlığını güçlendirdiğini gösterir.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Grafiksel Gösterim:</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Bu bilgileri grafik olarak görselleştirmek, XYZ Şirketi'nin bilanço kalemlerindeki trendleri daha açık bir şekilde görmemize yardımcı olur.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Sonuç:</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XYZ Şirketi'nin trend analizi sonuçları, şirketin finansal pozisyonunun zaman içinde nasıl değiştiğini gösterir. Nakit, borçlar ve öz sermaye gibi ana bilanço kalemlerindeki değişimler, şirketin finansal yönetim stratejilerini, borçlanma politikalarını ve likidite yönetimini değerlendirmek için önemli bir perspektif sağlar. Bu analizler, yöneticilerin stratejik kararlar almasına, yatırımcıların ise şirketin gelecekteki performansını değerlendirmesine yardımcı olur.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4284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1792" y="749808"/>
            <a:ext cx="10881360" cy="4664995"/>
          </a:xfrm>
          <a:prstGeom prst="rect">
            <a:avLst/>
          </a:prstGeom>
        </p:spPr>
        <p:txBody>
          <a:bodyPr wrap="square">
            <a:spAutoFit/>
          </a:bodyPr>
          <a:lstStyle/>
          <a:p>
            <a:pPr algn="just">
              <a:lnSpc>
                <a:spcPct val="107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Örnek Senaryo: XYZ Şirketi Trend Analizi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XYZ Şirketi'nin son beş yıla ait satış gelirleri verileri aşağıdaki gibidir: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    Yıl     Satış Gelirleri (bin TL)</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     2019            800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     2020            900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     2021          1,000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     2022          1,200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     2023          1,400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Trend Analizi: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Trend analizi, bir işletmenin belirli bir dönemdeki performansını ve gelişimini izlemek için kullanılan bir yöntemdir. XYZ Şirketi'nin satış gelirlerini inceleyerek trend analizi yapalım: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4634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9768" y="685800"/>
            <a:ext cx="11164824" cy="4956357"/>
          </a:xfrm>
          <a:prstGeom prst="rect">
            <a:avLst/>
          </a:prstGeom>
        </p:spPr>
        <p:txBody>
          <a:bodyPr wrap="square">
            <a:spAutoFit/>
          </a:bodyPr>
          <a:lstStyle/>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1.  Yıllık Büyüme Oranı: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Yıllık büyüme oranı, bir önceki yıla göre satış gelirlerindeki değişimi gösterir ve aşağıdaki formülle hesaplanır: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Yıllık Büyüme Oranı=(Geçerli Yıl Satış Geliri−Önceki Yıl Satış Geliri/Önceki Yıl Satış Geliri)×100</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2020 için yıllık büyüme oranı = (900−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800/800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)×100=12.5% </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2021 için yıllık büyüme oranı = (1,000−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900/900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)×100=11.1% </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2022 için yıllık büyüme oranı = (1,200−1,0001,000)×100=20.0</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2023 için yıllık büyüme oranı = (1,400−1,2001,200)×100=16.7% </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Yıllık büyüme oranları incelendiğinde, XYZ Şirketi'nin satış gelirlerinde sürekli bir artış trendi olduğu görülüyor.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2.  Toplam Büyüme Oranı: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Toplam büyüme oranı, belirli bir dönemdeki satış gelirlerinin başlangıç yılına göre değişimini gösterir ve aşağıdaki formülle hesaplanır: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Toplam Büyüme Oranı=(Geçerli Yıl Satış Geliri−Başlangıç Yılı Satış Geliri/</a:t>
            </a:r>
            <a:r>
              <a:rPr lang="tr-TR" dirty="0" err="1" smtClean="0">
                <a:effectLst/>
                <a:latin typeface="Times New Roman" panose="02020603050405020304" pitchFamily="18" charset="0"/>
                <a:ea typeface="Times New Roman" panose="02020603050405020304" pitchFamily="18" charset="0"/>
                <a:cs typeface="Times New Roman" panose="02020603050405020304" pitchFamily="18" charset="0"/>
              </a:rPr>
              <a:t>BaşlangıçYılı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Satış Geliri)×100 </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Toplam büyüme oranı (2019'dan 2023'e) = (1,400−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800/800</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)×100=75.0% </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Bu oran, XYZ Şirketi'nin 2019 yılına göre satış gelirlerinin %75 arttığını gösterir.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8383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13232" y="621791"/>
            <a:ext cx="10899648" cy="4591963"/>
          </a:xfrm>
          <a:prstGeom prst="rect">
            <a:avLst/>
          </a:prstGeom>
        </p:spPr>
        <p:txBody>
          <a:bodyPr wrap="square">
            <a:spAutoFit/>
          </a:bodyPr>
          <a:lstStyle/>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3. Yıllar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İtibariyle Satış Gelirleri Grafiği:</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Satış gelirlerinin yıllar itibariyle grafiğini çizerek trendi görsel olarak analiz etmek de önemlidir. Grafik üzerindeki eğilim ve düzensizlikler, işletmenin performansındaki değişimleri daha net bir şekilde gösterir.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2400" b="1"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tr-TR" sz="2400" b="1" smtClean="0">
                <a:latin typeface="Times New Roman" panose="02020603050405020304" pitchFamily="18" charset="0"/>
                <a:ea typeface="Times New Roman" panose="02020603050405020304" pitchFamily="18" charset="0"/>
                <a:cs typeface="Times New Roman" panose="02020603050405020304" pitchFamily="18" charset="0"/>
              </a:rPr>
              <a:t>Yorum</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400" dirty="0">
                <a:latin typeface="Times New Roman" panose="02020603050405020304" pitchFamily="18" charset="0"/>
                <a:ea typeface="Times New Roman" panose="02020603050405020304" pitchFamily="18" charset="0"/>
              </a:rPr>
              <a:t>XYZ Şirketi'nin trend analizi sonuçları, şirketin satış gelirlerinde istikrarlı bir artış gösterdiğini ve büyüme eğiliminin güçlü olduğunu ortaya koyuyor. Yıllık büyüme oranları ve toplam büyüme oranı incelendiğinde, XYZ Şirketi'nin pazardaki payını artırdığı ve gelirlerini sürekli olarak artırmayı başardığı görülüyor. Bu veriler, işletme yönetimine gelecekteki büyüme stratejilerini belirleme konusunda yol gösterici olabilir ve yatırımcılar için de şirketin performansı hakkında olumlu sinyaller sunabilir.</a:t>
            </a:r>
            <a:endParaRPr lang="tr-TR" sz="2400" dirty="0"/>
          </a:p>
        </p:txBody>
      </p:sp>
    </p:spTree>
    <p:extLst>
      <p:ext uri="{BB962C8B-B14F-4D97-AF65-F5344CB8AC3E}">
        <p14:creationId xmlns:p14="http://schemas.microsoft.com/office/powerpoint/2010/main" val="1673909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k 3"/>
          <p:cNvGraphicFramePr/>
          <p:nvPr/>
        </p:nvGraphicFramePr>
        <p:xfrm>
          <a:off x="2032099" y="719733"/>
          <a:ext cx="8127802" cy="54185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2123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2336" y="658368"/>
            <a:ext cx="11210544" cy="5138714"/>
          </a:xfrm>
          <a:prstGeom prst="rect">
            <a:avLst/>
          </a:prstGeom>
        </p:spPr>
        <p:txBody>
          <a:bodyPr wrap="square">
            <a:spAutoFit/>
          </a:bodyPr>
          <a:lstStyle/>
          <a:p>
            <a:pPr lvl="0" algn="just">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4. Trendin Tanımlanması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Grafikler incelenerek, verilerdeki trendler tanımlanır. Trendler genellikle üç ana kategoriye ayrılır: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Yükselen Trend</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Veriler genellikle zaman içinde artıyorsa.</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Düşen Trend</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Veriler genellikle zaman içinde azalıyorsa.</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Durağan veya Değişken Trend</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Verilerde belirgin bir yükselme veya düşme eğilimi yoksa, ancak zaman içinde dalgalanmalar veya durağanlık varsa.</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5. Trendin Analiz Edilmesi</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Trendlerin analiz edilmesi, veri setindeki değişikliklerin nedenlerini anlamak ve bu değişikliklerin gelecekte nasıl olabileceğini tahmin etmek için önemlidir. Örneğin, satışlardaki yükselen bir trend, pazarlama stratejilerinin etkili olduğunu veya talep artışının bir sonucu olduğunu gösterebilir.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6. İstatistiksel Yöntemlerin Kullanımı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Bazı durumlarda, trend analizi için istatistiksel yöntemler de kullanılabilir. Örneğin, hareketli ortalamalar, eğilim çizgileri veya regresyon analizi gibi yöntemler, veri setindeki trendleri daha ayrıntılı bir şekilde analiz etmek için kullanılabilir.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b="1" dirty="0" smtClean="0">
                <a:effectLst/>
                <a:latin typeface="Times New Roman" panose="02020603050405020304" pitchFamily="18" charset="0"/>
                <a:ea typeface="Times New Roman" panose="02020603050405020304" pitchFamily="18" charset="0"/>
                <a:cs typeface="Times New Roman" panose="02020603050405020304" pitchFamily="18" charset="0"/>
              </a:rPr>
              <a:t>7. Sonuçların Yorumlanması</a:t>
            </a:r>
            <a:r>
              <a:rPr lang="tr-TR" dirty="0" smtClean="0">
                <a:effectLst/>
                <a:latin typeface="Times New Roman" panose="02020603050405020304" pitchFamily="18" charset="0"/>
                <a:ea typeface="Times New Roman" panose="02020603050405020304" pitchFamily="18" charset="0"/>
                <a:cs typeface="Times New Roman" panose="02020603050405020304" pitchFamily="18" charset="0"/>
              </a:rPr>
              <a:t>: Elde edilen trendleri yorumlamak, veri setindeki değişikliklerin nedenlerini ve olası etkilerini anlamak için önemlidir. Trend analizi, gelecekteki stratejik kararlar almak veya geçmiş performansı değerlendirmek için kritik bilgiler sağlar.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6780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496" y="576072"/>
            <a:ext cx="10981944" cy="4664995"/>
          </a:xfrm>
          <a:prstGeom prst="rect">
            <a:avLst/>
          </a:prstGeom>
        </p:spPr>
        <p:txBody>
          <a:bodyPr wrap="square">
            <a:spAutoFit/>
          </a:bodyPr>
          <a:lstStyle/>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Özetle, trend analizi, veri setindeki zaman içindeki değişim eğilimlerini belirlemek ve bu eğilimlerin olası sonuçlarını değerlendirmek için kullanılan önemli bir analiz yöntemidir.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Trend analizi, zaman içindeki veri setlerindeki değişim eğilimlerini belirleyerek bu eğilimlerin anlamını ve önemini değerlendirmeye olanak tanıyan bir analiz yöntemidir. Trend analizinin anlamı ve önemi şu şekilde özetlenebilir: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Geçmiş Performansın Değerlendirilmesi</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Trend analizi, geçmiş dönemlerdeki veri setlerini inceleyerek şirketin, pazarın veya ekonominin nasıl performans gösterdiğini değerlendirme imkanı sağlar. Bu sayede, geçmişteki başarıların veya başarısızlıkların nedenleri anlaşılabilir ve gelecekteki stratejik kararlar için dersler çıkarılabilir.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Gelecek Tahminlerinin Yapılması</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Trend analizi, mevcut veri eğilimlerini göz önünde bulundurarak gelecekteki olası gelişmeleri tahmin etmemize yardımcı olur. Örneğin, satışların geçmişteki artış trendi devam ediyorsa, gelecekte de benzer bir büyüme beklenilebilir. Bu tahminler, işletmelerin stratejik planlamalarını ve karar alma süreçlerini destekler.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9805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3504" y="859242"/>
            <a:ext cx="10972800" cy="4948149"/>
          </a:xfrm>
          <a:prstGeom prst="rect">
            <a:avLst/>
          </a:prstGeom>
        </p:spPr>
        <p:txBody>
          <a:bodyPr wrap="square">
            <a:spAutoFit/>
          </a:bodyPr>
          <a:lstStyle/>
          <a:p>
            <a:pPr lvl="0" algn="just">
              <a:lnSpc>
                <a:spcPct val="107000"/>
              </a:lnSpc>
              <a:spcAft>
                <a:spcPts val="800"/>
              </a:spcAft>
              <a:tabLst>
                <a:tab pos="457200" algn="l"/>
              </a:tabLs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3. Karar </a:t>
            </a:r>
            <a:r>
              <a:rPr lang="tr-TR" b="1" dirty="0">
                <a:latin typeface="Times New Roman" panose="02020603050405020304" pitchFamily="18" charset="0"/>
                <a:ea typeface="Times New Roman" panose="02020603050405020304" pitchFamily="18" charset="0"/>
                <a:cs typeface="Times New Roman" panose="02020603050405020304" pitchFamily="18" charset="0"/>
              </a:rPr>
              <a:t>Alma Süreçlerinde Kullanılması</a:t>
            </a:r>
            <a:r>
              <a:rPr lang="tr-TR" dirty="0">
                <a:latin typeface="Times New Roman" panose="02020603050405020304" pitchFamily="18" charset="0"/>
                <a:ea typeface="Times New Roman" panose="02020603050405020304" pitchFamily="18" charset="0"/>
                <a:cs typeface="Times New Roman" panose="02020603050405020304" pitchFamily="18" charset="0"/>
              </a:rPr>
              <a:t>: Trend analizi, işletmelerin ve yatırımcıların karar alma süreçlerinde kritik bir rol oynar. Örneğin, pazarlama harcamalarının satışlara olan etkisini değerlendirmek veya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operasyonel</a:t>
            </a:r>
            <a:r>
              <a:rPr lang="tr-TR" dirty="0">
                <a:latin typeface="Times New Roman" panose="02020603050405020304" pitchFamily="18" charset="0"/>
                <a:ea typeface="Times New Roman" panose="02020603050405020304" pitchFamily="18" charset="0"/>
                <a:cs typeface="Times New Roman" panose="02020603050405020304" pitchFamily="18" charset="0"/>
              </a:rPr>
              <a:t> verimliliği artırmak için trendler analiz edilir ve kararlar buna göre alınır.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4. Risk </a:t>
            </a:r>
            <a:r>
              <a:rPr lang="tr-TR" b="1" dirty="0">
                <a:latin typeface="Times New Roman" panose="02020603050405020304" pitchFamily="18" charset="0"/>
                <a:ea typeface="Times New Roman" panose="02020603050405020304" pitchFamily="18" charset="0"/>
                <a:cs typeface="Times New Roman" panose="02020603050405020304" pitchFamily="18" charset="0"/>
              </a:rPr>
              <a:t>Yönetimi ve Fırsatlar</a:t>
            </a:r>
            <a:r>
              <a:rPr lang="tr-TR" dirty="0">
                <a:latin typeface="Times New Roman" panose="02020603050405020304" pitchFamily="18" charset="0"/>
                <a:ea typeface="Times New Roman" panose="02020603050405020304" pitchFamily="18" charset="0"/>
                <a:cs typeface="Times New Roman" panose="02020603050405020304" pitchFamily="18" charset="0"/>
              </a:rPr>
              <a:t>: Trend analizi, riskleri önceden tahmin etme ve fırsatları değerlendirme konusunda yardımcı olur. Örneğin, bir pazardaki düşen trendler veya tüketici talebindeki değişimler, şirketlerin stratejilerini ayarlaması gereken alanları belirler.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5. Stratejik </a:t>
            </a:r>
            <a:r>
              <a:rPr lang="tr-TR" b="1" dirty="0">
                <a:latin typeface="Times New Roman" panose="02020603050405020304" pitchFamily="18" charset="0"/>
                <a:ea typeface="Times New Roman" panose="02020603050405020304" pitchFamily="18" charset="0"/>
                <a:cs typeface="Times New Roman" panose="02020603050405020304" pitchFamily="18" charset="0"/>
              </a:rPr>
              <a:t>Planlama ve Rekabetçi Avantaj</a:t>
            </a:r>
            <a:r>
              <a:rPr lang="tr-TR" dirty="0">
                <a:latin typeface="Times New Roman" panose="02020603050405020304" pitchFamily="18" charset="0"/>
                <a:ea typeface="Times New Roman" panose="02020603050405020304" pitchFamily="18" charset="0"/>
                <a:cs typeface="Times New Roman" panose="02020603050405020304" pitchFamily="18" charset="0"/>
              </a:rPr>
              <a:t>: Trend analizi, şirketlerin uzun vadeli stratejilerini oluşturmasına yardımcı olur ve rekabet avantajı sağlamalarına katkıda bulunur. Gelecekteki eğilimlere göre uygun stratejiler geliştirilir ve rakiplerden önce hareket etme avantajı elde edilir.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b="1" dirty="0" smtClean="0">
                <a:latin typeface="Times New Roman" panose="02020603050405020304" pitchFamily="18" charset="0"/>
                <a:ea typeface="Times New Roman" panose="02020603050405020304" pitchFamily="18" charset="0"/>
                <a:cs typeface="Times New Roman" panose="02020603050405020304" pitchFamily="18" charset="0"/>
              </a:rPr>
              <a:t>6. Veriye </a:t>
            </a:r>
            <a:r>
              <a:rPr lang="tr-TR" b="1" dirty="0">
                <a:latin typeface="Times New Roman" panose="02020603050405020304" pitchFamily="18" charset="0"/>
                <a:ea typeface="Times New Roman" panose="02020603050405020304" pitchFamily="18" charset="0"/>
                <a:cs typeface="Times New Roman" panose="02020603050405020304" pitchFamily="18" charset="0"/>
              </a:rPr>
              <a:t>Dayalı Kararlar</a:t>
            </a:r>
            <a:r>
              <a:rPr lang="tr-TR" dirty="0">
                <a:latin typeface="Times New Roman" panose="02020603050405020304" pitchFamily="18" charset="0"/>
                <a:ea typeface="Times New Roman" panose="02020603050405020304" pitchFamily="18" charset="0"/>
                <a:cs typeface="Times New Roman" panose="02020603050405020304" pitchFamily="18" charset="0"/>
              </a:rPr>
              <a:t>: Trend analizi, karar vericilere veri odaklı kararlar almalarında yol gösterir. Anlık tepkiler yerine, verilerdeki uzun vadeli eğilimler göz önünde bulundurularak daha sağlam kararlar alınabilir.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Sonuç olarak, trend analizi, geçmiş performansın değerlendirilmesi, gelecekteki tahminlerin yapılması, karar alma süreçlerinde kullanılması, risk yönetimi, stratejik planlama ve rekabet avantajı sağlama gibi önemli alanlarda şirketler ve yatırımcılar için kritik bir araçtır. Bu nedenle, veri analizinde trendlerin doğru bir şekilde tanımlanması ve yorumlanması büyük önem taşır.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5280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944053715"/>
              </p:ext>
            </p:extLst>
          </p:nvPr>
        </p:nvGraphicFramePr>
        <p:xfrm>
          <a:off x="740664" y="2086007"/>
          <a:ext cx="3557016" cy="1937352"/>
        </p:xfrm>
        <a:graphic>
          <a:graphicData uri="http://schemas.openxmlformats.org/drawingml/2006/table">
            <a:tbl>
              <a:tblPr firstRow="1" firstCol="1" bandRow="1">
                <a:tableStyleId>{5C22544A-7EE6-4342-B048-85BDC9FD1C3A}</a:tableStyleId>
              </a:tblPr>
              <a:tblGrid>
                <a:gridCol w="886968">
                  <a:extLst>
                    <a:ext uri="{9D8B030D-6E8A-4147-A177-3AD203B41FA5}">
                      <a16:colId xmlns:a16="http://schemas.microsoft.com/office/drawing/2014/main" val="2370514244"/>
                    </a:ext>
                  </a:extLst>
                </a:gridCol>
                <a:gridCol w="2670048">
                  <a:extLst>
                    <a:ext uri="{9D8B030D-6E8A-4147-A177-3AD203B41FA5}">
                      <a16:colId xmlns:a16="http://schemas.microsoft.com/office/drawing/2014/main" val="2430194630"/>
                    </a:ext>
                  </a:extLst>
                </a:gridCol>
              </a:tblGrid>
              <a:tr h="322892">
                <a:tc>
                  <a:txBody>
                    <a:bodyPr/>
                    <a:lstStyle/>
                    <a:p>
                      <a:pPr algn="ctr">
                        <a:lnSpc>
                          <a:spcPct val="107000"/>
                        </a:lnSpc>
                        <a:spcAft>
                          <a:spcPts val="0"/>
                        </a:spcAft>
                      </a:pPr>
                      <a:r>
                        <a:rPr lang="tr-TR" sz="1200">
                          <a:effectLst/>
                        </a:rPr>
                        <a:t>Yıl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Satış Miktarı (TL)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30532183"/>
                  </a:ext>
                </a:extLst>
              </a:tr>
              <a:tr h="322892">
                <a:tc>
                  <a:txBody>
                    <a:bodyPr/>
                    <a:lstStyle/>
                    <a:p>
                      <a:pPr>
                        <a:lnSpc>
                          <a:spcPct val="107000"/>
                        </a:lnSpc>
                        <a:spcAft>
                          <a:spcPts val="0"/>
                        </a:spcAft>
                      </a:pPr>
                      <a:r>
                        <a:rPr lang="tr-TR" sz="1200">
                          <a:effectLst/>
                        </a:rPr>
                        <a:t>2019</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500,000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88292226"/>
                  </a:ext>
                </a:extLst>
              </a:tr>
              <a:tr h="322892">
                <a:tc>
                  <a:txBody>
                    <a:bodyPr/>
                    <a:lstStyle/>
                    <a:p>
                      <a:pPr>
                        <a:lnSpc>
                          <a:spcPct val="107000"/>
                        </a:lnSpc>
                        <a:spcAft>
                          <a:spcPts val="0"/>
                        </a:spcAft>
                      </a:pPr>
                      <a:r>
                        <a:rPr lang="tr-TR" sz="1200">
                          <a:effectLst/>
                        </a:rPr>
                        <a:t>2020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550,000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51114040"/>
                  </a:ext>
                </a:extLst>
              </a:tr>
              <a:tr h="322892">
                <a:tc>
                  <a:txBody>
                    <a:bodyPr/>
                    <a:lstStyle/>
                    <a:p>
                      <a:pPr>
                        <a:lnSpc>
                          <a:spcPct val="107000"/>
                        </a:lnSpc>
                        <a:spcAft>
                          <a:spcPts val="0"/>
                        </a:spcAft>
                      </a:pPr>
                      <a:r>
                        <a:rPr lang="tr-TR" sz="1200">
                          <a:effectLst/>
                        </a:rPr>
                        <a:t>2021</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600,000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96850851"/>
                  </a:ext>
                </a:extLst>
              </a:tr>
              <a:tr h="322892">
                <a:tc>
                  <a:txBody>
                    <a:bodyPr/>
                    <a:lstStyle/>
                    <a:p>
                      <a:pPr>
                        <a:lnSpc>
                          <a:spcPct val="107000"/>
                        </a:lnSpc>
                        <a:spcAft>
                          <a:spcPts val="0"/>
                        </a:spcAft>
                      </a:pPr>
                      <a:r>
                        <a:rPr lang="tr-TR" sz="1200">
                          <a:effectLst/>
                        </a:rPr>
                        <a:t>2022</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a:effectLst/>
                        </a:rPr>
                        <a:t>650,000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02500527"/>
                  </a:ext>
                </a:extLst>
              </a:tr>
              <a:tr h="322892">
                <a:tc>
                  <a:txBody>
                    <a:bodyPr/>
                    <a:lstStyle/>
                    <a:p>
                      <a:pPr>
                        <a:lnSpc>
                          <a:spcPct val="107000"/>
                        </a:lnSpc>
                        <a:spcAft>
                          <a:spcPts val="0"/>
                        </a:spcAft>
                      </a:pPr>
                      <a:r>
                        <a:rPr lang="tr-TR" sz="1200">
                          <a:effectLst/>
                        </a:rPr>
                        <a:t>2023</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tr-TR" sz="1200" dirty="0">
                          <a:effectLst/>
                        </a:rPr>
                        <a:t>700,000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828138649"/>
                  </a:ext>
                </a:extLst>
              </a:tr>
            </a:tbl>
          </a:graphicData>
        </a:graphic>
      </p:graphicFrame>
      <p:sp>
        <p:nvSpPr>
          <p:cNvPr id="4" name="Dikdörtgen 3"/>
          <p:cNvSpPr/>
          <p:nvPr/>
        </p:nvSpPr>
        <p:spPr>
          <a:xfrm>
            <a:off x="545592" y="4287541"/>
            <a:ext cx="10878311" cy="1754326"/>
          </a:xfrm>
          <a:prstGeom prst="rect">
            <a:avLst/>
          </a:prstGeom>
        </p:spPr>
        <p:txBody>
          <a:bodyPr wrap="square">
            <a:spAutoFit/>
          </a:bodyPr>
          <a:lstStyle/>
          <a:p>
            <a:pPr lvl="0" algn="just"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Bu verileri kullanarak trend analizi yapalım ve sonuçları yorumlayalım:</a:t>
            </a:r>
            <a:endParaRPr kumimoji="0" lang="tr-TR" altLang="tr-TR" sz="1050" b="0" i="0" u="none" strike="noStrike" cap="none" normalizeH="0" baseline="0" dirty="0" smtClean="0">
              <a:ln>
                <a:noFill/>
              </a:ln>
              <a:solidFill>
                <a:schemeClr val="tx1"/>
              </a:solidFill>
              <a:effectLst/>
            </a:endParaRPr>
          </a:p>
          <a:p>
            <a:pPr lvl="0" algn="just" eaLnBrk="0" fontAlgn="base" hangingPunct="0">
              <a:spcBef>
                <a:spcPct val="0"/>
              </a:spcBef>
              <a:spcAft>
                <a:spcPct val="0"/>
              </a:spcAft>
              <a:buFontTx/>
              <a:buAutoNum type="arabicPeriod"/>
            </a:pPr>
            <a:r>
              <a:rPr lang="tr-TR" altLang="tr-TR" b="1" dirty="0">
                <a:latin typeface="Calibri" panose="020F0502020204030204" pitchFamily="34" charset="0"/>
                <a:ea typeface="Times New Roman" panose="02020603050405020304" pitchFamily="18" charset="0"/>
                <a:cs typeface="Times New Roman" panose="02020603050405020304" pitchFamily="18" charset="0"/>
              </a:rPr>
              <a:t>Grafiksel Temsil</a:t>
            </a:r>
            <a:r>
              <a:rPr lang="tr-TR" altLang="tr-TR" dirty="0">
                <a:latin typeface="Calibri" panose="020F0502020204030204" pitchFamily="34" charset="0"/>
                <a:ea typeface="Times New Roman" panose="02020603050405020304" pitchFamily="18" charset="0"/>
                <a:cs typeface="Times New Roman" panose="02020603050405020304" pitchFamily="18" charset="0"/>
              </a:rPr>
              <a:t>: İlk adım olarak, verileri zaman serisi grafikleri kullanarak görselleştirelim. Bu, verilerdeki eğilimleri daha iyi anlamamıza yardımcı olacaktır.</a:t>
            </a:r>
            <a:endParaRPr kumimoji="0" lang="tr-TR" altLang="tr-TR" sz="1050" b="0" i="0" u="none" strike="noStrike" cap="none" normalizeH="0" baseline="0" dirty="0" smtClean="0">
              <a:ln>
                <a:noFill/>
              </a:ln>
              <a:solidFill>
                <a:schemeClr val="tx1"/>
              </a:solidFill>
              <a:effectLst/>
            </a:endParaRPr>
          </a:p>
          <a:p>
            <a:pPr algn="just"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Yukarıdaki grafikte, yıllara göre satış miktarları gösterilmektedir. Grafikte </a:t>
            </a:r>
            <a:r>
              <a:rPr lang="tr-TR" altLang="tr-TR" dirty="0" smtClean="0">
                <a:latin typeface="Calibri" panose="020F0502020204030204" pitchFamily="34" charset="0"/>
                <a:ea typeface="Times New Roman" panose="02020603050405020304" pitchFamily="18" charset="0"/>
                <a:cs typeface="Times New Roman" panose="02020603050405020304" pitchFamily="18" charset="0"/>
              </a:rPr>
              <a:t>gözlemlenen yükselen bir trend olduğunu görebiliriz.</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a:p>
            <a:pPr lvl="0" eaLnBrk="0" fontAlgn="base" hangingPunct="0">
              <a:spcBef>
                <a:spcPct val="0"/>
              </a:spcBef>
              <a:spcAft>
                <a:spcPct val="0"/>
              </a:spcAft>
            </a:pPr>
            <a:endParaRPr lang="tr-TR" dirty="0"/>
          </a:p>
        </p:txBody>
      </p:sp>
      <p:sp>
        <p:nvSpPr>
          <p:cNvPr id="5" name="Dikdörtgen 4"/>
          <p:cNvSpPr/>
          <p:nvPr/>
        </p:nvSpPr>
        <p:spPr>
          <a:xfrm>
            <a:off x="545592" y="1027896"/>
            <a:ext cx="10945368" cy="646331"/>
          </a:xfrm>
          <a:prstGeom prst="rect">
            <a:avLst/>
          </a:prstGeom>
        </p:spPr>
        <p:txBody>
          <a:bodyPr wrap="square">
            <a:spAutoFit/>
          </a:bodyPr>
          <a:lstStyle/>
          <a:p>
            <a:pPr lvl="0" algn="just"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Trend analizi sonuçlarını yorumlamak için bir örnek üzerinden ilerleyelim. Aşağıda, bir şirketin geçen beş yıl içindeki satış verileri verilmiştir ve bu verilere göre trend analizi yapalım</a:t>
            </a:r>
            <a:r>
              <a:rPr lang="tr-TR" altLang="tr-TR" dirty="0" smtClean="0">
                <a:latin typeface="Calibri" panose="020F0502020204030204" pitchFamily="34" charset="0"/>
                <a:ea typeface="Times New Roman" panose="02020603050405020304" pitchFamily="18" charset="0"/>
                <a:cs typeface="Times New Roman" panose="02020603050405020304" pitchFamily="18" charset="0"/>
              </a:rPr>
              <a:t>:</a:t>
            </a:r>
            <a:endParaRPr kumimoji="0" lang="tr-TR" altLang="tr-TR" sz="105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430114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374904"/>
            <a:ext cx="11119104" cy="6111160"/>
          </a:xfrm>
          <a:prstGeom prst="rect">
            <a:avLst/>
          </a:prstGeom>
        </p:spPr>
        <p:txBody>
          <a:bodyPr wrap="square">
            <a:spAutoFit/>
          </a:bodyPr>
          <a:lstStyle/>
          <a:p>
            <a:pPr lvl="0" algn="just">
              <a:lnSpc>
                <a:spcPct val="107000"/>
              </a:lnSpc>
              <a:spcAft>
                <a:spcPts val="800"/>
              </a:spcAft>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2.  Trendin Tanımlanması</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Veriler incelendiğinde, şirketin satış miktarlarının yıllar içinde arttığı görülmektedir. Özellikle 2019'dan 2023'e doğru sürekli bir yükseliş eğilimi mevcuttur.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3.  Trendin Analiz Edilmesi</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Satış miktarlarındaki bu artış trendi, şirketin büyüme potansiyelini ve satış stratejilerinin etkinliğini göstermektedir. Örneğin, şirketin pazarlama çabalarının artması, ürünlerin ve hizmetlerin iyileştirilmesi veya yeni pazarlara açılma gibi faktörler bu artışta rol oynamış olabilir.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4.  Olumlu ve Olumsuz Faktörlerin Değerlendirilmesi</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Olumlu Faktörler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Şirketin satışlarını artıran olumlu faktörler arasında, müşteri tabanının genişlemesi, ürün çeşitliliğinin artması, rekabetçi fiyatlandırma stratejileri veya pazarlama kampanyalarının etkinliği sayılabilir.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Olumsuz Faktörler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Satışları etkileyen olumsuz faktörler arasında ekonomik durgunluklar,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sektörel</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dalgalanmalar veya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operasyonel</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zorluklar gibi faktörler gösterilebilir.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5.  Gelecek Tahminleri</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Trend analizi, geçmiş verilere dayanarak gelecekteki satışların tahmin edilmesinde yardımcı olabilir. Örneğin, bu yükselen trendin devam edeceği ve şirketin satışlarının artmaya devam edeceği öngörülebilir.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6.  Stratejik Kararlar için Öneriler</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Trend analizi sonuçlarına dayanarak, şirketin gelecekteki büyüme stratejilerini belirlemek için çeşitli önerilerde bulunulabilir. Örneğin, satış artışını sürdürmek için pazar genişlemesi yapılabilir, müşteri memnuniyeti odaklı stratejiler geliştirilebilir veya </a:t>
            </a:r>
            <a:r>
              <a:rPr lang="tr-TR" sz="16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operasyonel</a:t>
            </a: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 verimliliği artırmak için yatırımlar yapılabilir.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9002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8056" y="585217"/>
            <a:ext cx="11183112" cy="5323637"/>
          </a:xfrm>
          <a:prstGeom prst="rect">
            <a:avLst/>
          </a:prstGeom>
        </p:spPr>
        <p:txBody>
          <a:bodyPr wrap="square">
            <a:spAutoFit/>
          </a:bodyPr>
          <a:lstStyle/>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Sonuç olarak, trend analizi, geçmiş performansı değerlendirmek, gelecekteki eğilimleri tahmin etmek ve stratejik karar alma süreçlerinde rehberlik etmek için güçlü bir araçtır. Bu analiz yöntemi, şirketlerin rekabet avantajı sağlamak ve uzun vadeli başarılarını sürdürmek için önemli bir rol oynar.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Tabloyu ve verileri görsel olarak temsil ederek trend analizine yardımcı olacak bir grafik oluşturayım:</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Yıl    Satış Miktarı (TL)</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2019   500,000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2020   550,000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2021   600,000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2022   650,000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sz="2000" dirty="0" smtClean="0">
                <a:effectLst/>
                <a:latin typeface="Courier New" panose="02070309020205020404" pitchFamily="49" charset="0"/>
                <a:ea typeface="Times New Roman" panose="02020603050405020304" pitchFamily="18" charset="0"/>
                <a:cs typeface="Times New Roman" panose="02020603050405020304" pitchFamily="18" charset="0"/>
              </a:rPr>
              <a:t>2023   700,000</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Bu verileri kullanarak zaman serisi bir çizgi grafiği oluşturabiliriz:</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Yukarıdaki grafik, yıllara göre satış miktarlarını göstermektedir. Grafikte gözlemlenen çizgi, yıllar içinde sürekli olarak yukarı yönlü bir eğilim göstermektedir, yani satış miktarlarının zaman içinde arttığını açıkça göstermektedir.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466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9224" y="583028"/>
            <a:ext cx="11091672" cy="4765792"/>
          </a:xfrm>
          <a:prstGeom prst="rect">
            <a:avLst/>
          </a:prstGeom>
        </p:spPr>
        <p:txBody>
          <a:bodyPr wrap="square">
            <a:spAutoFit/>
          </a:bodyPr>
          <a:lstStyle/>
          <a:p>
            <a:pPr algn="just">
              <a:lnSpc>
                <a:spcPct val="107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Grafiksel Analiz:</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2019'dan 2023'e doğru bir trend gözlenmektedir, satış miktarları her yıl artmıştır.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2021 ve 2022 yılları arasında özellikle belirgin bir artış dikkat çekmektedir.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Satış miktarlarındaki bu yükseliş trendi, şirketin büyüme potansiyelini ve satış stratejilerinin başarılı olduğunu göstermektedir.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Yorum:</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Şirketin satışları son beş yıl içinde sürekli olarak artmıştır. Bu durum, şirketin pazarlama stratejilerinin ve müşteri memnuniyeti odaklı yaklaşımlarının etkili olduğunu göstermektedir.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Gelecekte de benzer bir büyüme trendi devam ederse, şirketin karlılığının artması ve piyasadaki rekabet gücünün güçlenmesi beklenebilir.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Trend analizi, şirketin gelecekteki stratejilerini belirlerken ve yatırım kararları alırken önemli bir yol göstericidir.</a:t>
            </a:r>
            <a:endParaRPr lang="tr-TR"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Bu grafik ve analiz, şirketin satış performansının değerlendirilmesinde ve stratejik karar alma süreçlerinde kullanılabilir.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12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6968" y="1136754"/>
            <a:ext cx="10716768" cy="4163832"/>
          </a:xfrm>
          <a:prstGeom prst="rect">
            <a:avLst/>
          </a:prstGeom>
        </p:spPr>
        <p:txBody>
          <a:bodyPr wrap="square">
            <a:spAutoFit/>
          </a:bodyPr>
          <a:lstStyle/>
          <a:p>
            <a:pPr>
              <a:lnSpc>
                <a:spcPct val="107000"/>
              </a:lnSpc>
              <a:spcAft>
                <a:spcPts val="800"/>
              </a:spcAft>
            </a:pPr>
            <a:r>
              <a:rPr lang="tr-TR"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Örnek Senaryo: XYZ Şirketi Trend Analizi (Bilanço)</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XYZ Şirketi'nin son beş yıla ait bilanço verileri aşağıdaki gibidir: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err="1">
                <a:latin typeface="Courier New" panose="02070309020205020404" pitchFamily="49" charset="0"/>
                <a:ea typeface="Times New Roman" panose="02020603050405020304" pitchFamily="18" charset="0"/>
                <a:cs typeface="Times New Roman" panose="02020603050405020304" pitchFamily="18" charset="0"/>
              </a:rPr>
              <a:t>yaml</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Kodu kopyala</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Yıl Nakit </a:t>
            </a:r>
            <a:r>
              <a:rPr lang="tr-TR" dirty="0" err="1">
                <a:latin typeface="Courier New" panose="02070309020205020404" pitchFamily="49" charset="0"/>
                <a:ea typeface="Times New Roman" panose="02020603050405020304" pitchFamily="18" charset="0"/>
                <a:cs typeface="Times New Roman" panose="02020603050405020304" pitchFamily="18" charset="0"/>
              </a:rPr>
              <a:t>Nakit</a:t>
            </a:r>
            <a:r>
              <a:rPr lang="tr-TR" dirty="0">
                <a:latin typeface="Courier New" panose="02070309020205020404" pitchFamily="49" charset="0"/>
                <a:ea typeface="Times New Roman" panose="02020603050405020304" pitchFamily="18" charset="0"/>
                <a:cs typeface="Times New Roman" panose="02020603050405020304" pitchFamily="18" charset="0"/>
              </a:rPr>
              <a:t> Benz. Kısa Vadeli Borçlar Uzun Vadeli Borçlar   Öz Sermaye</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2019   100,000         50,000               80,000               70,000</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2020   120,000         60,000               85,000               95,000</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2021   140,000         70,000               90,000             110,000</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2022   160,000         80,000               95,000             125,000</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tr-TR" dirty="0">
                <a:latin typeface="Courier New" panose="02070309020205020404" pitchFamily="49" charset="0"/>
                <a:ea typeface="Times New Roman" panose="02020603050405020304" pitchFamily="18" charset="0"/>
                <a:cs typeface="Times New Roman" panose="02020603050405020304" pitchFamily="18" charset="0"/>
              </a:rPr>
              <a:t>2023   180,000         90,000              100,000             140,000</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dirty="0">
                <a:latin typeface="Courier New" panose="02070309020205020404" pitchFamily="49" charset="0"/>
                <a:ea typeface="Times New Roman" panose="02020603050405020304" pitchFamily="18" charset="0"/>
              </a:rPr>
              <a:t>---------------------------------------------------------------------------</a:t>
            </a:r>
            <a:endParaRPr lang="tr-TR" dirty="0"/>
          </a:p>
        </p:txBody>
      </p:sp>
    </p:spTree>
    <p:extLst>
      <p:ext uri="{BB962C8B-B14F-4D97-AF65-F5344CB8AC3E}">
        <p14:creationId xmlns:p14="http://schemas.microsoft.com/office/powerpoint/2010/main" val="214473857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1603</Words>
  <Application>Microsoft Office PowerPoint</Application>
  <PresentationFormat>Geniş ekran</PresentationFormat>
  <Paragraphs>127</Paragraphs>
  <Slides>15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Calibri Light</vt:lpstr>
      <vt:lpstr>Courier New</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7</cp:revision>
  <dcterms:created xsi:type="dcterms:W3CDTF">2024-06-22T12:45:35Z</dcterms:created>
  <dcterms:modified xsi:type="dcterms:W3CDTF">2024-07-09T12:25:29Z</dcterms:modified>
</cp:coreProperties>
</file>