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4" d="100"/>
          <a:sy n="84" d="100"/>
        </p:scale>
        <p:origin x="581"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AFAE1E46-EC61-4466-8312-30B5AACD354C}" type="datetimeFigureOut">
              <a:rPr lang="tr-TR" smtClean="0"/>
              <a:t>24.06.2024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0D3E928-8219-4D65-BD8F-DEF1DD06C4C8}" type="slidenum">
              <a:rPr lang="tr-TR" smtClean="0"/>
              <a:t>‹#›</a:t>
            </a:fld>
            <a:endParaRPr lang="tr-TR"/>
          </a:p>
        </p:txBody>
      </p:sp>
    </p:spTree>
    <p:extLst>
      <p:ext uri="{BB962C8B-B14F-4D97-AF65-F5344CB8AC3E}">
        <p14:creationId xmlns:p14="http://schemas.microsoft.com/office/powerpoint/2010/main" val="27063704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FAE1E46-EC61-4466-8312-30B5AACD354C}" type="datetimeFigureOut">
              <a:rPr lang="tr-TR" smtClean="0"/>
              <a:t>24.06.2024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0D3E928-8219-4D65-BD8F-DEF1DD06C4C8}" type="slidenum">
              <a:rPr lang="tr-TR" smtClean="0"/>
              <a:t>‹#›</a:t>
            </a:fld>
            <a:endParaRPr lang="tr-TR"/>
          </a:p>
        </p:txBody>
      </p:sp>
    </p:spTree>
    <p:extLst>
      <p:ext uri="{BB962C8B-B14F-4D97-AF65-F5344CB8AC3E}">
        <p14:creationId xmlns:p14="http://schemas.microsoft.com/office/powerpoint/2010/main" val="24412310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FAE1E46-EC61-4466-8312-30B5AACD354C}" type="datetimeFigureOut">
              <a:rPr lang="tr-TR" smtClean="0"/>
              <a:t>24.06.2024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0D3E928-8219-4D65-BD8F-DEF1DD06C4C8}" type="slidenum">
              <a:rPr lang="tr-TR" smtClean="0"/>
              <a:t>‹#›</a:t>
            </a:fld>
            <a:endParaRPr lang="tr-TR"/>
          </a:p>
        </p:txBody>
      </p:sp>
    </p:spTree>
    <p:extLst>
      <p:ext uri="{BB962C8B-B14F-4D97-AF65-F5344CB8AC3E}">
        <p14:creationId xmlns:p14="http://schemas.microsoft.com/office/powerpoint/2010/main" val="3171250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FAE1E46-EC61-4466-8312-30B5AACD354C}" type="datetimeFigureOut">
              <a:rPr lang="tr-TR" smtClean="0"/>
              <a:t>24.06.2024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0D3E928-8219-4D65-BD8F-DEF1DD06C4C8}" type="slidenum">
              <a:rPr lang="tr-TR" smtClean="0"/>
              <a:t>‹#›</a:t>
            </a:fld>
            <a:endParaRPr lang="tr-TR"/>
          </a:p>
        </p:txBody>
      </p:sp>
    </p:spTree>
    <p:extLst>
      <p:ext uri="{BB962C8B-B14F-4D97-AF65-F5344CB8AC3E}">
        <p14:creationId xmlns:p14="http://schemas.microsoft.com/office/powerpoint/2010/main" val="19198141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AFAE1E46-EC61-4466-8312-30B5AACD354C}" type="datetimeFigureOut">
              <a:rPr lang="tr-TR" smtClean="0"/>
              <a:t>24.06.2024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0D3E928-8219-4D65-BD8F-DEF1DD06C4C8}" type="slidenum">
              <a:rPr lang="tr-TR" smtClean="0"/>
              <a:t>‹#›</a:t>
            </a:fld>
            <a:endParaRPr lang="tr-TR"/>
          </a:p>
        </p:txBody>
      </p:sp>
    </p:spTree>
    <p:extLst>
      <p:ext uri="{BB962C8B-B14F-4D97-AF65-F5344CB8AC3E}">
        <p14:creationId xmlns:p14="http://schemas.microsoft.com/office/powerpoint/2010/main" val="2986738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FAE1E46-EC61-4466-8312-30B5AACD354C}" type="datetimeFigureOut">
              <a:rPr lang="tr-TR" smtClean="0"/>
              <a:t>24.06.2024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0D3E928-8219-4D65-BD8F-DEF1DD06C4C8}" type="slidenum">
              <a:rPr lang="tr-TR" smtClean="0"/>
              <a:t>‹#›</a:t>
            </a:fld>
            <a:endParaRPr lang="tr-TR"/>
          </a:p>
        </p:txBody>
      </p:sp>
    </p:spTree>
    <p:extLst>
      <p:ext uri="{BB962C8B-B14F-4D97-AF65-F5344CB8AC3E}">
        <p14:creationId xmlns:p14="http://schemas.microsoft.com/office/powerpoint/2010/main" val="36643240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FAE1E46-EC61-4466-8312-30B5AACD354C}" type="datetimeFigureOut">
              <a:rPr lang="tr-TR" smtClean="0"/>
              <a:t>24.06.2024</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40D3E928-8219-4D65-BD8F-DEF1DD06C4C8}" type="slidenum">
              <a:rPr lang="tr-TR" smtClean="0"/>
              <a:t>‹#›</a:t>
            </a:fld>
            <a:endParaRPr lang="tr-TR"/>
          </a:p>
        </p:txBody>
      </p:sp>
    </p:spTree>
    <p:extLst>
      <p:ext uri="{BB962C8B-B14F-4D97-AF65-F5344CB8AC3E}">
        <p14:creationId xmlns:p14="http://schemas.microsoft.com/office/powerpoint/2010/main" val="5387778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FAE1E46-EC61-4466-8312-30B5AACD354C}" type="datetimeFigureOut">
              <a:rPr lang="tr-TR" smtClean="0"/>
              <a:t>24.06.2024</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0D3E928-8219-4D65-BD8F-DEF1DD06C4C8}" type="slidenum">
              <a:rPr lang="tr-TR" smtClean="0"/>
              <a:t>‹#›</a:t>
            </a:fld>
            <a:endParaRPr lang="tr-TR"/>
          </a:p>
        </p:txBody>
      </p:sp>
    </p:spTree>
    <p:extLst>
      <p:ext uri="{BB962C8B-B14F-4D97-AF65-F5344CB8AC3E}">
        <p14:creationId xmlns:p14="http://schemas.microsoft.com/office/powerpoint/2010/main" val="9801147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FAE1E46-EC61-4466-8312-30B5AACD354C}" type="datetimeFigureOut">
              <a:rPr lang="tr-TR" smtClean="0"/>
              <a:t>24.06.2024</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40D3E928-8219-4D65-BD8F-DEF1DD06C4C8}" type="slidenum">
              <a:rPr lang="tr-TR" smtClean="0"/>
              <a:t>‹#›</a:t>
            </a:fld>
            <a:endParaRPr lang="tr-TR"/>
          </a:p>
        </p:txBody>
      </p:sp>
    </p:spTree>
    <p:extLst>
      <p:ext uri="{BB962C8B-B14F-4D97-AF65-F5344CB8AC3E}">
        <p14:creationId xmlns:p14="http://schemas.microsoft.com/office/powerpoint/2010/main" val="3694929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AFAE1E46-EC61-4466-8312-30B5AACD354C}" type="datetimeFigureOut">
              <a:rPr lang="tr-TR" smtClean="0"/>
              <a:t>24.06.2024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0D3E928-8219-4D65-BD8F-DEF1DD06C4C8}" type="slidenum">
              <a:rPr lang="tr-TR" smtClean="0"/>
              <a:t>‹#›</a:t>
            </a:fld>
            <a:endParaRPr lang="tr-TR"/>
          </a:p>
        </p:txBody>
      </p:sp>
    </p:spTree>
    <p:extLst>
      <p:ext uri="{BB962C8B-B14F-4D97-AF65-F5344CB8AC3E}">
        <p14:creationId xmlns:p14="http://schemas.microsoft.com/office/powerpoint/2010/main" val="1667273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AFAE1E46-EC61-4466-8312-30B5AACD354C}" type="datetimeFigureOut">
              <a:rPr lang="tr-TR" smtClean="0"/>
              <a:t>24.06.2024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0D3E928-8219-4D65-BD8F-DEF1DD06C4C8}" type="slidenum">
              <a:rPr lang="tr-TR" smtClean="0"/>
              <a:t>‹#›</a:t>
            </a:fld>
            <a:endParaRPr lang="tr-TR"/>
          </a:p>
        </p:txBody>
      </p:sp>
    </p:spTree>
    <p:extLst>
      <p:ext uri="{BB962C8B-B14F-4D97-AF65-F5344CB8AC3E}">
        <p14:creationId xmlns:p14="http://schemas.microsoft.com/office/powerpoint/2010/main" val="13221831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AE1E46-EC61-4466-8312-30B5AACD354C}" type="datetimeFigureOut">
              <a:rPr lang="tr-TR" smtClean="0"/>
              <a:t>24.06.2024</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D3E928-8219-4D65-BD8F-DEF1DD06C4C8}" type="slidenum">
              <a:rPr lang="tr-TR" smtClean="0"/>
              <a:t>‹#›</a:t>
            </a:fld>
            <a:endParaRPr lang="tr-TR"/>
          </a:p>
        </p:txBody>
      </p:sp>
    </p:spTree>
    <p:extLst>
      <p:ext uri="{BB962C8B-B14F-4D97-AF65-F5344CB8AC3E}">
        <p14:creationId xmlns:p14="http://schemas.microsoft.com/office/powerpoint/2010/main" val="7476461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667512" y="741206"/>
            <a:ext cx="10890504" cy="5756448"/>
          </a:xfrm>
          <a:prstGeom prst="rect">
            <a:avLst/>
          </a:prstGeom>
        </p:spPr>
        <p:txBody>
          <a:bodyPr wrap="square">
            <a:spAutoFit/>
          </a:bodyPr>
          <a:lstStyle/>
          <a:p>
            <a:pPr algn="just">
              <a:lnSpc>
                <a:spcPct val="107000"/>
              </a:lnSpc>
              <a:spcAft>
                <a:spcPts val="800"/>
              </a:spcAft>
            </a:pPr>
            <a:r>
              <a:rPr lang="tr-TR" sz="2000" b="1" dirty="0">
                <a:latin typeface="Times New Roman" panose="02020603050405020304" pitchFamily="18" charset="0"/>
                <a:ea typeface="Times New Roman" panose="02020603050405020304" pitchFamily="18" charset="0"/>
                <a:cs typeface="Times New Roman" panose="02020603050405020304" pitchFamily="18" charset="0"/>
              </a:rPr>
              <a:t>ORAN ANALİZİ</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r>
              <a:rPr lang="tr-TR" sz="2000" dirty="0">
                <a:latin typeface="Times New Roman" panose="02020603050405020304" pitchFamily="18" charset="0"/>
                <a:ea typeface="Times New Roman" panose="02020603050405020304" pitchFamily="18" charset="0"/>
              </a:rPr>
              <a:t>Oran analizi, bir işletmenin mali sağlığını, performansını ve etkinliğini değerlendirmek için kullanılan önemli bir finansal analiz yöntemidir. Bu analiz yöntemi, işletmenin finansal tablolarında yer alan rakamlar arasındaki ilişkileri ortaya koymayı ve çeşitli finansal oranlar aracılığıyla işletmenin durumu hakkında bilgi sağlamayı amaçlar.</a:t>
            </a:r>
          </a:p>
          <a:p>
            <a:pPr algn="just"/>
            <a:r>
              <a:rPr lang="tr-TR" sz="2000" dirty="0">
                <a:latin typeface="Times New Roman" panose="02020603050405020304" pitchFamily="18" charset="0"/>
                <a:ea typeface="Times New Roman" panose="02020603050405020304" pitchFamily="18" charset="0"/>
              </a:rPr>
              <a:t>Oran analizinde genellikle aşağıdaki türde oranlar incelenir:</a:t>
            </a:r>
          </a:p>
          <a:p>
            <a:pPr marL="342900" lvl="0" indent="-342900" algn="just">
              <a:buFont typeface="+mj-lt"/>
              <a:buAutoNum type="arabicPeriod"/>
              <a:tabLst>
                <a:tab pos="457200" algn="l"/>
              </a:tabLst>
            </a:pPr>
            <a:r>
              <a:rPr lang="tr-TR" sz="2000" b="1" dirty="0" err="1">
                <a:latin typeface="Times New Roman" panose="02020603050405020304" pitchFamily="18" charset="0"/>
                <a:ea typeface="Times New Roman" panose="02020603050405020304" pitchFamily="18" charset="0"/>
              </a:rPr>
              <a:t>Likitlik</a:t>
            </a:r>
            <a:r>
              <a:rPr lang="tr-TR" sz="2000" b="1" dirty="0">
                <a:latin typeface="Times New Roman" panose="02020603050405020304" pitchFamily="18" charset="0"/>
                <a:ea typeface="Times New Roman" panose="02020603050405020304" pitchFamily="18" charset="0"/>
              </a:rPr>
              <a:t> Oranları:</a:t>
            </a:r>
            <a:r>
              <a:rPr lang="tr-TR" sz="2000" dirty="0">
                <a:latin typeface="Times New Roman" panose="02020603050405020304" pitchFamily="18" charset="0"/>
                <a:ea typeface="Times New Roman" panose="02020603050405020304" pitchFamily="18" charset="0"/>
              </a:rPr>
              <a:t> İşletmenin kısa vadeli ödeme taahhütlerini karşılayabilme yeteneğini gösteren oranlardır. Örneğin, likidite oranı (</a:t>
            </a:r>
            <a:r>
              <a:rPr lang="tr-TR" sz="2000" dirty="0" err="1">
                <a:latin typeface="Times New Roman" panose="02020603050405020304" pitchFamily="18" charset="0"/>
                <a:ea typeface="Times New Roman" panose="02020603050405020304" pitchFamily="18" charset="0"/>
              </a:rPr>
              <a:t>current</a:t>
            </a:r>
            <a:r>
              <a:rPr lang="tr-TR" sz="2000" dirty="0">
                <a:latin typeface="Times New Roman" panose="02020603050405020304" pitchFamily="18" charset="0"/>
                <a:ea typeface="Times New Roman" panose="02020603050405020304" pitchFamily="18" charset="0"/>
              </a:rPr>
              <a:t> </a:t>
            </a:r>
            <a:r>
              <a:rPr lang="tr-TR" sz="2000" dirty="0" err="1">
                <a:latin typeface="Times New Roman" panose="02020603050405020304" pitchFamily="18" charset="0"/>
                <a:ea typeface="Times New Roman" panose="02020603050405020304" pitchFamily="18" charset="0"/>
              </a:rPr>
              <a:t>ratio</a:t>
            </a:r>
            <a:r>
              <a:rPr lang="tr-TR" sz="2000" dirty="0">
                <a:latin typeface="Times New Roman" panose="02020603050405020304" pitchFamily="18" charset="0"/>
                <a:ea typeface="Times New Roman" panose="02020603050405020304" pitchFamily="18" charset="0"/>
              </a:rPr>
              <a:t>), asit test oranı (</a:t>
            </a:r>
            <a:r>
              <a:rPr lang="tr-TR" sz="2000" dirty="0" err="1">
                <a:latin typeface="Times New Roman" panose="02020603050405020304" pitchFamily="18" charset="0"/>
                <a:ea typeface="Times New Roman" panose="02020603050405020304" pitchFamily="18" charset="0"/>
              </a:rPr>
              <a:t>quick</a:t>
            </a:r>
            <a:r>
              <a:rPr lang="tr-TR" sz="2000" dirty="0">
                <a:latin typeface="Times New Roman" panose="02020603050405020304" pitchFamily="18" charset="0"/>
                <a:ea typeface="Times New Roman" panose="02020603050405020304" pitchFamily="18" charset="0"/>
              </a:rPr>
              <a:t> </a:t>
            </a:r>
            <a:r>
              <a:rPr lang="tr-TR" sz="2000" dirty="0" err="1">
                <a:latin typeface="Times New Roman" panose="02020603050405020304" pitchFamily="18" charset="0"/>
                <a:ea typeface="Times New Roman" panose="02020603050405020304" pitchFamily="18" charset="0"/>
              </a:rPr>
              <a:t>ratio</a:t>
            </a:r>
            <a:r>
              <a:rPr lang="tr-TR" sz="2000" dirty="0">
                <a:latin typeface="Times New Roman" panose="02020603050405020304" pitchFamily="18" charset="0"/>
                <a:ea typeface="Times New Roman" panose="02020603050405020304" pitchFamily="18" charset="0"/>
              </a:rPr>
              <a:t>) gibi.</a:t>
            </a:r>
          </a:p>
          <a:p>
            <a:pPr marL="342900" lvl="0" indent="-342900" algn="just">
              <a:buFont typeface="+mj-lt"/>
              <a:buAutoNum type="arabicPeriod"/>
              <a:tabLst>
                <a:tab pos="457200" algn="l"/>
              </a:tabLst>
            </a:pPr>
            <a:r>
              <a:rPr lang="tr-TR" sz="2000" b="1" dirty="0">
                <a:latin typeface="Times New Roman" panose="02020603050405020304" pitchFamily="18" charset="0"/>
                <a:ea typeface="Times New Roman" panose="02020603050405020304" pitchFamily="18" charset="0"/>
              </a:rPr>
              <a:t>Kaldıraç Oranları:</a:t>
            </a:r>
            <a:r>
              <a:rPr lang="tr-TR" sz="2000" dirty="0">
                <a:latin typeface="Times New Roman" panose="02020603050405020304" pitchFamily="18" charset="0"/>
                <a:ea typeface="Times New Roman" panose="02020603050405020304" pitchFamily="18" charset="0"/>
              </a:rPr>
              <a:t> İşletmenin borç kullanım düzeyini ve borç ödeme gücünü gösteren oranlardır. Örneğin, borç oranı (</a:t>
            </a:r>
            <a:r>
              <a:rPr lang="tr-TR" sz="2000" dirty="0" err="1">
                <a:latin typeface="Times New Roman" panose="02020603050405020304" pitchFamily="18" charset="0"/>
                <a:ea typeface="Times New Roman" panose="02020603050405020304" pitchFamily="18" charset="0"/>
              </a:rPr>
              <a:t>debt</a:t>
            </a:r>
            <a:r>
              <a:rPr lang="tr-TR" sz="2000" dirty="0">
                <a:latin typeface="Times New Roman" panose="02020603050405020304" pitchFamily="18" charset="0"/>
                <a:ea typeface="Times New Roman" panose="02020603050405020304" pitchFamily="18" charset="0"/>
              </a:rPr>
              <a:t> </a:t>
            </a:r>
            <a:r>
              <a:rPr lang="tr-TR" sz="2000" dirty="0" err="1">
                <a:latin typeface="Times New Roman" panose="02020603050405020304" pitchFamily="18" charset="0"/>
                <a:ea typeface="Times New Roman" panose="02020603050405020304" pitchFamily="18" charset="0"/>
              </a:rPr>
              <a:t>ratio</a:t>
            </a:r>
            <a:r>
              <a:rPr lang="tr-TR" sz="2000" dirty="0">
                <a:latin typeface="Times New Roman" panose="02020603050405020304" pitchFamily="18" charset="0"/>
                <a:ea typeface="Times New Roman" panose="02020603050405020304" pitchFamily="18" charset="0"/>
              </a:rPr>
              <a:t>), faiz kapsama oranı (</a:t>
            </a:r>
            <a:r>
              <a:rPr lang="tr-TR" sz="2000" dirty="0" err="1">
                <a:latin typeface="Times New Roman" panose="02020603050405020304" pitchFamily="18" charset="0"/>
                <a:ea typeface="Times New Roman" panose="02020603050405020304" pitchFamily="18" charset="0"/>
              </a:rPr>
              <a:t>interest</a:t>
            </a:r>
            <a:r>
              <a:rPr lang="tr-TR" sz="2000" dirty="0">
                <a:latin typeface="Times New Roman" panose="02020603050405020304" pitchFamily="18" charset="0"/>
                <a:ea typeface="Times New Roman" panose="02020603050405020304" pitchFamily="18" charset="0"/>
              </a:rPr>
              <a:t> </a:t>
            </a:r>
            <a:r>
              <a:rPr lang="tr-TR" sz="2000" dirty="0" err="1">
                <a:latin typeface="Times New Roman" panose="02020603050405020304" pitchFamily="18" charset="0"/>
                <a:ea typeface="Times New Roman" panose="02020603050405020304" pitchFamily="18" charset="0"/>
              </a:rPr>
              <a:t>coverage</a:t>
            </a:r>
            <a:r>
              <a:rPr lang="tr-TR" sz="2000" dirty="0">
                <a:latin typeface="Times New Roman" panose="02020603050405020304" pitchFamily="18" charset="0"/>
                <a:ea typeface="Times New Roman" panose="02020603050405020304" pitchFamily="18" charset="0"/>
              </a:rPr>
              <a:t> </a:t>
            </a:r>
            <a:r>
              <a:rPr lang="tr-TR" sz="2000" dirty="0" err="1">
                <a:latin typeface="Times New Roman" panose="02020603050405020304" pitchFamily="18" charset="0"/>
                <a:ea typeface="Times New Roman" panose="02020603050405020304" pitchFamily="18" charset="0"/>
              </a:rPr>
              <a:t>ratio</a:t>
            </a:r>
            <a:r>
              <a:rPr lang="tr-TR" sz="2000" dirty="0">
                <a:latin typeface="Times New Roman" panose="02020603050405020304" pitchFamily="18" charset="0"/>
                <a:ea typeface="Times New Roman" panose="02020603050405020304" pitchFamily="18" charset="0"/>
              </a:rPr>
              <a:t>) gibi.</a:t>
            </a:r>
          </a:p>
          <a:p>
            <a:pPr marL="342900" lvl="0" indent="-342900" algn="just">
              <a:buFont typeface="+mj-lt"/>
              <a:buAutoNum type="arabicPeriod"/>
              <a:tabLst>
                <a:tab pos="457200" algn="l"/>
              </a:tabLst>
            </a:pPr>
            <a:r>
              <a:rPr lang="tr-TR" sz="2000" b="1" dirty="0">
                <a:latin typeface="Times New Roman" panose="02020603050405020304" pitchFamily="18" charset="0"/>
                <a:ea typeface="Times New Roman" panose="02020603050405020304" pitchFamily="18" charset="0"/>
              </a:rPr>
              <a:t>Aktivite Oranları:</a:t>
            </a:r>
            <a:r>
              <a:rPr lang="tr-TR" sz="2000" dirty="0">
                <a:latin typeface="Times New Roman" panose="02020603050405020304" pitchFamily="18" charset="0"/>
                <a:ea typeface="Times New Roman" panose="02020603050405020304" pitchFamily="18" charset="0"/>
              </a:rPr>
              <a:t> İşletmenin varlıklarını ne kadar etkili bir şekilde kullandığını gösteren oranlardır. Örneğin, döner varlıklar devir hızı (</a:t>
            </a:r>
            <a:r>
              <a:rPr lang="tr-TR" sz="2000" dirty="0" err="1">
                <a:latin typeface="Times New Roman" panose="02020603050405020304" pitchFamily="18" charset="0"/>
                <a:ea typeface="Times New Roman" panose="02020603050405020304" pitchFamily="18" charset="0"/>
              </a:rPr>
              <a:t>inventory</a:t>
            </a:r>
            <a:r>
              <a:rPr lang="tr-TR" sz="2000" dirty="0">
                <a:latin typeface="Times New Roman" panose="02020603050405020304" pitchFamily="18" charset="0"/>
                <a:ea typeface="Times New Roman" panose="02020603050405020304" pitchFamily="18" charset="0"/>
              </a:rPr>
              <a:t> </a:t>
            </a:r>
            <a:r>
              <a:rPr lang="tr-TR" sz="2000" dirty="0" err="1">
                <a:latin typeface="Times New Roman" panose="02020603050405020304" pitchFamily="18" charset="0"/>
                <a:ea typeface="Times New Roman" panose="02020603050405020304" pitchFamily="18" charset="0"/>
              </a:rPr>
              <a:t>turnover</a:t>
            </a:r>
            <a:r>
              <a:rPr lang="tr-TR" sz="2000" dirty="0">
                <a:latin typeface="Times New Roman" panose="02020603050405020304" pitchFamily="18" charset="0"/>
                <a:ea typeface="Times New Roman" panose="02020603050405020304" pitchFamily="18" charset="0"/>
              </a:rPr>
              <a:t> </a:t>
            </a:r>
            <a:r>
              <a:rPr lang="tr-TR" sz="2000" dirty="0" err="1">
                <a:latin typeface="Times New Roman" panose="02020603050405020304" pitchFamily="18" charset="0"/>
                <a:ea typeface="Times New Roman" panose="02020603050405020304" pitchFamily="18" charset="0"/>
              </a:rPr>
              <a:t>ratio</a:t>
            </a:r>
            <a:r>
              <a:rPr lang="tr-TR" sz="2000" dirty="0">
                <a:latin typeface="Times New Roman" panose="02020603050405020304" pitchFamily="18" charset="0"/>
                <a:ea typeface="Times New Roman" panose="02020603050405020304" pitchFamily="18" charset="0"/>
              </a:rPr>
              <a:t>), alacak devir hızı (</a:t>
            </a:r>
            <a:r>
              <a:rPr lang="tr-TR" sz="2000" dirty="0" err="1">
                <a:latin typeface="Times New Roman" panose="02020603050405020304" pitchFamily="18" charset="0"/>
                <a:ea typeface="Times New Roman" panose="02020603050405020304" pitchFamily="18" charset="0"/>
              </a:rPr>
              <a:t>accounts</a:t>
            </a:r>
            <a:r>
              <a:rPr lang="tr-TR" sz="2000" dirty="0">
                <a:latin typeface="Times New Roman" panose="02020603050405020304" pitchFamily="18" charset="0"/>
                <a:ea typeface="Times New Roman" panose="02020603050405020304" pitchFamily="18" charset="0"/>
              </a:rPr>
              <a:t> </a:t>
            </a:r>
            <a:r>
              <a:rPr lang="tr-TR" sz="2000" dirty="0" err="1">
                <a:latin typeface="Times New Roman" panose="02020603050405020304" pitchFamily="18" charset="0"/>
                <a:ea typeface="Times New Roman" panose="02020603050405020304" pitchFamily="18" charset="0"/>
              </a:rPr>
              <a:t>receivable</a:t>
            </a:r>
            <a:r>
              <a:rPr lang="tr-TR" sz="2000" dirty="0">
                <a:latin typeface="Times New Roman" panose="02020603050405020304" pitchFamily="18" charset="0"/>
                <a:ea typeface="Times New Roman" panose="02020603050405020304" pitchFamily="18" charset="0"/>
              </a:rPr>
              <a:t> </a:t>
            </a:r>
            <a:r>
              <a:rPr lang="tr-TR" sz="2000" dirty="0" err="1">
                <a:latin typeface="Times New Roman" panose="02020603050405020304" pitchFamily="18" charset="0"/>
                <a:ea typeface="Times New Roman" panose="02020603050405020304" pitchFamily="18" charset="0"/>
              </a:rPr>
              <a:t>turnover</a:t>
            </a:r>
            <a:r>
              <a:rPr lang="tr-TR" sz="2000" dirty="0">
                <a:latin typeface="Times New Roman" panose="02020603050405020304" pitchFamily="18" charset="0"/>
                <a:ea typeface="Times New Roman" panose="02020603050405020304" pitchFamily="18" charset="0"/>
              </a:rPr>
              <a:t> </a:t>
            </a:r>
            <a:r>
              <a:rPr lang="tr-TR" sz="2000" dirty="0" err="1">
                <a:latin typeface="Times New Roman" panose="02020603050405020304" pitchFamily="18" charset="0"/>
                <a:ea typeface="Times New Roman" panose="02020603050405020304" pitchFamily="18" charset="0"/>
              </a:rPr>
              <a:t>ratio</a:t>
            </a:r>
            <a:r>
              <a:rPr lang="tr-TR" sz="2000" dirty="0">
                <a:latin typeface="Times New Roman" panose="02020603050405020304" pitchFamily="18" charset="0"/>
                <a:ea typeface="Times New Roman" panose="02020603050405020304" pitchFamily="18" charset="0"/>
              </a:rPr>
              <a:t>) gibi.</a:t>
            </a:r>
          </a:p>
          <a:p>
            <a:pPr marL="342900" lvl="0" indent="-342900" algn="just">
              <a:buFont typeface="+mj-lt"/>
              <a:buAutoNum type="arabicPeriod"/>
              <a:tabLst>
                <a:tab pos="457200" algn="l"/>
              </a:tabLst>
            </a:pPr>
            <a:r>
              <a:rPr lang="tr-TR" sz="2000" b="1" dirty="0">
                <a:latin typeface="Times New Roman" panose="02020603050405020304" pitchFamily="18" charset="0"/>
                <a:ea typeface="Times New Roman" panose="02020603050405020304" pitchFamily="18" charset="0"/>
              </a:rPr>
              <a:t>Karlılık Oranları:</a:t>
            </a:r>
            <a:r>
              <a:rPr lang="tr-TR" sz="2000" dirty="0">
                <a:latin typeface="Times New Roman" panose="02020603050405020304" pitchFamily="18" charset="0"/>
                <a:ea typeface="Times New Roman" panose="02020603050405020304" pitchFamily="18" charset="0"/>
              </a:rPr>
              <a:t> İşletmenin kârlılık düzeyini ve performansını gösteren oranlardır. Örneğin, brüt kar marjı (</a:t>
            </a:r>
            <a:r>
              <a:rPr lang="tr-TR" sz="2000" dirty="0" err="1">
                <a:latin typeface="Times New Roman" panose="02020603050405020304" pitchFamily="18" charset="0"/>
                <a:ea typeface="Times New Roman" panose="02020603050405020304" pitchFamily="18" charset="0"/>
              </a:rPr>
              <a:t>gross</a:t>
            </a:r>
            <a:r>
              <a:rPr lang="tr-TR" sz="2000" dirty="0">
                <a:latin typeface="Times New Roman" panose="02020603050405020304" pitchFamily="18" charset="0"/>
                <a:ea typeface="Times New Roman" panose="02020603050405020304" pitchFamily="18" charset="0"/>
              </a:rPr>
              <a:t> </a:t>
            </a:r>
            <a:r>
              <a:rPr lang="tr-TR" sz="2000" dirty="0" err="1">
                <a:latin typeface="Times New Roman" panose="02020603050405020304" pitchFamily="18" charset="0"/>
                <a:ea typeface="Times New Roman" panose="02020603050405020304" pitchFamily="18" charset="0"/>
              </a:rPr>
              <a:t>profit</a:t>
            </a:r>
            <a:r>
              <a:rPr lang="tr-TR" sz="2000" dirty="0">
                <a:latin typeface="Times New Roman" panose="02020603050405020304" pitchFamily="18" charset="0"/>
                <a:ea typeface="Times New Roman" panose="02020603050405020304" pitchFamily="18" charset="0"/>
              </a:rPr>
              <a:t> </a:t>
            </a:r>
            <a:r>
              <a:rPr lang="tr-TR" sz="2000" dirty="0" err="1">
                <a:latin typeface="Times New Roman" panose="02020603050405020304" pitchFamily="18" charset="0"/>
                <a:ea typeface="Times New Roman" panose="02020603050405020304" pitchFamily="18" charset="0"/>
              </a:rPr>
              <a:t>margin</a:t>
            </a:r>
            <a:r>
              <a:rPr lang="tr-TR" sz="2000" dirty="0">
                <a:latin typeface="Times New Roman" panose="02020603050405020304" pitchFamily="18" charset="0"/>
                <a:ea typeface="Times New Roman" panose="02020603050405020304" pitchFamily="18" charset="0"/>
              </a:rPr>
              <a:t>), net kar marjı (net </a:t>
            </a:r>
            <a:r>
              <a:rPr lang="tr-TR" sz="2000" dirty="0" err="1">
                <a:latin typeface="Times New Roman" panose="02020603050405020304" pitchFamily="18" charset="0"/>
                <a:ea typeface="Times New Roman" panose="02020603050405020304" pitchFamily="18" charset="0"/>
              </a:rPr>
              <a:t>profit</a:t>
            </a:r>
            <a:r>
              <a:rPr lang="tr-TR" sz="2000" dirty="0">
                <a:latin typeface="Times New Roman" panose="02020603050405020304" pitchFamily="18" charset="0"/>
                <a:ea typeface="Times New Roman" panose="02020603050405020304" pitchFamily="18" charset="0"/>
              </a:rPr>
              <a:t> </a:t>
            </a:r>
            <a:r>
              <a:rPr lang="tr-TR" sz="2000" dirty="0" err="1">
                <a:latin typeface="Times New Roman" panose="02020603050405020304" pitchFamily="18" charset="0"/>
                <a:ea typeface="Times New Roman" panose="02020603050405020304" pitchFamily="18" charset="0"/>
              </a:rPr>
              <a:t>margin</a:t>
            </a:r>
            <a:r>
              <a:rPr lang="tr-TR" sz="2000" dirty="0">
                <a:latin typeface="Times New Roman" panose="02020603050405020304" pitchFamily="18" charset="0"/>
                <a:ea typeface="Times New Roman" panose="02020603050405020304" pitchFamily="18" charset="0"/>
              </a:rPr>
              <a:t>) gibi.</a:t>
            </a:r>
          </a:p>
          <a:p>
            <a:pPr algn="just"/>
            <a:r>
              <a:rPr lang="tr-TR" sz="2000" b="1" dirty="0" smtClean="0">
                <a:effectLst/>
                <a:latin typeface="Calibri" panose="020F0502020204030204" pitchFamily="34" charset="0"/>
                <a:ea typeface="Calibri" panose="020F0502020204030204" pitchFamily="34" charset="0"/>
                <a:cs typeface="Times New Roman" panose="02020603050405020304" pitchFamily="18" charset="0"/>
              </a:rPr>
              <a:t>5. Pazar Değeri Oranları:</a:t>
            </a:r>
            <a:r>
              <a:rPr lang="tr-TR" sz="2000" dirty="0" smtClean="0">
                <a:effectLst/>
                <a:latin typeface="Calibri" panose="020F0502020204030204" pitchFamily="34" charset="0"/>
                <a:ea typeface="Calibri" panose="020F0502020204030204" pitchFamily="34" charset="0"/>
                <a:cs typeface="Times New Roman" panose="02020603050405020304" pitchFamily="18" charset="0"/>
              </a:rPr>
              <a:t> İşletmenin hisse senedi fiyatını, piyasa değerini ve yatırımcıların hisse senedine olan ilgisini gösteren oranlardır. Örneğin, P/E oranı (</a:t>
            </a:r>
            <a:r>
              <a:rPr lang="tr-TR" sz="2000" dirty="0" err="1" smtClean="0">
                <a:effectLst/>
                <a:latin typeface="Calibri" panose="020F0502020204030204" pitchFamily="34" charset="0"/>
                <a:ea typeface="Calibri" panose="020F0502020204030204" pitchFamily="34" charset="0"/>
                <a:cs typeface="Times New Roman" panose="02020603050405020304" pitchFamily="18" charset="0"/>
              </a:rPr>
              <a:t>price-to-earnings</a:t>
            </a:r>
            <a:r>
              <a:rPr lang="tr-TR" sz="2000" dirty="0" smtClean="0">
                <a:effectLst/>
                <a:latin typeface="Calibri" panose="020F0502020204030204" pitchFamily="34" charset="0"/>
                <a:ea typeface="Calibri" panose="020F0502020204030204" pitchFamily="34" charset="0"/>
                <a:cs typeface="Times New Roman" panose="02020603050405020304" pitchFamily="18" charset="0"/>
              </a:rPr>
              <a:t> </a:t>
            </a:r>
            <a:r>
              <a:rPr lang="tr-TR" sz="2000" dirty="0" err="1" smtClean="0">
                <a:effectLst/>
                <a:latin typeface="Calibri" panose="020F0502020204030204" pitchFamily="34" charset="0"/>
                <a:ea typeface="Calibri" panose="020F0502020204030204" pitchFamily="34" charset="0"/>
                <a:cs typeface="Times New Roman" panose="02020603050405020304" pitchFamily="18" charset="0"/>
              </a:rPr>
              <a:t>ratio</a:t>
            </a:r>
            <a:r>
              <a:rPr lang="tr-TR" sz="2000" dirty="0" smtClean="0">
                <a:effectLst/>
                <a:latin typeface="Calibri" panose="020F0502020204030204" pitchFamily="34" charset="0"/>
                <a:ea typeface="Calibri" panose="020F0502020204030204" pitchFamily="34" charset="0"/>
                <a:cs typeface="Times New Roman" panose="02020603050405020304" pitchFamily="18" charset="0"/>
              </a:rPr>
              <a:t>), P/S oranı (</a:t>
            </a:r>
            <a:r>
              <a:rPr lang="tr-TR" sz="2000" dirty="0" err="1" smtClean="0">
                <a:effectLst/>
                <a:latin typeface="Calibri" panose="020F0502020204030204" pitchFamily="34" charset="0"/>
                <a:ea typeface="Calibri" panose="020F0502020204030204" pitchFamily="34" charset="0"/>
                <a:cs typeface="Times New Roman" panose="02020603050405020304" pitchFamily="18" charset="0"/>
              </a:rPr>
              <a:t>price-to-sales</a:t>
            </a:r>
            <a:r>
              <a:rPr lang="tr-TR" sz="2000" dirty="0" smtClean="0">
                <a:effectLst/>
                <a:latin typeface="Calibri" panose="020F0502020204030204" pitchFamily="34" charset="0"/>
                <a:ea typeface="Calibri" panose="020F0502020204030204" pitchFamily="34" charset="0"/>
                <a:cs typeface="Times New Roman" panose="02020603050405020304" pitchFamily="18" charset="0"/>
              </a:rPr>
              <a:t> </a:t>
            </a:r>
            <a:r>
              <a:rPr lang="tr-TR" sz="2000" dirty="0" err="1" smtClean="0">
                <a:effectLst/>
                <a:latin typeface="Calibri" panose="020F0502020204030204" pitchFamily="34" charset="0"/>
                <a:ea typeface="Calibri" panose="020F0502020204030204" pitchFamily="34" charset="0"/>
                <a:cs typeface="Times New Roman" panose="02020603050405020304" pitchFamily="18" charset="0"/>
              </a:rPr>
              <a:t>ratio</a:t>
            </a:r>
            <a:r>
              <a:rPr lang="tr-TR" sz="2000" dirty="0" smtClean="0">
                <a:effectLst/>
                <a:latin typeface="Calibri" panose="020F0502020204030204" pitchFamily="34" charset="0"/>
                <a:ea typeface="Calibri" panose="020F0502020204030204" pitchFamily="34" charset="0"/>
                <a:cs typeface="Times New Roman" panose="02020603050405020304" pitchFamily="18" charset="0"/>
              </a:rPr>
              <a:t>) gibi.</a:t>
            </a:r>
            <a:endParaRPr lang="tr-TR" sz="2000" dirty="0"/>
          </a:p>
        </p:txBody>
      </p:sp>
    </p:spTree>
    <p:extLst>
      <p:ext uri="{BB962C8B-B14F-4D97-AF65-F5344CB8AC3E}">
        <p14:creationId xmlns:p14="http://schemas.microsoft.com/office/powerpoint/2010/main" val="31646502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585216" y="612648"/>
            <a:ext cx="10954512" cy="5435078"/>
          </a:xfrm>
          <a:prstGeom prst="rect">
            <a:avLst/>
          </a:prstGeom>
        </p:spPr>
        <p:txBody>
          <a:bodyPr wrap="square">
            <a:spAutoFit/>
          </a:bodyPr>
          <a:lstStyle/>
          <a:p>
            <a:pPr lvl="0" algn="just">
              <a:lnSpc>
                <a:spcPct val="107000"/>
              </a:lnSpc>
              <a:spcAft>
                <a:spcPts val="800"/>
              </a:spcAft>
              <a:tabLst>
                <a:tab pos="457200" algn="l"/>
              </a:tabLst>
            </a:pP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3.  Aktivite Oranları:</a:t>
            </a:r>
            <a:endParaRPr lang="tr-TR"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742950" lvl="1" indent="-285750" algn="just">
              <a:lnSpc>
                <a:spcPct val="107000"/>
              </a:lnSpc>
              <a:spcAft>
                <a:spcPts val="800"/>
              </a:spcAft>
              <a:buSzPts val="1000"/>
              <a:buFont typeface="Courier New" panose="02070309020205020404" pitchFamily="49" charset="0"/>
              <a:buChar char="o"/>
              <a:tabLst>
                <a:tab pos="914400" algn="l"/>
              </a:tabLst>
            </a:pP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Stok Devir Hızı (8):</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XYZ Şirketi'nin stokları yılda 8 kez devir ediliyor. Bu, şirketin stok yönetimi ve döngü sürelerinin etkin olduğunu gösterir.</a:t>
            </a:r>
            <a:endParaRPr lang="tr-TR"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742950" lvl="1" indent="-285750" algn="just">
              <a:lnSpc>
                <a:spcPct val="107000"/>
              </a:lnSpc>
              <a:spcAft>
                <a:spcPts val="800"/>
              </a:spcAft>
              <a:buSzPts val="1000"/>
              <a:buFont typeface="Courier New" panose="02070309020205020404" pitchFamily="49" charset="0"/>
              <a:buChar char="o"/>
              <a:tabLst>
                <a:tab pos="914400" algn="l"/>
              </a:tabLst>
            </a:pP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Alacak Devir Hızı (6):</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Alacak devir hızı 6 ise, şirketin müşteri tahsilat süreçlerinin de etkin olduğunu ve alacaklarını hızlı bir şekilde tahsil edebildiğini gösterir.</a:t>
            </a:r>
            <a:endParaRPr lang="tr-TR"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lvl="0" algn="just">
              <a:lnSpc>
                <a:spcPct val="107000"/>
              </a:lnSpc>
              <a:spcAft>
                <a:spcPts val="800"/>
              </a:spcAft>
              <a:tabLst>
                <a:tab pos="457200" algn="l"/>
              </a:tabLst>
            </a:pPr>
            <a:r>
              <a:rPr lang="tr-TR" b="1" smtClean="0">
                <a:effectLst/>
                <a:latin typeface="Times New Roman" panose="02020603050405020304" pitchFamily="18" charset="0"/>
                <a:ea typeface="Times New Roman" panose="02020603050405020304" pitchFamily="18" charset="0"/>
                <a:cs typeface="Times New Roman" panose="02020603050405020304" pitchFamily="18" charset="0"/>
              </a:rPr>
              <a:t>4.  Karlılık </a:t>
            </a: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Oranları:</a:t>
            </a:r>
            <a:endParaRPr lang="tr-TR"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742950" lvl="1" indent="-285750" algn="just">
              <a:lnSpc>
                <a:spcPct val="107000"/>
              </a:lnSpc>
              <a:spcAft>
                <a:spcPts val="800"/>
              </a:spcAft>
              <a:buSzPts val="1000"/>
              <a:buFont typeface="Courier New" panose="02070309020205020404" pitchFamily="49" charset="0"/>
              <a:buChar char="o"/>
              <a:tabLst>
                <a:tab pos="914400" algn="l"/>
              </a:tabLst>
            </a:pP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Brüt Kar Marjı (%50):</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XYZ Şirketi'nin her bir TL satıştan %50 brüt kar elde ettiği anlamına gelir. Bu, şirketin üretim veya hizmet maliyetlerini etkin bir şekilde yönettiğini ve satışlardan yüksek kar elde ettiğini gösterir.</a:t>
            </a:r>
            <a:endParaRPr lang="tr-TR"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742950" lvl="1" indent="-285750" algn="just">
              <a:lnSpc>
                <a:spcPct val="107000"/>
              </a:lnSpc>
              <a:spcAft>
                <a:spcPts val="800"/>
              </a:spcAft>
              <a:buSzPts val="1000"/>
              <a:buFont typeface="Courier New" panose="02070309020205020404" pitchFamily="49" charset="0"/>
              <a:buChar char="o"/>
              <a:tabLst>
                <a:tab pos="914400" algn="l"/>
              </a:tabLst>
            </a:pP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Net Kar Marjı (%15):</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Net kar marjı %15 ise, XYZ Şirketi'nin her bir TL satıştan %15 net kar elde ettiğini gösterir. Bu, şirketin genel yönetim maliyetlerini ve vergi yükünü de dikkate aldığında sağlıklı bir karlılık gösterdiğini ifade eder.</a:t>
            </a:r>
            <a:endParaRPr lang="tr-TR"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Sonuç:</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XYZ Şirketi'nin oran analizi sonuçları, işletmenin likidite, borç kullanımı, aktivite ve karlılık gibi önemli finansal konularda sağlam bir performans sergilediğini gösteriyor. Bu analizler, yöneticilerin işletmenin finansal sağlığını anlamasına ve stratejik kararlar almasına yardımcı olurken, yatırımcılar ve kredi verenler için de işletmenin risk ve getiri profiline dair önemli bilgiler sağlar.</a:t>
            </a:r>
            <a:endParaRPr lang="tr-TR"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576802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38912" y="585216"/>
            <a:ext cx="11420856" cy="5632311"/>
          </a:xfrm>
          <a:prstGeom prst="rect">
            <a:avLst/>
          </a:prstGeom>
        </p:spPr>
        <p:txBody>
          <a:bodyPr wrap="square">
            <a:spAutoFit/>
          </a:bodyPr>
          <a:lstStyle/>
          <a:p>
            <a:pPr algn="just"/>
            <a:r>
              <a:rPr lang="tr-TR" sz="2400" dirty="0">
                <a:latin typeface="Times New Roman" panose="02020603050405020304" pitchFamily="18" charset="0"/>
                <a:ea typeface="Times New Roman" panose="02020603050405020304" pitchFamily="18" charset="0"/>
              </a:rPr>
              <a:t>Oran analizi, işletmenin farklı yönlerini değerlendirmek için kullanılır ve aşağıdaki önemli amaçlara hizmet eder:</a:t>
            </a:r>
          </a:p>
          <a:p>
            <a:pPr marL="342900" lvl="0" indent="-342900" algn="just">
              <a:buSzPts val="1000"/>
              <a:buFont typeface="Symbol" panose="05050102010706020507" pitchFamily="18" charset="2"/>
              <a:buChar char=""/>
              <a:tabLst>
                <a:tab pos="457200" algn="l"/>
              </a:tabLst>
            </a:pPr>
            <a:r>
              <a:rPr lang="tr-TR" sz="2400" b="1" dirty="0">
                <a:latin typeface="Times New Roman" panose="02020603050405020304" pitchFamily="18" charset="0"/>
                <a:ea typeface="Times New Roman" panose="02020603050405020304" pitchFamily="18" charset="0"/>
              </a:rPr>
              <a:t>Finansal Performansın Değerlendirilmesi:</a:t>
            </a:r>
            <a:r>
              <a:rPr lang="tr-TR" sz="2400" dirty="0">
                <a:latin typeface="Times New Roman" panose="02020603050405020304" pitchFamily="18" charset="0"/>
                <a:ea typeface="Times New Roman" panose="02020603050405020304" pitchFamily="18" charset="0"/>
              </a:rPr>
              <a:t> Oranlar, işletmenin gelir, karlılık, likidite ve diğer finansal performans göstergelerini analiz ederek işletmenin sağlığını değerlendirir.</a:t>
            </a:r>
          </a:p>
          <a:p>
            <a:pPr marL="342900" lvl="0" indent="-342900" algn="just">
              <a:buSzPts val="1000"/>
              <a:buFont typeface="Symbol" panose="05050102010706020507" pitchFamily="18" charset="2"/>
              <a:buChar char=""/>
              <a:tabLst>
                <a:tab pos="457200" algn="l"/>
              </a:tabLst>
            </a:pPr>
            <a:r>
              <a:rPr lang="tr-TR" sz="2400" b="1" dirty="0">
                <a:latin typeface="Times New Roman" panose="02020603050405020304" pitchFamily="18" charset="0"/>
                <a:ea typeface="Times New Roman" panose="02020603050405020304" pitchFamily="18" charset="0"/>
              </a:rPr>
              <a:t>Karar Alma Süreçlerine Katkı:</a:t>
            </a:r>
            <a:r>
              <a:rPr lang="tr-TR" sz="2400" dirty="0">
                <a:latin typeface="Times New Roman" panose="02020603050405020304" pitchFamily="18" charset="0"/>
                <a:ea typeface="Times New Roman" panose="02020603050405020304" pitchFamily="18" charset="0"/>
              </a:rPr>
              <a:t> Oranlar, işletme yöneticilerine stratejik kararlar almak için gerekli bilgileri sağlar. Örneğin, borç kullanımının artırılması veya sermaye yapısının yeniden düzenlenmesi gibi kararlar bu analizlerle desteklenir.</a:t>
            </a:r>
          </a:p>
          <a:p>
            <a:pPr marL="342900" lvl="0" indent="-342900" algn="just">
              <a:buSzPts val="1000"/>
              <a:buFont typeface="Symbol" panose="05050102010706020507" pitchFamily="18" charset="2"/>
              <a:buChar char=""/>
              <a:tabLst>
                <a:tab pos="457200" algn="l"/>
              </a:tabLst>
            </a:pPr>
            <a:r>
              <a:rPr lang="tr-TR" sz="2400" b="1" dirty="0">
                <a:latin typeface="Times New Roman" panose="02020603050405020304" pitchFamily="18" charset="0"/>
                <a:ea typeface="Times New Roman" panose="02020603050405020304" pitchFamily="18" charset="0"/>
              </a:rPr>
              <a:t>Yatırımcı ve Kredi Veren İncelemeleri:</a:t>
            </a:r>
            <a:r>
              <a:rPr lang="tr-TR" sz="2400" dirty="0">
                <a:latin typeface="Times New Roman" panose="02020603050405020304" pitchFamily="18" charset="0"/>
                <a:ea typeface="Times New Roman" panose="02020603050405020304" pitchFamily="18" charset="0"/>
              </a:rPr>
              <a:t> Oran analizi, yatırımcılar ve kredi verenler için işletmenin risk seviyesini ve performans potansiyelini değerlendirmede kritik bir araçtır.</a:t>
            </a:r>
          </a:p>
          <a:p>
            <a:pPr marL="342900" lvl="0" indent="-342900" algn="just">
              <a:buSzPts val="1000"/>
              <a:buFont typeface="Symbol" panose="05050102010706020507" pitchFamily="18" charset="2"/>
              <a:buChar char=""/>
              <a:tabLst>
                <a:tab pos="457200" algn="l"/>
              </a:tabLst>
            </a:pPr>
            <a:r>
              <a:rPr lang="tr-TR" sz="2400" b="1" dirty="0">
                <a:latin typeface="Times New Roman" panose="02020603050405020304" pitchFamily="18" charset="0"/>
                <a:ea typeface="Times New Roman" panose="02020603050405020304" pitchFamily="18" charset="0"/>
              </a:rPr>
              <a:t>Zaman İçindeki Değişimlerin İzlenmesi:</a:t>
            </a:r>
            <a:r>
              <a:rPr lang="tr-TR" sz="2400" dirty="0">
                <a:latin typeface="Times New Roman" panose="02020603050405020304" pitchFamily="18" charset="0"/>
                <a:ea typeface="Times New Roman" panose="02020603050405020304" pitchFamily="18" charset="0"/>
              </a:rPr>
              <a:t> Oranlar, işletmenin zaman içindeki finansal değişimlerini takip ederek trendleri ortaya koyar ve gerektiğinde düzeltici önlemler alınmasına olanak tanır.</a:t>
            </a:r>
          </a:p>
          <a:p>
            <a:pPr algn="just"/>
            <a:r>
              <a:rPr lang="tr-TR" sz="2400" dirty="0">
                <a:latin typeface="Times New Roman" panose="02020603050405020304" pitchFamily="18" charset="0"/>
                <a:ea typeface="Times New Roman" panose="02020603050405020304" pitchFamily="18" charset="0"/>
              </a:rPr>
              <a:t>Sonuç olarak, oran analizi işletmeler için kritik bir değerlendirme aracıdır ve işletmenin finansal sağlığı, performansı ve yönetim etkinliği hakkında detaylı bilgiler sunar.</a:t>
            </a:r>
          </a:p>
        </p:txBody>
      </p:sp>
    </p:spTree>
    <p:extLst>
      <p:ext uri="{BB962C8B-B14F-4D97-AF65-F5344CB8AC3E}">
        <p14:creationId xmlns:p14="http://schemas.microsoft.com/office/powerpoint/2010/main" val="30558756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66344" y="640080"/>
            <a:ext cx="11173968" cy="5391412"/>
          </a:xfrm>
          <a:prstGeom prst="rect">
            <a:avLst/>
          </a:prstGeom>
        </p:spPr>
        <p:txBody>
          <a:bodyPr wrap="square">
            <a:spAutoFit/>
          </a:bodyPr>
          <a:lstStyle/>
          <a:p>
            <a:pPr algn="just">
              <a:lnSpc>
                <a:spcPct val="107000"/>
              </a:lnSpc>
              <a:spcAft>
                <a:spcPts val="800"/>
              </a:spcAft>
            </a:pPr>
            <a:r>
              <a:rPr lang="tr-TR" sz="2400" b="1" dirty="0">
                <a:latin typeface="Times New Roman" panose="02020603050405020304" pitchFamily="18" charset="0"/>
                <a:ea typeface="Calibri" panose="020F0502020204030204" pitchFamily="34" charset="0"/>
                <a:cs typeface="Times New Roman" panose="02020603050405020304" pitchFamily="18" charset="0"/>
              </a:rPr>
              <a:t>Oran Analizinin Anlamı ve Önemi</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r>
              <a:rPr lang="tr-TR" sz="2400" dirty="0">
                <a:latin typeface="Times New Roman" panose="02020603050405020304" pitchFamily="18" charset="0"/>
                <a:ea typeface="Times New Roman" panose="02020603050405020304" pitchFamily="18" charset="0"/>
              </a:rPr>
              <a:t>Oran analizi, bir işletmenin finansal sağlığını, performansını ve etkinliğini değerlendirmek için kullanılan kritik bir finansal analiz yöntemidir. Bu analiz yöntemi, işletmenin finansal tablolarında yer alan rakamlar arasındaki ilişkileri inceleyerek çeşitli oranlar elde etmeyi ve bu oranlar üzerinden işletmenin durumu hakkında derinlemesine bilgi sağlamayı amaçlar. Oran analizinin anlamı ve önemi aşağıdaki gibi özetlenebilir:</a:t>
            </a:r>
          </a:p>
          <a:p>
            <a:pPr marL="342900" lvl="0" indent="-342900" algn="just">
              <a:buFont typeface="+mj-lt"/>
              <a:buAutoNum type="arabicPeriod"/>
              <a:tabLst>
                <a:tab pos="457200" algn="l"/>
              </a:tabLst>
            </a:pPr>
            <a:r>
              <a:rPr lang="tr-TR" sz="2400" b="1" dirty="0">
                <a:latin typeface="Times New Roman" panose="02020603050405020304" pitchFamily="18" charset="0"/>
                <a:ea typeface="Times New Roman" panose="02020603050405020304" pitchFamily="18" charset="0"/>
              </a:rPr>
              <a:t>Finansal Performansı Değerlendirme:</a:t>
            </a:r>
            <a:r>
              <a:rPr lang="tr-TR" sz="2400" dirty="0">
                <a:latin typeface="Times New Roman" panose="02020603050405020304" pitchFamily="18" charset="0"/>
                <a:ea typeface="Times New Roman" panose="02020603050405020304" pitchFamily="18" charset="0"/>
              </a:rPr>
              <a:t> Oran analizi, işletmenin gelir, karlılık, likidite ve diğer finansal performans göstergelerini değerlendirerek işletmenin mali sağlığını ortaya koyar. Örneğin, brüt kar marjı, net kar marjı gibi oranlar işletmenin kârlılık düzeyini gösterirken, likidite oranları işletmenin kısa vadeli borçlarını nasıl karşıladığını gösterir.</a:t>
            </a:r>
          </a:p>
          <a:p>
            <a:pPr marL="342900" lvl="0" indent="-342900" algn="just">
              <a:buFont typeface="+mj-lt"/>
              <a:buAutoNum type="arabicPeriod"/>
              <a:tabLst>
                <a:tab pos="457200" algn="l"/>
              </a:tabLst>
            </a:pPr>
            <a:r>
              <a:rPr lang="tr-TR" sz="2400" b="1" dirty="0">
                <a:latin typeface="Times New Roman" panose="02020603050405020304" pitchFamily="18" charset="0"/>
                <a:ea typeface="Times New Roman" panose="02020603050405020304" pitchFamily="18" charset="0"/>
              </a:rPr>
              <a:t>Karar Alma Süreçlerine Katkı Sağlama:</a:t>
            </a:r>
            <a:r>
              <a:rPr lang="tr-TR" sz="2400" dirty="0">
                <a:latin typeface="Times New Roman" panose="02020603050405020304" pitchFamily="18" charset="0"/>
                <a:ea typeface="Times New Roman" panose="02020603050405020304" pitchFamily="18" charset="0"/>
              </a:rPr>
              <a:t> Oran analizi, işletme yöneticilerine stratejik kararlar almalarında yardımcı olur. Örneğin, borç seviyesini artırma veya azaltma, </a:t>
            </a:r>
            <a:r>
              <a:rPr lang="tr-TR" sz="2400" dirty="0" err="1">
                <a:latin typeface="Times New Roman" panose="02020603050405020304" pitchFamily="18" charset="0"/>
                <a:ea typeface="Times New Roman" panose="02020603050405020304" pitchFamily="18" charset="0"/>
              </a:rPr>
              <a:t>operasyonel</a:t>
            </a:r>
            <a:r>
              <a:rPr lang="tr-TR" sz="2400" dirty="0">
                <a:latin typeface="Times New Roman" panose="02020603050405020304" pitchFamily="18" charset="0"/>
                <a:ea typeface="Times New Roman" panose="02020603050405020304" pitchFamily="18" charset="0"/>
              </a:rPr>
              <a:t> verimliliği artırma gibi kararlar oran analizleriyle desteklenir.</a:t>
            </a:r>
          </a:p>
        </p:txBody>
      </p:sp>
    </p:spTree>
    <p:extLst>
      <p:ext uri="{BB962C8B-B14F-4D97-AF65-F5344CB8AC3E}">
        <p14:creationId xmlns:p14="http://schemas.microsoft.com/office/powerpoint/2010/main" val="41111581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539496" y="745980"/>
            <a:ext cx="11000232" cy="5016758"/>
          </a:xfrm>
          <a:prstGeom prst="rect">
            <a:avLst/>
          </a:prstGeom>
        </p:spPr>
        <p:txBody>
          <a:bodyPr wrap="square">
            <a:spAutoFit/>
          </a:bodyPr>
          <a:lstStyle/>
          <a:p>
            <a:pPr lvl="0" algn="just">
              <a:tabLst>
                <a:tab pos="457200" algn="l"/>
              </a:tabLst>
            </a:pPr>
            <a:r>
              <a:rPr lang="tr-TR" sz="2000" b="1" dirty="0" smtClean="0">
                <a:latin typeface="Times New Roman" panose="02020603050405020304" pitchFamily="18" charset="0"/>
                <a:ea typeface="Times New Roman" panose="02020603050405020304" pitchFamily="18" charset="0"/>
              </a:rPr>
              <a:t>3. Geçmiş </a:t>
            </a:r>
            <a:r>
              <a:rPr lang="tr-TR" sz="2000" b="1" dirty="0">
                <a:latin typeface="Times New Roman" panose="02020603050405020304" pitchFamily="18" charset="0"/>
                <a:ea typeface="Times New Roman" panose="02020603050405020304" pitchFamily="18" charset="0"/>
              </a:rPr>
              <a:t>Performansı ve Trendleri İzleme:</a:t>
            </a:r>
            <a:r>
              <a:rPr lang="tr-TR" sz="2000" dirty="0">
                <a:latin typeface="Times New Roman" panose="02020603050405020304" pitchFamily="18" charset="0"/>
                <a:ea typeface="Times New Roman" panose="02020603050405020304" pitchFamily="18" charset="0"/>
              </a:rPr>
              <a:t> Oran analizi, işletmenin geçmiş finansal performansını analiz ederek zaman içindeki trendleri ortaya koyar. Bu sayede işletme yöneticileri, gelecekteki trendleri tahmin etmekte ve gerektiğinde stratejilerini uyarlamakta daha bilinçli olabilirler.</a:t>
            </a:r>
          </a:p>
          <a:p>
            <a:pPr lvl="0" algn="just">
              <a:tabLst>
                <a:tab pos="457200" algn="l"/>
              </a:tabLst>
            </a:pPr>
            <a:r>
              <a:rPr lang="tr-TR" sz="2000" b="1" dirty="0" smtClean="0">
                <a:latin typeface="Times New Roman" panose="02020603050405020304" pitchFamily="18" charset="0"/>
                <a:ea typeface="Times New Roman" panose="02020603050405020304" pitchFamily="18" charset="0"/>
              </a:rPr>
              <a:t>4. Riskleri </a:t>
            </a:r>
            <a:r>
              <a:rPr lang="tr-TR" sz="2000" b="1" dirty="0">
                <a:latin typeface="Times New Roman" panose="02020603050405020304" pitchFamily="18" charset="0"/>
                <a:ea typeface="Times New Roman" panose="02020603050405020304" pitchFamily="18" charset="0"/>
              </a:rPr>
              <a:t>ve Zayıf Noktaları Belirleme:</a:t>
            </a:r>
            <a:r>
              <a:rPr lang="tr-TR" sz="2000" dirty="0">
                <a:latin typeface="Times New Roman" panose="02020603050405020304" pitchFamily="18" charset="0"/>
                <a:ea typeface="Times New Roman" panose="02020603050405020304" pitchFamily="18" charset="0"/>
              </a:rPr>
              <a:t> Oran analizi, işletmenin finansal risk seviyelerini belirlemek için kullanılır. Örneğin, yüksek borçluluk oranları veya düşük likidite oranları gibi göstergeler işletmenin finansal sağlığına dair risklerin belirlenmesinde önemli ipuçları sağlar.</a:t>
            </a:r>
          </a:p>
          <a:p>
            <a:pPr lvl="0" algn="just">
              <a:tabLst>
                <a:tab pos="457200" algn="l"/>
              </a:tabLst>
            </a:pPr>
            <a:r>
              <a:rPr lang="tr-TR" sz="2000" b="1" dirty="0" smtClean="0">
                <a:latin typeface="Times New Roman" panose="02020603050405020304" pitchFamily="18" charset="0"/>
                <a:ea typeface="Times New Roman" panose="02020603050405020304" pitchFamily="18" charset="0"/>
              </a:rPr>
              <a:t>5. Yatırımcı </a:t>
            </a:r>
            <a:r>
              <a:rPr lang="tr-TR" sz="2000" b="1" dirty="0">
                <a:latin typeface="Times New Roman" panose="02020603050405020304" pitchFamily="18" charset="0"/>
                <a:ea typeface="Times New Roman" panose="02020603050405020304" pitchFamily="18" charset="0"/>
              </a:rPr>
              <a:t>ve Kredi Veren İncelemeleri:</a:t>
            </a:r>
            <a:r>
              <a:rPr lang="tr-TR" sz="2000" dirty="0">
                <a:latin typeface="Times New Roman" panose="02020603050405020304" pitchFamily="18" charset="0"/>
                <a:ea typeface="Times New Roman" panose="02020603050405020304" pitchFamily="18" charset="0"/>
              </a:rPr>
              <a:t> Oran analizi, yatırımcılar ve kredi verenler için işletmenin finansal durumunu ve risklerini anlamak için önemli bir araçtır. Yatırımcılar, hisse senedi değerlemesi yaparken veya kredi verenler, kredi başvurularını değerlendirirken bu tür analizleri kullanarak kararlarını desteklerler.</a:t>
            </a:r>
          </a:p>
          <a:p>
            <a:pPr lvl="0" algn="just">
              <a:tabLst>
                <a:tab pos="457200" algn="l"/>
              </a:tabLst>
            </a:pPr>
            <a:r>
              <a:rPr lang="tr-TR" sz="2000" b="1" dirty="0" smtClean="0">
                <a:latin typeface="Times New Roman" panose="02020603050405020304" pitchFamily="18" charset="0"/>
                <a:ea typeface="Times New Roman" panose="02020603050405020304" pitchFamily="18" charset="0"/>
              </a:rPr>
              <a:t>6. Rekabet </a:t>
            </a:r>
            <a:r>
              <a:rPr lang="tr-TR" sz="2000" b="1" dirty="0">
                <a:latin typeface="Times New Roman" panose="02020603050405020304" pitchFamily="18" charset="0"/>
                <a:ea typeface="Times New Roman" panose="02020603050405020304" pitchFamily="18" charset="0"/>
              </a:rPr>
              <a:t>Analizi ve Endüstri Ortalamalarıyla Karşılaştırma:</a:t>
            </a:r>
            <a:r>
              <a:rPr lang="tr-TR" sz="2000" dirty="0">
                <a:latin typeface="Times New Roman" panose="02020603050405020304" pitchFamily="18" charset="0"/>
                <a:ea typeface="Times New Roman" panose="02020603050405020304" pitchFamily="18" charset="0"/>
              </a:rPr>
              <a:t> Oran analizi, işletmenin aynı endüstrideki diğer firmalarla karşılaştırılmasına ve sektör ortalamalarıyla kıyaslanmasına olanak tanır. Bu şekilde işletme, rekabet gücünü değerlendirebilir ve sektördeki konumunu anlayabilir.</a:t>
            </a:r>
          </a:p>
          <a:p>
            <a:pPr algn="just"/>
            <a:r>
              <a:rPr lang="tr-TR" sz="2000" b="1" dirty="0" smtClean="0">
                <a:effectLst/>
                <a:latin typeface="Times New Roman" panose="02020603050405020304" pitchFamily="18" charset="0"/>
                <a:ea typeface="Calibri" panose="020F0502020204030204" pitchFamily="34" charset="0"/>
                <a:cs typeface="Times New Roman" panose="02020603050405020304" pitchFamily="18" charset="0"/>
              </a:rPr>
              <a:t>Sonuç olarak, </a:t>
            </a: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oran analizi işletmeler için finansal yönetimde hayati bir rol oynar. İşletmelerin sağlıklı büyüme, sürdürülebilirlik ve karlılık için stratejiler geliştirmelerine yardımcı olur ve finansal kararların sağlam temellere dayanmasını sağlar.</a:t>
            </a: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298218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502920" y="667512"/>
            <a:ext cx="11064240" cy="5096845"/>
          </a:xfrm>
          <a:prstGeom prst="rect">
            <a:avLst/>
          </a:prstGeom>
        </p:spPr>
        <p:txBody>
          <a:bodyPr wrap="square">
            <a:spAutoFit/>
          </a:bodyPr>
          <a:lstStyle/>
          <a:p>
            <a:pPr>
              <a:lnSpc>
                <a:spcPct val="107000"/>
              </a:lnSpc>
              <a:spcAft>
                <a:spcPts val="800"/>
              </a:spcAft>
            </a:pPr>
            <a:r>
              <a:rPr lang="tr-TR" sz="1600" b="1" dirty="0" smtClean="0">
                <a:effectLst/>
                <a:latin typeface="Times New Roman" panose="02020603050405020304" pitchFamily="18" charset="0"/>
                <a:ea typeface="Times New Roman" panose="02020603050405020304" pitchFamily="18" charset="0"/>
                <a:cs typeface="Times New Roman" panose="02020603050405020304" pitchFamily="18" charset="0"/>
              </a:rPr>
              <a:t>Örnek Senaryo: ABC Şirketi Oran Analizi</a:t>
            </a:r>
            <a:endParaRPr lang="tr-TR" sz="16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ABC Şirketi'nin son finansal yılına ait gelir tablosu ve bilançosu verileri kullanılarak aşağıdaki oranlar hesaplanmıştır:</a:t>
            </a:r>
            <a:endParaRPr lang="tr-TR" sz="16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tr-TR" sz="1600"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Likitlik</a:t>
            </a:r>
            <a:r>
              <a:rPr lang="tr-TR" sz="1600" b="1" dirty="0" smtClean="0">
                <a:effectLst/>
                <a:latin typeface="Times New Roman" panose="02020603050405020304" pitchFamily="18" charset="0"/>
                <a:ea typeface="Times New Roman" panose="02020603050405020304" pitchFamily="18" charset="0"/>
                <a:cs typeface="Times New Roman" panose="02020603050405020304" pitchFamily="18" charset="0"/>
              </a:rPr>
              <a:t> Oranları:</a:t>
            </a:r>
            <a:endParaRPr lang="tr-TR" sz="16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sz="1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Current</a:t>
            </a: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1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Ratio</a:t>
            </a: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 (Likit Aktif Oranı) = Cari Varlıklar/Cari Borçlar </a:t>
            </a:r>
            <a:endParaRPr lang="tr-TR" sz="16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sz="1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Quick</a:t>
            </a: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1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Ratio</a:t>
            </a: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 (Hızlı Likidite Oranı) = Cari Varlıklar−Stoklar/Cari Borçlar​</a:t>
            </a:r>
            <a:endParaRPr lang="tr-TR" sz="16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tr-TR" sz="1600" b="1" dirty="0" smtClean="0">
                <a:effectLst/>
                <a:latin typeface="Times New Roman" panose="02020603050405020304" pitchFamily="18" charset="0"/>
                <a:ea typeface="Times New Roman" panose="02020603050405020304" pitchFamily="18" charset="0"/>
                <a:cs typeface="Times New Roman" panose="02020603050405020304" pitchFamily="18" charset="0"/>
              </a:rPr>
              <a:t>Kaldıraç Oranları:</a:t>
            </a:r>
            <a:endParaRPr lang="tr-TR" sz="16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Borç Oranı (</a:t>
            </a:r>
            <a:r>
              <a:rPr lang="tr-TR" sz="1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Debt</a:t>
            </a: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1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Ratio</a:t>
            </a: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 = Toplam Borçlar/Toplam Aktifler</a:t>
            </a:r>
            <a:endParaRPr lang="tr-TR" sz="16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Öz Sermaye Oranı (</a:t>
            </a:r>
            <a:r>
              <a:rPr lang="tr-TR" sz="1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Equity</a:t>
            </a: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1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Ratio</a:t>
            </a: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 = Öz Sermaye/Toplam Aktifler</a:t>
            </a:r>
            <a:endParaRPr lang="tr-TR" sz="16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tr-TR" sz="1600" b="1" dirty="0" smtClean="0">
                <a:effectLst/>
                <a:latin typeface="Times New Roman" panose="02020603050405020304" pitchFamily="18" charset="0"/>
                <a:ea typeface="Times New Roman" panose="02020603050405020304" pitchFamily="18" charset="0"/>
                <a:cs typeface="Times New Roman" panose="02020603050405020304" pitchFamily="18" charset="0"/>
              </a:rPr>
              <a:t>Aktivite Oranları:</a:t>
            </a:r>
            <a:endParaRPr lang="tr-TR" sz="16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Stok Devir Hızı (Inventory </a:t>
            </a:r>
            <a:r>
              <a:rPr lang="tr-TR" sz="1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Turnover</a:t>
            </a: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1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Ratio</a:t>
            </a: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 = Satışlar/Ortalama Stoklar ​</a:t>
            </a:r>
            <a:endParaRPr lang="tr-TR" sz="16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Alacak Devir Hızı (</a:t>
            </a:r>
            <a:r>
              <a:rPr lang="tr-TR" sz="1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Accounts</a:t>
            </a: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1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Receivable</a:t>
            </a: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1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Turnover</a:t>
            </a: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1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Ratio</a:t>
            </a: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 = Satışlar/Ortalama Alacaklar ​</a:t>
            </a:r>
            <a:endParaRPr lang="tr-TR" sz="16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tr-TR" sz="1600" b="1" dirty="0" smtClean="0">
                <a:effectLst/>
                <a:latin typeface="Times New Roman" panose="02020603050405020304" pitchFamily="18" charset="0"/>
                <a:ea typeface="Times New Roman" panose="02020603050405020304" pitchFamily="18" charset="0"/>
                <a:cs typeface="Times New Roman" panose="02020603050405020304" pitchFamily="18" charset="0"/>
              </a:rPr>
              <a:t>Karlılık Oranları:</a:t>
            </a:r>
            <a:endParaRPr lang="tr-TR" sz="16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Brüt Kar Marjı (</a:t>
            </a:r>
            <a:r>
              <a:rPr lang="tr-TR" sz="1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Gross</a:t>
            </a: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 Profit </a:t>
            </a:r>
            <a:r>
              <a:rPr lang="tr-TR" sz="1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Margin</a:t>
            </a: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 = Brüt Kar/Satışlar×100</a:t>
            </a:r>
            <a:endParaRPr lang="tr-TR" sz="16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Net Kar Marjı (Net Profit </a:t>
            </a:r>
            <a:r>
              <a:rPr lang="tr-TR" sz="1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Margin</a:t>
            </a: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 = Net Kar/Satışlar×100</a:t>
            </a:r>
            <a:endParaRPr lang="tr-TR" sz="16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311811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75488" y="694944"/>
            <a:ext cx="11155680" cy="5035802"/>
          </a:xfrm>
          <a:prstGeom prst="rect">
            <a:avLst/>
          </a:prstGeom>
        </p:spPr>
        <p:txBody>
          <a:bodyPr wrap="square">
            <a:spAutoFit/>
          </a:bodyPr>
          <a:lstStyle/>
          <a:p>
            <a:pPr algn="just">
              <a:lnSpc>
                <a:spcPct val="107000"/>
              </a:lnSpc>
              <a:spcAft>
                <a:spcPts val="800"/>
              </a:spcAft>
            </a:pPr>
            <a:r>
              <a:rPr lang="tr-TR" sz="1600" b="1" dirty="0" smtClean="0">
                <a:effectLst/>
                <a:latin typeface="Times New Roman" panose="02020603050405020304" pitchFamily="18" charset="0"/>
                <a:ea typeface="Times New Roman" panose="02020603050405020304" pitchFamily="18" charset="0"/>
                <a:cs typeface="Times New Roman" panose="02020603050405020304" pitchFamily="18" charset="0"/>
              </a:rPr>
              <a:t>ABC Şirketi Oran Analizi:</a:t>
            </a:r>
            <a:endParaRPr lang="tr-TR" sz="16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tabLst>
                <a:tab pos="457200" algn="l"/>
              </a:tabLst>
            </a:pPr>
            <a:r>
              <a:rPr lang="tr-TR" sz="1600"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Likitlik</a:t>
            </a:r>
            <a:r>
              <a:rPr lang="tr-TR" sz="1600" b="1" dirty="0" smtClean="0">
                <a:effectLst/>
                <a:latin typeface="Times New Roman" panose="02020603050405020304" pitchFamily="18" charset="0"/>
                <a:ea typeface="Times New Roman" panose="02020603050405020304" pitchFamily="18" charset="0"/>
                <a:cs typeface="Times New Roman" panose="02020603050405020304" pitchFamily="18" charset="0"/>
              </a:rPr>
              <a:t> Oranları:</a:t>
            </a:r>
            <a:endParaRPr lang="tr-TR" sz="16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742950" lvl="1" indent="-285750" algn="just">
              <a:lnSpc>
                <a:spcPct val="107000"/>
              </a:lnSpc>
              <a:spcAft>
                <a:spcPts val="800"/>
              </a:spcAft>
              <a:buSzPts val="1000"/>
              <a:buFont typeface="Courier New" panose="02070309020205020404" pitchFamily="49" charset="0"/>
              <a:buChar char="o"/>
              <a:tabLst>
                <a:tab pos="914400" algn="l"/>
              </a:tabLst>
            </a:pPr>
            <a:r>
              <a:rPr lang="tr-TR" sz="1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Current</a:t>
            </a: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1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Ratio</a:t>
            </a: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 = 800,000/400,000=2</a:t>
            </a:r>
            <a:endParaRPr lang="tr-TR" sz="16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1143000" lvl="2" indent="-228600" algn="just">
              <a:lnSpc>
                <a:spcPct val="107000"/>
              </a:lnSpc>
              <a:spcAft>
                <a:spcPts val="800"/>
              </a:spcAft>
              <a:buSzPts val="1000"/>
              <a:buFont typeface="Wingdings" panose="05000000000000000000" pitchFamily="2" charset="2"/>
              <a:buChar char=""/>
              <a:tabLst>
                <a:tab pos="1371600" algn="l"/>
              </a:tabLst>
            </a:pP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Yorum: ABC Şirketi, kısa vadeli borçlarını likit varlıklarıyla 2 katı kadar karşılayabilir durumda. Genel olarak sağlıklı bir </a:t>
            </a:r>
            <a:r>
              <a:rPr lang="tr-TR" sz="1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likitlik</a:t>
            </a: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 oranı gösteriyor.</a:t>
            </a:r>
            <a:endParaRPr lang="tr-TR" sz="16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742950" lvl="1" indent="-285750" algn="just">
              <a:lnSpc>
                <a:spcPct val="107000"/>
              </a:lnSpc>
              <a:spcAft>
                <a:spcPts val="800"/>
              </a:spcAft>
              <a:buSzPts val="1000"/>
              <a:buFont typeface="Courier New" panose="02070309020205020404" pitchFamily="49" charset="0"/>
              <a:buChar char="o"/>
              <a:tabLst>
                <a:tab pos="914400" algn="l"/>
              </a:tabLst>
            </a:pPr>
            <a:r>
              <a:rPr lang="tr-TR" sz="1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Quick</a:t>
            </a: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1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Ratio</a:t>
            </a: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 = 800,000−200,000/400,000=1.5</a:t>
            </a:r>
            <a:endParaRPr lang="tr-TR" sz="16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1143000" lvl="2" indent="-228600" algn="just">
              <a:lnSpc>
                <a:spcPct val="107000"/>
              </a:lnSpc>
              <a:spcAft>
                <a:spcPts val="800"/>
              </a:spcAft>
              <a:buSzPts val="1000"/>
              <a:buFont typeface="Wingdings" panose="05000000000000000000" pitchFamily="2" charset="2"/>
              <a:buChar char=""/>
              <a:tabLst>
                <a:tab pos="1371600" algn="l"/>
              </a:tabLst>
            </a:pP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Yorum: ABC Şirketi, stokları göz ardı ederek sadece en likit varlıklarla kısa vadeli borçlarını 1.5 katı kadar karşılayabilir. Bu da sağlam bir likidite pozisyonunu işaret ediyor.</a:t>
            </a:r>
            <a:endParaRPr lang="tr-TR" sz="16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tabLst>
                <a:tab pos="457200" algn="l"/>
              </a:tabLst>
            </a:pPr>
            <a:r>
              <a:rPr lang="tr-TR" sz="1600" b="1" dirty="0" smtClean="0">
                <a:effectLst/>
                <a:latin typeface="Times New Roman" panose="02020603050405020304" pitchFamily="18" charset="0"/>
                <a:ea typeface="Times New Roman" panose="02020603050405020304" pitchFamily="18" charset="0"/>
                <a:cs typeface="Times New Roman" panose="02020603050405020304" pitchFamily="18" charset="0"/>
              </a:rPr>
              <a:t>Kaldıraç Oranları:</a:t>
            </a:r>
            <a:endParaRPr lang="tr-TR" sz="16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742950" lvl="1" indent="-285750" algn="just">
              <a:lnSpc>
                <a:spcPct val="107000"/>
              </a:lnSpc>
              <a:spcAft>
                <a:spcPts val="800"/>
              </a:spcAft>
              <a:buSzPts val="1000"/>
              <a:buFont typeface="Courier New" panose="02070309020205020404" pitchFamily="49" charset="0"/>
              <a:buChar char="o"/>
              <a:tabLst>
                <a:tab pos="914400" algn="l"/>
              </a:tabLst>
            </a:pPr>
            <a:r>
              <a:rPr lang="tr-TR" sz="1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Debt</a:t>
            </a: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1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Ratio</a:t>
            </a: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 = 600,000/1,000,000=0.6</a:t>
            </a:r>
            <a:endParaRPr lang="tr-TR" sz="16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1143000" lvl="2" indent="-228600" algn="just">
              <a:lnSpc>
                <a:spcPct val="107000"/>
              </a:lnSpc>
              <a:spcAft>
                <a:spcPts val="800"/>
              </a:spcAft>
              <a:buSzPts val="1000"/>
              <a:buFont typeface="Wingdings" panose="05000000000000000000" pitchFamily="2" charset="2"/>
              <a:buChar char=""/>
              <a:tabLst>
                <a:tab pos="1371600" algn="l"/>
              </a:tabLst>
            </a:pP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Yorum: ABC Şirketi'nin toplam aktiflerinin %60'ı borçlarla finanse edilmiş durumda. Bu oran, işletmenin yeterli öz kaynaklara sahip olduğunu gösterir ancak borç kullanımını da dikkate almak gerekebilir.</a:t>
            </a:r>
            <a:endParaRPr lang="tr-TR" sz="16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742950" lvl="1" indent="-285750" algn="just">
              <a:lnSpc>
                <a:spcPct val="107000"/>
              </a:lnSpc>
              <a:spcAft>
                <a:spcPts val="800"/>
              </a:spcAft>
              <a:buSzPts val="1000"/>
              <a:buFont typeface="Courier New" panose="02070309020205020404" pitchFamily="49" charset="0"/>
              <a:buChar char="o"/>
              <a:tabLst>
                <a:tab pos="914400" algn="l"/>
              </a:tabLst>
            </a:pPr>
            <a:r>
              <a:rPr lang="tr-TR" sz="1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Equity</a:t>
            </a: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1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Ratio</a:t>
            </a: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 = 400,000/1,000,000=0.4</a:t>
            </a:r>
            <a:endParaRPr lang="tr-TR" sz="16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just"/>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Yorum: ABC Şirketi'nin toplam aktiflerinin %40'ı öz sermayeden finanse edilmiş durumda. Şirketin kendi sermayesiyle finanse ettiği oran yüksek değil, bu da borç kullanımını göz önünde bulundurarak değerlendirilmelidir.</a:t>
            </a:r>
            <a:endParaRPr lang="tr-TR"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67710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66344" y="612647"/>
            <a:ext cx="11091672" cy="5316007"/>
          </a:xfrm>
          <a:prstGeom prst="rect">
            <a:avLst/>
          </a:prstGeom>
        </p:spPr>
        <p:txBody>
          <a:bodyPr wrap="square">
            <a:spAutoFit/>
          </a:bodyPr>
          <a:lstStyle/>
          <a:p>
            <a:pPr lvl="0" algn="just">
              <a:lnSpc>
                <a:spcPct val="107000"/>
              </a:lnSpc>
              <a:spcAft>
                <a:spcPts val="800"/>
              </a:spcAft>
              <a:tabLst>
                <a:tab pos="457200" algn="l"/>
              </a:tabLst>
            </a:pPr>
            <a:r>
              <a:rPr lang="tr-TR" sz="1600" b="1" dirty="0" smtClean="0">
                <a:effectLst/>
                <a:latin typeface="Times New Roman" panose="02020603050405020304" pitchFamily="18" charset="0"/>
                <a:ea typeface="Times New Roman" panose="02020603050405020304" pitchFamily="18" charset="0"/>
                <a:cs typeface="Times New Roman" panose="02020603050405020304" pitchFamily="18" charset="0"/>
              </a:rPr>
              <a:t>3.  Aktivite Oranları:</a:t>
            </a:r>
            <a:endParaRPr lang="tr-TR" sz="16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742950" lvl="1" indent="-285750" algn="just">
              <a:lnSpc>
                <a:spcPct val="107000"/>
              </a:lnSpc>
              <a:spcAft>
                <a:spcPts val="800"/>
              </a:spcAft>
              <a:buSzPts val="1000"/>
              <a:buFont typeface="Courier New" panose="02070309020205020404" pitchFamily="49" charset="0"/>
              <a:buChar char="o"/>
              <a:tabLst>
                <a:tab pos="914400" algn="l"/>
              </a:tabLst>
            </a:pP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Inventory </a:t>
            </a:r>
            <a:r>
              <a:rPr lang="tr-TR" sz="1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Turnover</a:t>
            </a: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1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Ratio</a:t>
            </a: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 = 1,200,000/150,000=8</a:t>
            </a:r>
            <a:endParaRPr lang="tr-TR" sz="16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1143000" lvl="2" indent="-228600" algn="just">
              <a:lnSpc>
                <a:spcPct val="107000"/>
              </a:lnSpc>
              <a:spcAft>
                <a:spcPts val="800"/>
              </a:spcAft>
              <a:buSzPts val="1000"/>
              <a:buFont typeface="Wingdings" panose="05000000000000000000" pitchFamily="2" charset="2"/>
              <a:buChar char=""/>
              <a:tabLst>
                <a:tab pos="1371600" algn="l"/>
              </a:tabLst>
            </a:pP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Yorum: ABC Şirketi'nin stokları yılda 8 kez devir ediliyor. Bu, şirketin stokları etkin bir şekilde yönettiğini gösterir.</a:t>
            </a:r>
            <a:endParaRPr lang="tr-TR" sz="16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742950" lvl="1" indent="-285750" algn="just">
              <a:lnSpc>
                <a:spcPct val="107000"/>
              </a:lnSpc>
              <a:spcAft>
                <a:spcPts val="800"/>
              </a:spcAft>
              <a:buSzPts val="1000"/>
              <a:buFont typeface="Courier New" panose="02070309020205020404" pitchFamily="49" charset="0"/>
              <a:buChar char="o"/>
              <a:tabLst>
                <a:tab pos="914400" algn="l"/>
              </a:tabLst>
            </a:pPr>
            <a:r>
              <a:rPr lang="tr-TR" sz="1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Accounts</a:t>
            </a: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1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Receivable</a:t>
            </a: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1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Turnover</a:t>
            </a: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1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Ratio</a:t>
            </a: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 = 1,200,000/100,000=12</a:t>
            </a:r>
            <a:endParaRPr lang="tr-TR" sz="16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1143000" lvl="2" indent="-228600" algn="just">
              <a:lnSpc>
                <a:spcPct val="107000"/>
              </a:lnSpc>
              <a:spcAft>
                <a:spcPts val="800"/>
              </a:spcAft>
              <a:buSzPts val="1000"/>
              <a:buFont typeface="Wingdings" panose="05000000000000000000" pitchFamily="2" charset="2"/>
              <a:buChar char=""/>
              <a:tabLst>
                <a:tab pos="1371600" algn="l"/>
              </a:tabLst>
            </a:pP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Yorum: ABC Şirketi'nin alacakları yılda 12 kez devir ediliyor. Bu, müşteri tahsilatlarının etkin bir şekilde gerçekleştiğini gösterir.</a:t>
            </a:r>
            <a:endParaRPr lang="tr-TR" sz="16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lvl="0" algn="just">
              <a:lnSpc>
                <a:spcPct val="107000"/>
              </a:lnSpc>
              <a:spcAft>
                <a:spcPts val="800"/>
              </a:spcAft>
              <a:tabLst>
                <a:tab pos="457200" algn="l"/>
              </a:tabLst>
            </a:pPr>
            <a:r>
              <a:rPr lang="tr-TR" sz="1600" b="1" dirty="0" smtClean="0">
                <a:effectLst/>
                <a:latin typeface="Times New Roman" panose="02020603050405020304" pitchFamily="18" charset="0"/>
                <a:ea typeface="Times New Roman" panose="02020603050405020304" pitchFamily="18" charset="0"/>
                <a:cs typeface="Times New Roman" panose="02020603050405020304" pitchFamily="18" charset="0"/>
              </a:rPr>
              <a:t>4.  Karlılık Oranları:</a:t>
            </a:r>
            <a:endParaRPr lang="tr-TR" sz="16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742950" lvl="1" indent="-285750" algn="just">
              <a:lnSpc>
                <a:spcPct val="107000"/>
              </a:lnSpc>
              <a:spcAft>
                <a:spcPts val="800"/>
              </a:spcAft>
              <a:buSzPts val="1000"/>
              <a:buFont typeface="Courier New" panose="02070309020205020404" pitchFamily="49" charset="0"/>
              <a:buChar char="o"/>
              <a:tabLst>
                <a:tab pos="914400" algn="l"/>
              </a:tabLst>
            </a:pPr>
            <a:r>
              <a:rPr lang="tr-TR" sz="1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Gross</a:t>
            </a: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 Profit </a:t>
            </a:r>
            <a:r>
              <a:rPr lang="tr-TR" sz="1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Margin</a:t>
            </a: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 = 400,000/1,000,000×100=40</a:t>
            </a:r>
            <a:endParaRPr lang="tr-TR" sz="16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1143000" lvl="2" indent="-228600" algn="just">
              <a:lnSpc>
                <a:spcPct val="107000"/>
              </a:lnSpc>
              <a:spcAft>
                <a:spcPts val="800"/>
              </a:spcAft>
              <a:buSzPts val="1000"/>
              <a:buFont typeface="Wingdings" panose="05000000000000000000" pitchFamily="2" charset="2"/>
              <a:buChar char=""/>
              <a:tabLst>
                <a:tab pos="1371600" algn="l"/>
              </a:tabLst>
            </a:pP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Yorum: ABC Şirketi'nin her bir TL satıştan %40 brüt kar elde ettiği görülüyor. Bu, şirketin üretim maliyetlerini etkin bir şekilde </a:t>
            </a:r>
            <a:r>
              <a:rPr lang="tr-TR" sz="1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yönetdiğini</a:t>
            </a: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 ve karlı bir operasyon yürüttüğünü gösterir.</a:t>
            </a:r>
            <a:endParaRPr lang="tr-TR" sz="16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742950" lvl="1" indent="-285750" algn="just">
              <a:lnSpc>
                <a:spcPct val="107000"/>
              </a:lnSpc>
              <a:spcAft>
                <a:spcPts val="800"/>
              </a:spcAft>
              <a:buSzPts val="1000"/>
              <a:buFont typeface="Courier New" panose="02070309020205020404" pitchFamily="49" charset="0"/>
              <a:buChar char="o"/>
              <a:tabLst>
                <a:tab pos="914400" algn="l"/>
              </a:tabLst>
            </a:pP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Net Profit </a:t>
            </a:r>
            <a:r>
              <a:rPr lang="tr-TR" sz="1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Margin</a:t>
            </a: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 = 200,000/1,000,000×100=20</a:t>
            </a:r>
            <a:endParaRPr lang="tr-TR" sz="16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1143000" lvl="2" indent="-228600" algn="just">
              <a:lnSpc>
                <a:spcPct val="107000"/>
              </a:lnSpc>
              <a:spcAft>
                <a:spcPts val="800"/>
              </a:spcAft>
              <a:buSzPts val="1000"/>
              <a:buFont typeface="Wingdings" panose="05000000000000000000" pitchFamily="2" charset="2"/>
              <a:buChar char=""/>
              <a:tabLst>
                <a:tab pos="1371600" algn="l"/>
              </a:tabLst>
            </a:pP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Yorum: ABC Şirketi'nin her bir TL satıştan %20 net kar elde ettiği görülüyor. Bu, şirketin genel yönetim ve diğer maliyetlerini etkin bir şekilde kontrol ettiğini ve karlı bir operasyon yürüttüğünü gösterir.</a:t>
            </a:r>
            <a:endParaRPr lang="tr-TR" sz="16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tr-TR" sz="1600" b="1" dirty="0" smtClean="0">
                <a:effectLst/>
                <a:latin typeface="Times New Roman" panose="02020603050405020304" pitchFamily="18" charset="0"/>
                <a:ea typeface="Times New Roman" panose="02020603050405020304" pitchFamily="18" charset="0"/>
                <a:cs typeface="Times New Roman" panose="02020603050405020304" pitchFamily="18" charset="0"/>
              </a:rPr>
              <a:t>Sonuç:</a:t>
            </a: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 ABC Şirketi'nin oran analizi sonuçları, genel olarak sağlam finansal performans ve yönetim etkinliği gösteriyor. </a:t>
            </a:r>
            <a:r>
              <a:rPr lang="tr-TR" sz="1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Likitlik</a:t>
            </a: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 kaldıraç, aktivite ve karlılık oranları şirketin finansal sağlığı hakkında önemli bilgiler sunarken, bu veriler yöneticilerin stratejik kararlar almasına ve işletmenin gelecekteki performansını iyileştirmesine yardımcı olur.</a:t>
            </a:r>
            <a:endParaRPr lang="tr-TR" sz="16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90274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539496" y="685800"/>
            <a:ext cx="10945368" cy="5101589"/>
          </a:xfrm>
          <a:prstGeom prst="rect">
            <a:avLst/>
          </a:prstGeom>
        </p:spPr>
        <p:txBody>
          <a:bodyPr wrap="square">
            <a:spAutoFit/>
          </a:bodyPr>
          <a:lstStyle/>
          <a:p>
            <a:pPr>
              <a:lnSpc>
                <a:spcPct val="107000"/>
              </a:lnSpc>
              <a:spcAft>
                <a:spcPts val="800"/>
              </a:spcAft>
            </a:pPr>
            <a:r>
              <a:rPr lang="tr-TR" sz="1600" b="1" dirty="0" smtClean="0">
                <a:effectLst/>
                <a:latin typeface="Times New Roman" panose="02020603050405020304" pitchFamily="18" charset="0"/>
                <a:ea typeface="Times New Roman" panose="02020603050405020304" pitchFamily="18" charset="0"/>
                <a:cs typeface="Times New Roman" panose="02020603050405020304" pitchFamily="18" charset="0"/>
              </a:rPr>
              <a:t>Örnek Senaryo: XYZ Şirketi Oran Analizi</a:t>
            </a:r>
            <a:endParaRPr lang="tr-TR" sz="16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XYZ Şirketi'nin son finansal yılına ait finansal tabloları incelenerek aşağıdaki oranlar hesaplanmıştır:</a:t>
            </a:r>
            <a:endParaRPr lang="tr-TR" sz="16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tr-TR" sz="1600"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Likitlik</a:t>
            </a:r>
            <a:r>
              <a:rPr lang="tr-TR" sz="1600" b="1" dirty="0" smtClean="0">
                <a:effectLst/>
                <a:latin typeface="Times New Roman" panose="02020603050405020304" pitchFamily="18" charset="0"/>
                <a:ea typeface="Times New Roman" panose="02020603050405020304" pitchFamily="18" charset="0"/>
                <a:cs typeface="Times New Roman" panose="02020603050405020304" pitchFamily="18" charset="0"/>
              </a:rPr>
              <a:t> Oranları:</a:t>
            </a:r>
            <a:endParaRPr lang="tr-TR" sz="16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sz="1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Current</a:t>
            </a: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1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Ratio</a:t>
            </a: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 (Likit Aktif Oranı): 2.5</a:t>
            </a:r>
            <a:endParaRPr lang="tr-TR" sz="16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sz="1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Quick</a:t>
            </a: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1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Ratio</a:t>
            </a: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 (Hızlı Likidite Oranı): 1.8</a:t>
            </a:r>
            <a:endParaRPr lang="tr-TR" sz="16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tr-TR" sz="1600" b="1" dirty="0" smtClean="0">
                <a:effectLst/>
                <a:latin typeface="Times New Roman" panose="02020603050405020304" pitchFamily="18" charset="0"/>
                <a:ea typeface="Times New Roman" panose="02020603050405020304" pitchFamily="18" charset="0"/>
                <a:cs typeface="Times New Roman" panose="02020603050405020304" pitchFamily="18" charset="0"/>
              </a:rPr>
              <a:t>Kaldıraç Oranları:</a:t>
            </a:r>
            <a:endParaRPr lang="tr-TR" sz="16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Borç Oranı (</a:t>
            </a:r>
            <a:r>
              <a:rPr lang="tr-TR" sz="1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Debt</a:t>
            </a: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1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Ratio</a:t>
            </a: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 %40</a:t>
            </a:r>
            <a:endParaRPr lang="tr-TR" sz="16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Faiz Kapsama Oranı (</a:t>
            </a:r>
            <a:r>
              <a:rPr lang="tr-TR" sz="1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Interest</a:t>
            </a: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1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Coverage</a:t>
            </a: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1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Ratio</a:t>
            </a: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 5</a:t>
            </a:r>
            <a:endParaRPr lang="tr-TR" sz="16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tr-TR" sz="1600" b="1" dirty="0" smtClean="0">
                <a:effectLst/>
                <a:latin typeface="Times New Roman" panose="02020603050405020304" pitchFamily="18" charset="0"/>
                <a:ea typeface="Times New Roman" panose="02020603050405020304" pitchFamily="18" charset="0"/>
                <a:cs typeface="Times New Roman" panose="02020603050405020304" pitchFamily="18" charset="0"/>
              </a:rPr>
              <a:t>Aktivite Oranları:</a:t>
            </a:r>
            <a:endParaRPr lang="tr-TR" sz="16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Stok Devir Hızı (Inventory </a:t>
            </a:r>
            <a:r>
              <a:rPr lang="tr-TR" sz="1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Turnover</a:t>
            </a: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1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Ratio</a:t>
            </a: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 8</a:t>
            </a:r>
            <a:endParaRPr lang="tr-TR" sz="16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Alacak Devir Hızı (</a:t>
            </a:r>
            <a:r>
              <a:rPr lang="tr-TR" sz="1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Accounts</a:t>
            </a: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1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Receivable</a:t>
            </a: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1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Turnover</a:t>
            </a: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1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Ratio</a:t>
            </a: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 6</a:t>
            </a:r>
            <a:endParaRPr lang="tr-TR" sz="16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tr-TR" sz="1600" b="1" dirty="0" smtClean="0">
                <a:effectLst/>
                <a:latin typeface="Times New Roman" panose="02020603050405020304" pitchFamily="18" charset="0"/>
                <a:ea typeface="Times New Roman" panose="02020603050405020304" pitchFamily="18" charset="0"/>
                <a:cs typeface="Times New Roman" panose="02020603050405020304" pitchFamily="18" charset="0"/>
              </a:rPr>
              <a:t>Karlılık Oranları:</a:t>
            </a:r>
            <a:endParaRPr lang="tr-TR" sz="16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Brüt Kar Marjı (</a:t>
            </a:r>
            <a:r>
              <a:rPr lang="tr-TR" sz="1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Gross</a:t>
            </a: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 Profit </a:t>
            </a:r>
            <a:r>
              <a:rPr lang="tr-TR" sz="1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Margin</a:t>
            </a: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 %50</a:t>
            </a:r>
            <a:endParaRPr lang="tr-TR" sz="16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Net Kar Marjı (Net Profit </a:t>
            </a:r>
            <a:r>
              <a:rPr lang="tr-TR" sz="1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Margin</a:t>
            </a: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 %15</a:t>
            </a:r>
            <a:endParaRPr lang="tr-TR" sz="16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633725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76656" y="832104"/>
            <a:ext cx="10707624" cy="4842351"/>
          </a:xfrm>
          <a:prstGeom prst="rect">
            <a:avLst/>
          </a:prstGeom>
        </p:spPr>
        <p:txBody>
          <a:bodyPr wrap="square">
            <a:spAutoFit/>
          </a:bodyPr>
          <a:lstStyle/>
          <a:p>
            <a:pPr>
              <a:lnSpc>
                <a:spcPct val="107000"/>
              </a:lnSpc>
              <a:spcAft>
                <a:spcPts val="800"/>
              </a:spcAft>
            </a:pP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Oran Analizi Yorumu:</a:t>
            </a:r>
            <a:endParaRPr lang="tr-TR"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tr-TR"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Likitlik</a:t>
            </a: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 Oranları:</a:t>
            </a:r>
            <a:endParaRPr lang="tr-TR"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Current</a:t>
            </a: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Ratio</a:t>
            </a: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 (2.5):</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XYZ Şirketi'nin mevcut varlıkları, kısa vadeli borçlarını 2.5 katıyla karşılıyor. Bu, şirketin likit durumda olduğunu ve kısa vadeli ödeme taahhütlerini rahatlıkla yerine getirebileceğini gösterir.</a:t>
            </a:r>
            <a:endParaRPr lang="tr-TR"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Quick</a:t>
            </a: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Ratio</a:t>
            </a: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 (1.8):</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Hızlı likidite oranı, stokları göz ardı ederek mevcut varlıkların sadece en likit kısmı ile kısa vadeli borçları karşılama kapasitesini gösterir. XYZ Şirketi'nin hızlı likidite oranının 1.8 olması, stoklar hariç tutulduğunda da kısa vadeli ödemeleri karşılayabilecek güçte olduğunu gösterir.</a:t>
            </a:r>
            <a:endParaRPr lang="tr-TR"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Kaldıraç Oranları:</a:t>
            </a:r>
            <a:endParaRPr lang="tr-TR"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Borç Oranı (%40):</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XYZ Şirketi'nin toplam varlıklarının %40'ı borçlarla finanse edilmiş durumda. Bu oran, şirketin finansal riskinin ılımlı düzeyde olduğunu gösterir.</a:t>
            </a:r>
            <a:endParaRPr lang="tr-TR"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Faiz Kapsama Oranı (5):</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XYZ Şirketi'nin faiz kapsama oranı 5 ise, şirketin faiz giderlerini karşılayabilecek düzeyde </a:t>
            </a:r>
            <a:r>
              <a:rPr lang="tr-TR" dirty="0" err="1" smtClean="0">
                <a:effectLst/>
                <a:latin typeface="Times New Roman" panose="02020603050405020304" pitchFamily="18" charset="0"/>
                <a:ea typeface="Times New Roman" panose="02020603050405020304" pitchFamily="18" charset="0"/>
                <a:cs typeface="Times New Roman" panose="02020603050405020304" pitchFamily="18" charset="0"/>
              </a:rPr>
              <a:t>operasyonel</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karlılığa sahip olduğunu gösterir. Yani, XYZ Şirketi'nin borç ödemelerini yapabilme yeteneği kuvvetlidir.</a:t>
            </a:r>
            <a:endParaRPr lang="tr-TR"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5945754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TotalTime>
  <Words>1551</Words>
  <Application>Microsoft Office PowerPoint</Application>
  <PresentationFormat>Geniş ekran</PresentationFormat>
  <Paragraphs>87</Paragraphs>
  <Slides>10</Slides>
  <Notes>0</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10</vt:i4>
      </vt:variant>
    </vt:vector>
  </HeadingPairs>
  <TitlesOfParts>
    <vt:vector size="18" baseType="lpstr">
      <vt:lpstr>Arial</vt:lpstr>
      <vt:lpstr>Calibri</vt:lpstr>
      <vt:lpstr>Calibri Light</vt:lpstr>
      <vt:lpstr>Courier New</vt:lpstr>
      <vt:lpstr>Symbol</vt:lpstr>
      <vt:lpstr>Times New Roman</vt:lpstr>
      <vt:lpstr>Wingdings</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pc</dc:creator>
  <cp:lastModifiedBy>pc</cp:lastModifiedBy>
  <cp:revision>4</cp:revision>
  <dcterms:created xsi:type="dcterms:W3CDTF">2024-06-24T05:48:45Z</dcterms:created>
  <dcterms:modified xsi:type="dcterms:W3CDTF">2024-06-24T06:16:39Z</dcterms:modified>
</cp:coreProperties>
</file>