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3" d="100"/>
          <a:sy n="93" d="100"/>
        </p:scale>
        <p:origin x="27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FE06B95-7174-4010-BD24-5A1220D50FA4}" type="datetimeFigureOut">
              <a:rPr lang="tr-TR" smtClean="0"/>
              <a:t>20.07.2024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F0656FB-98F4-4D38-B392-80DA23A31A2D}" type="slidenum">
              <a:rPr lang="tr-TR" smtClean="0"/>
              <a:t>‹#›</a:t>
            </a:fld>
            <a:endParaRPr lang="tr-TR"/>
          </a:p>
        </p:txBody>
      </p:sp>
    </p:spTree>
    <p:extLst>
      <p:ext uri="{BB962C8B-B14F-4D97-AF65-F5344CB8AC3E}">
        <p14:creationId xmlns:p14="http://schemas.microsoft.com/office/powerpoint/2010/main" val="4163826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FE06B95-7174-4010-BD24-5A1220D50FA4}" type="datetimeFigureOut">
              <a:rPr lang="tr-TR" smtClean="0"/>
              <a:t>20.07.2024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F0656FB-98F4-4D38-B392-80DA23A31A2D}" type="slidenum">
              <a:rPr lang="tr-TR" smtClean="0"/>
              <a:t>‹#›</a:t>
            </a:fld>
            <a:endParaRPr lang="tr-TR"/>
          </a:p>
        </p:txBody>
      </p:sp>
    </p:spTree>
    <p:extLst>
      <p:ext uri="{BB962C8B-B14F-4D97-AF65-F5344CB8AC3E}">
        <p14:creationId xmlns:p14="http://schemas.microsoft.com/office/powerpoint/2010/main" val="3485375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FE06B95-7174-4010-BD24-5A1220D50FA4}" type="datetimeFigureOut">
              <a:rPr lang="tr-TR" smtClean="0"/>
              <a:t>20.07.2024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F0656FB-98F4-4D38-B392-80DA23A31A2D}" type="slidenum">
              <a:rPr lang="tr-TR" smtClean="0"/>
              <a:t>‹#›</a:t>
            </a:fld>
            <a:endParaRPr lang="tr-TR"/>
          </a:p>
        </p:txBody>
      </p:sp>
    </p:spTree>
    <p:extLst>
      <p:ext uri="{BB962C8B-B14F-4D97-AF65-F5344CB8AC3E}">
        <p14:creationId xmlns:p14="http://schemas.microsoft.com/office/powerpoint/2010/main" val="3746706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FE06B95-7174-4010-BD24-5A1220D50FA4}" type="datetimeFigureOut">
              <a:rPr lang="tr-TR" smtClean="0"/>
              <a:t>20.07.2024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F0656FB-98F4-4D38-B392-80DA23A31A2D}" type="slidenum">
              <a:rPr lang="tr-TR" smtClean="0"/>
              <a:t>‹#›</a:t>
            </a:fld>
            <a:endParaRPr lang="tr-TR"/>
          </a:p>
        </p:txBody>
      </p:sp>
    </p:spTree>
    <p:extLst>
      <p:ext uri="{BB962C8B-B14F-4D97-AF65-F5344CB8AC3E}">
        <p14:creationId xmlns:p14="http://schemas.microsoft.com/office/powerpoint/2010/main" val="1170546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FE06B95-7174-4010-BD24-5A1220D50FA4}" type="datetimeFigureOut">
              <a:rPr lang="tr-TR" smtClean="0"/>
              <a:t>20.07.2024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F0656FB-98F4-4D38-B392-80DA23A31A2D}" type="slidenum">
              <a:rPr lang="tr-TR" smtClean="0"/>
              <a:t>‹#›</a:t>
            </a:fld>
            <a:endParaRPr lang="tr-TR"/>
          </a:p>
        </p:txBody>
      </p:sp>
    </p:spTree>
    <p:extLst>
      <p:ext uri="{BB962C8B-B14F-4D97-AF65-F5344CB8AC3E}">
        <p14:creationId xmlns:p14="http://schemas.microsoft.com/office/powerpoint/2010/main" val="4218717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FE06B95-7174-4010-BD24-5A1220D50FA4}" type="datetimeFigureOut">
              <a:rPr lang="tr-TR" smtClean="0"/>
              <a:t>20.07.2024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F0656FB-98F4-4D38-B392-80DA23A31A2D}" type="slidenum">
              <a:rPr lang="tr-TR" smtClean="0"/>
              <a:t>‹#›</a:t>
            </a:fld>
            <a:endParaRPr lang="tr-TR"/>
          </a:p>
        </p:txBody>
      </p:sp>
    </p:spTree>
    <p:extLst>
      <p:ext uri="{BB962C8B-B14F-4D97-AF65-F5344CB8AC3E}">
        <p14:creationId xmlns:p14="http://schemas.microsoft.com/office/powerpoint/2010/main" val="1348633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FE06B95-7174-4010-BD24-5A1220D50FA4}" type="datetimeFigureOut">
              <a:rPr lang="tr-TR" smtClean="0"/>
              <a:t>20.07.2024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F0656FB-98F4-4D38-B392-80DA23A31A2D}" type="slidenum">
              <a:rPr lang="tr-TR" smtClean="0"/>
              <a:t>‹#›</a:t>
            </a:fld>
            <a:endParaRPr lang="tr-TR"/>
          </a:p>
        </p:txBody>
      </p:sp>
    </p:spTree>
    <p:extLst>
      <p:ext uri="{BB962C8B-B14F-4D97-AF65-F5344CB8AC3E}">
        <p14:creationId xmlns:p14="http://schemas.microsoft.com/office/powerpoint/2010/main" val="1674944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FE06B95-7174-4010-BD24-5A1220D50FA4}" type="datetimeFigureOut">
              <a:rPr lang="tr-TR" smtClean="0"/>
              <a:t>20.07.2024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F0656FB-98F4-4D38-B392-80DA23A31A2D}" type="slidenum">
              <a:rPr lang="tr-TR" smtClean="0"/>
              <a:t>‹#›</a:t>
            </a:fld>
            <a:endParaRPr lang="tr-TR"/>
          </a:p>
        </p:txBody>
      </p:sp>
    </p:spTree>
    <p:extLst>
      <p:ext uri="{BB962C8B-B14F-4D97-AF65-F5344CB8AC3E}">
        <p14:creationId xmlns:p14="http://schemas.microsoft.com/office/powerpoint/2010/main" val="1099326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FE06B95-7174-4010-BD24-5A1220D50FA4}" type="datetimeFigureOut">
              <a:rPr lang="tr-TR" smtClean="0"/>
              <a:t>20.07.2024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F0656FB-98F4-4D38-B392-80DA23A31A2D}" type="slidenum">
              <a:rPr lang="tr-TR" smtClean="0"/>
              <a:t>‹#›</a:t>
            </a:fld>
            <a:endParaRPr lang="tr-TR"/>
          </a:p>
        </p:txBody>
      </p:sp>
    </p:spTree>
    <p:extLst>
      <p:ext uri="{BB962C8B-B14F-4D97-AF65-F5344CB8AC3E}">
        <p14:creationId xmlns:p14="http://schemas.microsoft.com/office/powerpoint/2010/main" val="1987186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FE06B95-7174-4010-BD24-5A1220D50FA4}" type="datetimeFigureOut">
              <a:rPr lang="tr-TR" smtClean="0"/>
              <a:t>20.07.2024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F0656FB-98F4-4D38-B392-80DA23A31A2D}" type="slidenum">
              <a:rPr lang="tr-TR" smtClean="0"/>
              <a:t>‹#›</a:t>
            </a:fld>
            <a:endParaRPr lang="tr-TR"/>
          </a:p>
        </p:txBody>
      </p:sp>
    </p:spTree>
    <p:extLst>
      <p:ext uri="{BB962C8B-B14F-4D97-AF65-F5344CB8AC3E}">
        <p14:creationId xmlns:p14="http://schemas.microsoft.com/office/powerpoint/2010/main" val="960966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FE06B95-7174-4010-BD24-5A1220D50FA4}" type="datetimeFigureOut">
              <a:rPr lang="tr-TR" smtClean="0"/>
              <a:t>20.07.2024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F0656FB-98F4-4D38-B392-80DA23A31A2D}" type="slidenum">
              <a:rPr lang="tr-TR" smtClean="0"/>
              <a:t>‹#›</a:t>
            </a:fld>
            <a:endParaRPr lang="tr-TR"/>
          </a:p>
        </p:txBody>
      </p:sp>
    </p:spTree>
    <p:extLst>
      <p:ext uri="{BB962C8B-B14F-4D97-AF65-F5344CB8AC3E}">
        <p14:creationId xmlns:p14="http://schemas.microsoft.com/office/powerpoint/2010/main" val="2451304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E06B95-7174-4010-BD24-5A1220D50FA4}" type="datetimeFigureOut">
              <a:rPr lang="tr-TR" smtClean="0"/>
              <a:t>20.07.2024</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0656FB-98F4-4D38-B392-80DA23A31A2D}" type="slidenum">
              <a:rPr lang="tr-TR" smtClean="0"/>
              <a:t>‹#›</a:t>
            </a:fld>
            <a:endParaRPr lang="tr-TR"/>
          </a:p>
        </p:txBody>
      </p:sp>
    </p:spTree>
    <p:extLst>
      <p:ext uri="{BB962C8B-B14F-4D97-AF65-F5344CB8AC3E}">
        <p14:creationId xmlns:p14="http://schemas.microsoft.com/office/powerpoint/2010/main" val="5857700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err="1" smtClean="0"/>
              <a:t>Vroom’un</a:t>
            </a:r>
            <a:r>
              <a:rPr lang="tr-TR" dirty="0" smtClean="0"/>
              <a:t> Beklenti Kuramı </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606063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pPr marL="0" indent="0">
              <a:buNone/>
            </a:pPr>
            <a:r>
              <a:rPr lang="tr-TR" dirty="0" smtClean="0"/>
              <a:t>Victor </a:t>
            </a:r>
            <a:r>
              <a:rPr lang="tr-TR" dirty="0" err="1" smtClean="0"/>
              <a:t>Vroom'un</a:t>
            </a:r>
            <a:r>
              <a:rPr lang="tr-TR" dirty="0" smtClean="0"/>
              <a:t> Beklenti Teorisi, bireylerin belirli davranışları sergilemeye nasıl motive olduklarını açıklayan bir teoridir. Bu teori, bireylerin belirli hedeflere ulaşma konusundaki motivasyonlarının, bu hedeflere ulaşma ihtimaline ve bu hedeflerin sonucunda elde edecekleri ödüllere bağlı olduğunu öne sürer. </a:t>
            </a:r>
            <a:r>
              <a:rPr lang="tr-TR" dirty="0" err="1" smtClean="0"/>
              <a:t>Vroom'un</a:t>
            </a:r>
            <a:r>
              <a:rPr lang="tr-TR" dirty="0" smtClean="0"/>
              <a:t> Beklenti Teorisi üç ana bileşenden oluşur:</a:t>
            </a:r>
          </a:p>
          <a:p>
            <a:pPr marL="0" indent="0">
              <a:buNone/>
            </a:pPr>
            <a:r>
              <a:rPr lang="tr-TR" b="1" dirty="0" smtClean="0"/>
              <a:t>Beklenti (</a:t>
            </a:r>
            <a:r>
              <a:rPr lang="tr-TR" b="1" dirty="0" err="1" smtClean="0"/>
              <a:t>Expectancy</a:t>
            </a:r>
            <a:r>
              <a:rPr lang="tr-TR" b="1" dirty="0" smtClean="0"/>
              <a:t>):</a:t>
            </a:r>
            <a:r>
              <a:rPr lang="tr-TR" dirty="0" smtClean="0"/>
              <a:t> Bir bireyin belirli bir çaba seviyesinin belirli bir performans düzeyine yol açacağına olan inancı.</a:t>
            </a:r>
          </a:p>
          <a:p>
            <a:pPr marL="457200" lvl="1" indent="0">
              <a:buNone/>
            </a:pPr>
            <a:r>
              <a:rPr lang="tr-TR" b="1" dirty="0" smtClean="0"/>
              <a:t>Örnek:</a:t>
            </a:r>
            <a:r>
              <a:rPr lang="tr-TR" dirty="0" smtClean="0"/>
              <a:t> Bir çalışanın, daha fazla çalışmanın yüksek performansla sonuçlanacağına inanması.</a:t>
            </a:r>
          </a:p>
          <a:p>
            <a:pPr marL="0" indent="0">
              <a:buNone/>
            </a:pPr>
            <a:r>
              <a:rPr lang="tr-TR" b="1" dirty="0" err="1" smtClean="0"/>
              <a:t>Araçsallık</a:t>
            </a:r>
            <a:r>
              <a:rPr lang="tr-TR" b="1" dirty="0" smtClean="0"/>
              <a:t> (</a:t>
            </a:r>
            <a:r>
              <a:rPr lang="tr-TR" b="1" dirty="0" err="1" smtClean="0"/>
              <a:t>Instrumentality</a:t>
            </a:r>
            <a:r>
              <a:rPr lang="tr-TR" b="1" dirty="0" smtClean="0"/>
              <a:t>):</a:t>
            </a:r>
            <a:r>
              <a:rPr lang="tr-TR" dirty="0" smtClean="0"/>
              <a:t> Bir bireyin belirli bir performans düzeyinin belirli bir sonuç veya ödüle yol açacağına olan inancı.</a:t>
            </a:r>
          </a:p>
          <a:p>
            <a:pPr marL="457200" lvl="1" indent="0">
              <a:buNone/>
            </a:pPr>
            <a:r>
              <a:rPr lang="tr-TR" b="1" dirty="0" smtClean="0"/>
              <a:t>Örnek:</a:t>
            </a:r>
            <a:r>
              <a:rPr lang="tr-TR" dirty="0" smtClean="0"/>
              <a:t> Bir çalışanın, yüksek performans gösterdiğinde bir terfi veya maaş artışı alacağına inanması.</a:t>
            </a:r>
          </a:p>
          <a:p>
            <a:pPr marL="0" indent="0">
              <a:buNone/>
            </a:pPr>
            <a:r>
              <a:rPr lang="tr-TR" b="1" dirty="0" err="1" smtClean="0"/>
              <a:t>Valans</a:t>
            </a:r>
            <a:r>
              <a:rPr lang="tr-TR" b="1" dirty="0" smtClean="0"/>
              <a:t> (Valence):</a:t>
            </a:r>
            <a:r>
              <a:rPr lang="tr-TR" dirty="0" smtClean="0"/>
              <a:t> Bir bireyin belirli bir ödüle veya sonuca verdiği değer.</a:t>
            </a:r>
          </a:p>
          <a:p>
            <a:pPr marL="457200" lvl="1" indent="0">
              <a:buNone/>
            </a:pPr>
            <a:r>
              <a:rPr lang="tr-TR" b="1" dirty="0" smtClean="0"/>
              <a:t>Örnek:</a:t>
            </a:r>
            <a:r>
              <a:rPr lang="tr-TR" dirty="0" smtClean="0"/>
              <a:t> Bir çalışanın, maaş artışını veya </a:t>
            </a:r>
            <a:r>
              <a:rPr lang="tr-TR" dirty="0" err="1" smtClean="0"/>
              <a:t>terfiyi</a:t>
            </a:r>
            <a:r>
              <a:rPr lang="tr-TR" dirty="0" smtClean="0"/>
              <a:t> ne kadar arzu ettiği.</a:t>
            </a:r>
          </a:p>
          <a:p>
            <a:endParaRPr lang="tr-TR" dirty="0"/>
          </a:p>
        </p:txBody>
      </p:sp>
    </p:spTree>
    <p:extLst>
      <p:ext uri="{BB962C8B-B14F-4D97-AF65-F5344CB8AC3E}">
        <p14:creationId xmlns:p14="http://schemas.microsoft.com/office/powerpoint/2010/main" val="1323993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pPr marL="0" indent="0">
              <a:buNone/>
            </a:pPr>
            <a:r>
              <a:rPr lang="tr-TR" b="1" dirty="0" smtClean="0"/>
              <a:t>İş Yerinde Verimlilik Açısından </a:t>
            </a:r>
            <a:r>
              <a:rPr lang="tr-TR" b="1" dirty="0" err="1" smtClean="0"/>
              <a:t>Vroom'un</a:t>
            </a:r>
            <a:r>
              <a:rPr lang="tr-TR" b="1" dirty="0" smtClean="0"/>
              <a:t> Beklenti Teorisi'nin Yorumlanması:</a:t>
            </a:r>
          </a:p>
          <a:p>
            <a:pPr marL="0" indent="0">
              <a:buNone/>
            </a:pPr>
            <a:r>
              <a:rPr lang="tr-TR" dirty="0" err="1" smtClean="0"/>
              <a:t>Vroom'un</a:t>
            </a:r>
            <a:r>
              <a:rPr lang="tr-TR" dirty="0" smtClean="0"/>
              <a:t> Beklenti Teorisi, çalışanların motivasyonunu ve dolayısıyla verimliliğini artırmak için iş yerinde nasıl kullanılabileceğini gösterir. İşte bu teoriye dayalı bazı uygulamalar:</a:t>
            </a:r>
          </a:p>
          <a:p>
            <a:pPr marL="0" indent="0">
              <a:buNone/>
            </a:pPr>
            <a:r>
              <a:rPr lang="tr-TR" b="1" dirty="0" smtClean="0"/>
              <a:t>Beklenti (</a:t>
            </a:r>
            <a:r>
              <a:rPr lang="tr-TR" b="1" dirty="0" err="1" smtClean="0"/>
              <a:t>Expectancy</a:t>
            </a:r>
            <a:r>
              <a:rPr lang="tr-TR" b="1" dirty="0" smtClean="0"/>
              <a:t>):</a:t>
            </a:r>
            <a:endParaRPr lang="tr-TR" dirty="0" smtClean="0"/>
          </a:p>
          <a:p>
            <a:pPr marL="457200" lvl="1" indent="0">
              <a:buNone/>
            </a:pPr>
            <a:r>
              <a:rPr lang="tr-TR" b="1" dirty="0" smtClean="0"/>
              <a:t>Net ve Gerçekçi Hedefler Belirlemek:</a:t>
            </a:r>
            <a:r>
              <a:rPr lang="tr-TR" dirty="0" smtClean="0"/>
              <a:t> Çalışanların çabalarının yüksek performansa yol açacağını bilmelerini sağlamak için net ve ulaşılabilir hedefler belirleyin.</a:t>
            </a:r>
          </a:p>
          <a:p>
            <a:pPr marL="457200" lvl="1" indent="0">
              <a:buNone/>
            </a:pPr>
            <a:r>
              <a:rPr lang="tr-TR" b="1" dirty="0" smtClean="0"/>
              <a:t>Eğitim ve Gelişim Olanakları:</a:t>
            </a:r>
            <a:r>
              <a:rPr lang="tr-TR" dirty="0" smtClean="0"/>
              <a:t> Çalışanların yeteneklerini geliştirmek ve başarılı olmalarını sağlamak için gerekli eğitim ve gelişim olanakları sunun.</a:t>
            </a:r>
          </a:p>
          <a:p>
            <a:pPr marL="457200" lvl="1" indent="0">
              <a:buNone/>
            </a:pPr>
            <a:r>
              <a:rPr lang="tr-TR" b="1" dirty="0" smtClean="0"/>
              <a:t>Geri Bildirim ve Destek:</a:t>
            </a:r>
            <a:r>
              <a:rPr lang="tr-TR" dirty="0" smtClean="0"/>
              <a:t> Çalışanlara düzenli geri bildirim vererek ve destek sağlayarak, onların çabalarının farkında olduğunuzu gösterin.</a:t>
            </a:r>
          </a:p>
          <a:p>
            <a:pPr marL="0" indent="0">
              <a:buNone/>
            </a:pPr>
            <a:r>
              <a:rPr lang="tr-TR" b="1" dirty="0" err="1" smtClean="0"/>
              <a:t>Araçsallık</a:t>
            </a:r>
            <a:r>
              <a:rPr lang="tr-TR" b="1" dirty="0" smtClean="0"/>
              <a:t> (</a:t>
            </a:r>
            <a:r>
              <a:rPr lang="tr-TR" b="1" dirty="0" err="1" smtClean="0"/>
              <a:t>Instrumentality</a:t>
            </a:r>
            <a:r>
              <a:rPr lang="tr-TR" b="1" dirty="0" smtClean="0"/>
              <a:t>):</a:t>
            </a:r>
            <a:endParaRPr lang="tr-TR" dirty="0" smtClean="0"/>
          </a:p>
          <a:p>
            <a:pPr marL="457200" lvl="1" indent="0">
              <a:buNone/>
            </a:pPr>
            <a:r>
              <a:rPr lang="tr-TR" b="1" dirty="0" smtClean="0"/>
              <a:t>Adil ve Şeffaf Ödül Sistemleri:</a:t>
            </a:r>
            <a:r>
              <a:rPr lang="tr-TR" dirty="0" smtClean="0"/>
              <a:t> Çalışanların performanslarının ödüllerle doğrudan bağlantılı olduğunu bilmeleri için adil ve şeffaf ödül sistemleri oluşturun.</a:t>
            </a:r>
          </a:p>
          <a:p>
            <a:pPr marL="457200" lvl="1" indent="0">
              <a:buNone/>
            </a:pPr>
            <a:r>
              <a:rPr lang="tr-TR" b="1" dirty="0" smtClean="0"/>
              <a:t>Performans Ölçütleri:</a:t>
            </a:r>
            <a:r>
              <a:rPr lang="tr-TR" dirty="0" smtClean="0"/>
              <a:t> Çalışanların performanslarını objektif ve anlaşılır kriterlerle ölçün ve bu ölçütlere göre ödüllendirin.</a:t>
            </a:r>
          </a:p>
          <a:p>
            <a:pPr marL="457200" lvl="1" indent="0">
              <a:buNone/>
            </a:pPr>
            <a:r>
              <a:rPr lang="tr-TR" b="1" dirty="0" smtClean="0"/>
              <a:t>Kariyer Gelişim Planları:</a:t>
            </a:r>
            <a:r>
              <a:rPr lang="tr-TR" dirty="0" smtClean="0"/>
              <a:t> Yüksek performans gösteren çalışanlara kariyer gelişim fırsatları sunarak, çabalarının sonuçlarının somut olduğunu gösterin.</a:t>
            </a:r>
          </a:p>
          <a:p>
            <a:pPr marL="0" indent="0">
              <a:buNone/>
            </a:pPr>
            <a:r>
              <a:rPr lang="tr-TR" b="1" dirty="0" err="1" smtClean="0"/>
              <a:t>Valans</a:t>
            </a:r>
            <a:r>
              <a:rPr lang="tr-TR" b="1" dirty="0" smtClean="0"/>
              <a:t> (Valence):</a:t>
            </a:r>
            <a:endParaRPr lang="tr-TR" dirty="0" smtClean="0"/>
          </a:p>
          <a:p>
            <a:pPr marL="457200" lvl="1" indent="0">
              <a:buNone/>
            </a:pPr>
            <a:r>
              <a:rPr lang="tr-TR" b="1" dirty="0" smtClean="0"/>
              <a:t>Kişiselleştirilmiş Ödüller:</a:t>
            </a:r>
            <a:r>
              <a:rPr lang="tr-TR" dirty="0" smtClean="0"/>
              <a:t> Çalışanların kişisel hedeflerine ve değerlerine uygun ödüller sunun. Örneğin, bazı çalışanlar için para ödülleri motive edici olabilirken, diğerleri için esnek çalışma saatleri veya ek tatil günleri daha değerli olabilir.</a:t>
            </a:r>
          </a:p>
          <a:p>
            <a:pPr marL="457200" lvl="1" indent="0">
              <a:buNone/>
            </a:pPr>
            <a:r>
              <a:rPr lang="tr-TR" b="1" dirty="0" smtClean="0"/>
              <a:t>Çalışanların Görüşlerini Almak:</a:t>
            </a:r>
            <a:r>
              <a:rPr lang="tr-TR" dirty="0" smtClean="0"/>
              <a:t> Çalışanların hangi ödülleri en çok değerli bulduklarını anlamak için düzenli olarak geri bildirim alın.</a:t>
            </a:r>
          </a:p>
        </p:txBody>
      </p:sp>
    </p:spTree>
    <p:extLst>
      <p:ext uri="{BB962C8B-B14F-4D97-AF65-F5344CB8AC3E}">
        <p14:creationId xmlns:p14="http://schemas.microsoft.com/office/powerpoint/2010/main" val="25108794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marL="0" indent="0">
              <a:buNone/>
            </a:pPr>
            <a:r>
              <a:rPr lang="tr-TR" b="1" dirty="0" smtClean="0"/>
              <a:t>Örnek Uygulama:</a:t>
            </a:r>
          </a:p>
          <a:p>
            <a:pPr marL="0" indent="0">
              <a:buNone/>
            </a:pPr>
            <a:r>
              <a:rPr lang="tr-TR" dirty="0" smtClean="0"/>
              <a:t>Bir şirkette, yüksek performans gösteren çalışanların terfi edilmesi için belirli kriterler ve net bir süreç tanımlanmıştır. Bu süreç şeffaf bir şekilde tüm çalışanlara duyurulmuş ve terfi eden çalışanların başarı hikayeleri şirket içi bültenlerde paylaşılmıştır. Ayrıca, çalışanların performanslarını artırmalarına yardımcı olacak eğitim programları düzenlenmiş ve bu programlara katılanların başarı oranları izlenmiştir. Sonuç olarak, çalışanlar, çabalarının somut ödüllerle sonuçlandığını görmüş ve bu da genel motivasyonu ve verimliliği artırmıştır.</a:t>
            </a:r>
          </a:p>
          <a:p>
            <a:pPr marL="0" indent="0">
              <a:buNone/>
            </a:pPr>
            <a:r>
              <a:rPr lang="tr-TR" dirty="0" err="1" smtClean="0"/>
              <a:t>Vroom'un</a:t>
            </a:r>
            <a:r>
              <a:rPr lang="tr-TR" dirty="0" smtClean="0"/>
              <a:t> Beklenti Teorisi, çalışanların motivasyonunu ve performansını artırmak için stratejik bir yaklaşımdır. Bu teoriyi uygulayarak, iş yerinde hem bireysel hem de </a:t>
            </a:r>
            <a:r>
              <a:rPr lang="tr-TR" dirty="0" err="1" smtClean="0"/>
              <a:t>organizasyonel</a:t>
            </a:r>
            <a:r>
              <a:rPr lang="tr-TR" dirty="0" smtClean="0"/>
              <a:t> düzeyde verimliliği artırabilirsiniz.</a:t>
            </a:r>
          </a:p>
          <a:p>
            <a:endParaRPr lang="tr-TR" dirty="0"/>
          </a:p>
        </p:txBody>
      </p:sp>
    </p:spTree>
    <p:extLst>
      <p:ext uri="{BB962C8B-B14F-4D97-AF65-F5344CB8AC3E}">
        <p14:creationId xmlns:p14="http://schemas.microsoft.com/office/powerpoint/2010/main" val="126493276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472</Words>
  <Application>Microsoft Office PowerPoint</Application>
  <PresentationFormat>Geniş ekran</PresentationFormat>
  <Paragraphs>24</Paragraphs>
  <Slides>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vt:i4>
      </vt:variant>
    </vt:vector>
  </HeadingPairs>
  <TitlesOfParts>
    <vt:vector size="8" baseType="lpstr">
      <vt:lpstr>Arial</vt:lpstr>
      <vt:lpstr>Calibri</vt:lpstr>
      <vt:lpstr>Calibri Light</vt:lpstr>
      <vt:lpstr>Office Teması</vt:lpstr>
      <vt:lpstr>Vroom’un Beklenti Kuramı </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Vroom’un Beklenti Kuramı </dc:title>
  <dc:creator>Esra Karakuş Umar</dc:creator>
  <cp:lastModifiedBy>Esra Karakuş Umar</cp:lastModifiedBy>
  <cp:revision>1</cp:revision>
  <dcterms:created xsi:type="dcterms:W3CDTF">2024-07-20T13:38:39Z</dcterms:created>
  <dcterms:modified xsi:type="dcterms:W3CDTF">2024-07-20T13:40:28Z</dcterms:modified>
</cp:coreProperties>
</file>