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9365E-69FE-4419-A617-EFB01BA3A212}" type="datetimeFigureOut">
              <a:rPr lang="tr-TR" smtClean="0"/>
              <a:t>28.07.2024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293E-2EB1-493F-8C90-9A3FE4CE0A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5019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9365E-69FE-4419-A617-EFB01BA3A212}" type="datetimeFigureOut">
              <a:rPr lang="tr-TR" smtClean="0"/>
              <a:t>28.07.2024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293E-2EB1-493F-8C90-9A3FE4CE0A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42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9365E-69FE-4419-A617-EFB01BA3A212}" type="datetimeFigureOut">
              <a:rPr lang="tr-TR" smtClean="0"/>
              <a:t>28.07.2024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293E-2EB1-493F-8C90-9A3FE4CE0A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4177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9365E-69FE-4419-A617-EFB01BA3A212}" type="datetimeFigureOut">
              <a:rPr lang="tr-TR" smtClean="0"/>
              <a:t>28.07.2024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293E-2EB1-493F-8C90-9A3FE4CE0A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645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9365E-69FE-4419-A617-EFB01BA3A212}" type="datetimeFigureOut">
              <a:rPr lang="tr-TR" smtClean="0"/>
              <a:t>28.07.2024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293E-2EB1-493F-8C90-9A3FE4CE0A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8747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9365E-69FE-4419-A617-EFB01BA3A212}" type="datetimeFigureOut">
              <a:rPr lang="tr-TR" smtClean="0"/>
              <a:t>28.07.2024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293E-2EB1-493F-8C90-9A3FE4CE0A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5114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9365E-69FE-4419-A617-EFB01BA3A212}" type="datetimeFigureOut">
              <a:rPr lang="tr-TR" smtClean="0"/>
              <a:t>28.07.2024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293E-2EB1-493F-8C90-9A3FE4CE0A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7260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9365E-69FE-4419-A617-EFB01BA3A212}" type="datetimeFigureOut">
              <a:rPr lang="tr-TR" smtClean="0"/>
              <a:t>28.07.2024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293E-2EB1-493F-8C90-9A3FE4CE0A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721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9365E-69FE-4419-A617-EFB01BA3A212}" type="datetimeFigureOut">
              <a:rPr lang="tr-TR" smtClean="0"/>
              <a:t>28.07.2024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293E-2EB1-493F-8C90-9A3FE4CE0A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756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9365E-69FE-4419-A617-EFB01BA3A212}" type="datetimeFigureOut">
              <a:rPr lang="tr-TR" smtClean="0"/>
              <a:t>28.07.2024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293E-2EB1-493F-8C90-9A3FE4CE0A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9068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9365E-69FE-4419-A617-EFB01BA3A212}" type="datetimeFigureOut">
              <a:rPr lang="tr-TR" smtClean="0"/>
              <a:t>28.07.2024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293E-2EB1-493F-8C90-9A3FE4CE0A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6887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9365E-69FE-4419-A617-EFB01BA3A212}" type="datetimeFigureOut">
              <a:rPr lang="tr-TR" smtClean="0"/>
              <a:t>28.07.2024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1293E-2EB1-493F-8C90-9A3FE4CE0A1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140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Toplumsal Roller ve Statüler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4964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Toplumsal rol, bireylerin toplum içinde belirli pozisyonlara veya statülere uygun olarak sergiledikleri davranış kalıplarıdır. </a:t>
            </a:r>
          </a:p>
          <a:p>
            <a:r>
              <a:rPr lang="tr-TR" dirty="0" smtClean="0"/>
              <a:t>Her birey, çeşitli sosyal gruplar ve kurumlar içinde farklı rollere sahiptir ve bu roller, toplumun beklentilerine ve normlarına göre şekillenir. </a:t>
            </a:r>
          </a:p>
          <a:p>
            <a:r>
              <a:rPr lang="tr-TR" dirty="0" smtClean="0"/>
              <a:t>Toplumsal roller, bireylerin sosyal etkileşimlerinde nasıl davranmaları gerektiğini belirler ve toplumsal düzeni sağlamak için önemli bir işleve sahiptir.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4048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Rol çatışmaları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Bireyler, aynı anda birden fazla toplumsal rol üstlenebilirler. </a:t>
            </a:r>
          </a:p>
          <a:p>
            <a:r>
              <a:rPr lang="tr-TR" dirty="0" smtClean="0"/>
              <a:t>Örneğin, bir kişi hem ebeveyn, hem çalışan, hem de öğrenci olabilir. Bu durum, bazen rol çatışmalarına yol açabilir.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873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Toplumsal Rolün Örnekleri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Aile Rolleri:</a:t>
            </a:r>
            <a:endParaRPr lang="tr-TR" dirty="0" smtClean="0"/>
          </a:p>
          <a:p>
            <a:pPr lvl="1"/>
            <a:r>
              <a:rPr lang="tr-TR" b="1" dirty="0" smtClean="0"/>
              <a:t>Anne/Baba:</a:t>
            </a:r>
            <a:r>
              <a:rPr lang="tr-TR" dirty="0" smtClean="0"/>
              <a:t> Çocuklara bakım ve eğitim sağlamak, ev içi düzeni korumak.</a:t>
            </a:r>
          </a:p>
          <a:p>
            <a:pPr lvl="1"/>
            <a:r>
              <a:rPr lang="tr-TR" b="1" dirty="0" smtClean="0"/>
              <a:t>Çocuk:</a:t>
            </a:r>
            <a:r>
              <a:rPr lang="tr-TR" dirty="0" smtClean="0"/>
              <a:t> Aile içinde ebeveynlere saygı göstermek, belirli sorumlulukları yerine getirmek.</a:t>
            </a:r>
          </a:p>
          <a:p>
            <a:r>
              <a:rPr lang="tr-TR" b="1" dirty="0" smtClean="0"/>
              <a:t>Eğitim Rolleri:</a:t>
            </a:r>
            <a:endParaRPr lang="tr-TR" dirty="0" smtClean="0"/>
          </a:p>
          <a:p>
            <a:pPr lvl="1"/>
            <a:r>
              <a:rPr lang="tr-TR" b="1" dirty="0" smtClean="0"/>
              <a:t>Öğretmen:</a:t>
            </a:r>
            <a:r>
              <a:rPr lang="tr-TR" dirty="0" smtClean="0"/>
              <a:t> Ders anlatmak, öğrencilerin gelişimini takip etmek, disiplin sağlamak.</a:t>
            </a:r>
          </a:p>
          <a:p>
            <a:pPr lvl="1"/>
            <a:r>
              <a:rPr lang="tr-TR" b="1" dirty="0" smtClean="0"/>
              <a:t>Öğrenci:</a:t>
            </a:r>
            <a:r>
              <a:rPr lang="tr-TR" dirty="0" smtClean="0"/>
              <a:t> Derslere katılmak, ödevleri yapmak, sınavlara hazırlanmak.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6603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Statü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Statü, bireylerin toplum içindeki konumunu ve toplumun bu bireylere yönelik beklentilerini belirleyen sosyal pozisyonlardır. </a:t>
            </a:r>
          </a:p>
          <a:p>
            <a:r>
              <a:rPr lang="tr-TR" dirty="0" smtClean="0"/>
              <a:t>Statüler, toplumsal ilişkilerde bireylerin nasıl davranması gerektiğini ve diğer bireylerle nasıl etkileşimde bulunacağını şekillendirir. </a:t>
            </a:r>
          </a:p>
          <a:p>
            <a:r>
              <a:rPr lang="tr-TR" dirty="0" smtClean="0"/>
              <a:t>Statüler iki ana kategoriye ayrılabilir: kazanılmış statüler ve verilmiş statüler.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3204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Statü Türleri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1. Kazanılmış Statü (</a:t>
            </a:r>
            <a:r>
              <a:rPr lang="tr-TR" b="1" dirty="0" err="1" smtClean="0"/>
              <a:t>Achieved</a:t>
            </a:r>
            <a:r>
              <a:rPr lang="tr-TR" b="1" dirty="0" smtClean="0"/>
              <a:t> </a:t>
            </a:r>
            <a:r>
              <a:rPr lang="tr-TR" b="1" dirty="0" err="1" smtClean="0"/>
              <a:t>Status</a:t>
            </a:r>
            <a:r>
              <a:rPr lang="tr-TR" b="1" dirty="0" smtClean="0"/>
              <a:t>)</a:t>
            </a:r>
          </a:p>
          <a:p>
            <a:r>
              <a:rPr lang="tr-TR" dirty="0" smtClean="0"/>
              <a:t>Kazanılmış statü, bireyin kendi çabaları, yetenekleri ve başarıları sonucunda elde ettiği sosyal konumu ifade eder. Bu tür statüler, bireylerin eğitim, kariyer, beceri ve yetenek gibi faktörler aracılığıyla kazandıkları statülerdir.</a:t>
            </a:r>
          </a:p>
          <a:p>
            <a:r>
              <a:rPr lang="tr-TR" b="1" dirty="0" smtClean="0"/>
              <a:t>Örnekler:</a:t>
            </a:r>
            <a:endParaRPr lang="tr-TR" dirty="0" smtClean="0"/>
          </a:p>
          <a:p>
            <a:r>
              <a:rPr lang="tr-TR" b="1" dirty="0" smtClean="0"/>
              <a:t>Mesleki Statüler:</a:t>
            </a:r>
            <a:r>
              <a:rPr lang="tr-TR" dirty="0" smtClean="0"/>
              <a:t> Doktor, mühendis, öğretmen, avukat gibi meslekler.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6706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2. Verilmiş Statü (</a:t>
            </a:r>
            <a:r>
              <a:rPr lang="tr-TR" b="1" dirty="0" err="1" smtClean="0"/>
              <a:t>Ascribed</a:t>
            </a:r>
            <a:r>
              <a:rPr lang="tr-TR" b="1" dirty="0" smtClean="0"/>
              <a:t> </a:t>
            </a:r>
            <a:r>
              <a:rPr lang="tr-TR" b="1" dirty="0" err="1" smtClean="0"/>
              <a:t>Status</a:t>
            </a:r>
            <a:r>
              <a:rPr lang="tr-TR" b="1" dirty="0" smtClean="0"/>
              <a:t>)</a:t>
            </a:r>
          </a:p>
          <a:p>
            <a:r>
              <a:rPr lang="tr-TR" dirty="0" smtClean="0"/>
              <a:t>Verilmiş statü, bireyin doğumla birlikte veya biyolojik faktörler nedeniyle otomatik olarak sahip olduğu sosyal konumu ifade eder. Bu tür statüler, bireyin kontrolü dışında belirlenir ve genellikle kalıcıdır.</a:t>
            </a:r>
          </a:p>
          <a:p>
            <a:r>
              <a:rPr lang="tr-TR" b="1" dirty="0" smtClean="0"/>
              <a:t>Örnekler:</a:t>
            </a:r>
            <a:endParaRPr lang="tr-TR" dirty="0" smtClean="0"/>
          </a:p>
          <a:p>
            <a:r>
              <a:rPr lang="tr-TR" b="1" dirty="0" smtClean="0"/>
              <a:t>Ailevi Statüler:</a:t>
            </a:r>
            <a:r>
              <a:rPr lang="tr-TR" dirty="0" smtClean="0"/>
              <a:t> Anne, baba, çocuk, kardeş.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2902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Statü ve Rol İlişkisi</a:t>
            </a:r>
          </a:p>
          <a:p>
            <a:r>
              <a:rPr lang="tr-TR" dirty="0"/>
              <a:t>Statü ve rol kavramları, sosyolojide birbirini tamamlayan iki temel kavramdır</a:t>
            </a:r>
            <a:r>
              <a:rPr lang="tr-TR"/>
              <a:t>. </a:t>
            </a:r>
            <a:endParaRPr lang="tr-TR" smtClean="0"/>
          </a:p>
          <a:p>
            <a:r>
              <a:rPr lang="tr-TR" smtClean="0"/>
              <a:t>Statü</a:t>
            </a:r>
            <a:r>
              <a:rPr lang="tr-TR"/>
              <a:t>, bireyin toplum içindeki konumunu ifade ederken, rol bu statüye bağlı olarak bireyin sergilemesi gereken davranış kalıplarını ve sorumlulukları ifade eder.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529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356</Words>
  <Application>Microsoft Office PowerPoint</Application>
  <PresentationFormat>Geniş ekran</PresentationFormat>
  <Paragraphs>30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Toplumsal Roller ve Statüler </vt:lpstr>
      <vt:lpstr>PowerPoint Sunusu</vt:lpstr>
      <vt:lpstr>Rol çatışmaları </vt:lpstr>
      <vt:lpstr>Toplumsal Rolün Örnekleri </vt:lpstr>
      <vt:lpstr>Statü </vt:lpstr>
      <vt:lpstr>Statü Türleri 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Toplumsal Roller ve Statüler </dc:title>
  <dc:creator>Esra Karakuş Umar</dc:creator>
  <cp:lastModifiedBy>Esra Karakuş Umar</cp:lastModifiedBy>
  <cp:revision>2</cp:revision>
  <dcterms:created xsi:type="dcterms:W3CDTF">2024-07-28T15:46:52Z</dcterms:created>
  <dcterms:modified xsi:type="dcterms:W3CDTF">2024-07-28T15:51:24Z</dcterms:modified>
</cp:coreProperties>
</file>