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53" d="100"/>
          <a:sy n="53" d="100"/>
        </p:scale>
        <p:origin x="78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62388-3FE2-4C17-B87F-B6369A0ED454}" type="datetimeFigureOut">
              <a:rPr lang="tr-TR" smtClean="0"/>
              <a:t>16.07.2024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706B5-C2D0-438C-BAD4-90EE1C45FC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1959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62388-3FE2-4C17-B87F-B6369A0ED454}" type="datetimeFigureOut">
              <a:rPr lang="tr-TR" smtClean="0"/>
              <a:t>16.07.2024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706B5-C2D0-438C-BAD4-90EE1C45FC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6074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62388-3FE2-4C17-B87F-B6369A0ED454}" type="datetimeFigureOut">
              <a:rPr lang="tr-TR" smtClean="0"/>
              <a:t>16.07.2024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706B5-C2D0-438C-BAD4-90EE1C45FC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044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62388-3FE2-4C17-B87F-B6369A0ED454}" type="datetimeFigureOut">
              <a:rPr lang="tr-TR" smtClean="0"/>
              <a:t>16.07.2024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706B5-C2D0-438C-BAD4-90EE1C45FC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3570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62388-3FE2-4C17-B87F-B6369A0ED454}" type="datetimeFigureOut">
              <a:rPr lang="tr-TR" smtClean="0"/>
              <a:t>16.07.2024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706B5-C2D0-438C-BAD4-90EE1C45FC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5446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62388-3FE2-4C17-B87F-B6369A0ED454}" type="datetimeFigureOut">
              <a:rPr lang="tr-TR" smtClean="0"/>
              <a:t>16.07.2024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706B5-C2D0-438C-BAD4-90EE1C45FC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6555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62388-3FE2-4C17-B87F-B6369A0ED454}" type="datetimeFigureOut">
              <a:rPr lang="tr-TR" smtClean="0"/>
              <a:t>16.07.2024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706B5-C2D0-438C-BAD4-90EE1C45FC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0381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62388-3FE2-4C17-B87F-B6369A0ED454}" type="datetimeFigureOut">
              <a:rPr lang="tr-TR" smtClean="0"/>
              <a:t>16.07.2024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706B5-C2D0-438C-BAD4-90EE1C45FC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3678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62388-3FE2-4C17-B87F-B6369A0ED454}" type="datetimeFigureOut">
              <a:rPr lang="tr-TR" smtClean="0"/>
              <a:t>16.07.2024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706B5-C2D0-438C-BAD4-90EE1C45FC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428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62388-3FE2-4C17-B87F-B6369A0ED454}" type="datetimeFigureOut">
              <a:rPr lang="tr-TR" smtClean="0"/>
              <a:t>16.07.2024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706B5-C2D0-438C-BAD4-90EE1C45FC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001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62388-3FE2-4C17-B87F-B6369A0ED454}" type="datetimeFigureOut">
              <a:rPr lang="tr-TR" smtClean="0"/>
              <a:t>16.07.2024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706B5-C2D0-438C-BAD4-90EE1C45FC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2022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62388-3FE2-4C17-B87F-B6369A0ED454}" type="datetimeFigureOut">
              <a:rPr lang="tr-TR" smtClean="0"/>
              <a:t>16.07.2024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706B5-C2D0-438C-BAD4-90EE1C45FC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651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MALİYET MUHASEBESİ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DR.ÖĞR.ÜYESİ ABDULKADİR ALBEZ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2770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682170" y="725066"/>
            <a:ext cx="10900229" cy="48647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Maliyet Muhasebesinin Tanımı ve Amaçları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Tanım: </a:t>
            </a:r>
            <a:r>
              <a:rPr lang="tr-TR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Maliyet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muhasebesi, bir işletmenin üretim veya hizmet maliyetlerini belirlemek, kontrol etmek ve yönetmek için kullanılan muhasebe dalıdır</a:t>
            </a:r>
            <a:r>
              <a:rPr lang="tr-TR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400" b="1" dirty="0" smtClean="0"/>
              <a:t>Amaçlar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Maliyet Belirleme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Maliyet Kontrolü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Maliyet Yönetimi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Karar Alma Sürecine Destek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Bütçeleme ve Planlama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 Performans Değerlendirme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012232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798287" y="1691304"/>
            <a:ext cx="1081314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Maliyet Muhasebesinin İşletme </a:t>
            </a:r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İçindeki Rolü ve </a:t>
            </a:r>
            <a:r>
              <a:rPr lang="tr-T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Önemi</a:t>
            </a:r>
          </a:p>
          <a:p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Stratejik Planlama</a:t>
            </a:r>
            <a:endParaRPr lang="tr-TR" sz="2400" b="1" dirty="0">
              <a:latin typeface="Times New Roman" panose="02020603050405020304" pitchFamily="18" charset="0"/>
            </a:endParaRPr>
          </a:p>
          <a:p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Rekabet Üstünlüğü</a:t>
            </a:r>
          </a:p>
          <a:p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Kaynakların Etkin Kullanımı</a:t>
            </a:r>
          </a:p>
          <a:p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Finansal Sağlık</a:t>
            </a:r>
          </a:p>
          <a:p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Yönetsel Karar Destek Sistemi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548362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812800" y="1248228"/>
            <a:ext cx="10653486" cy="3801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Maliyet Kavramları ve </a:t>
            </a:r>
            <a:r>
              <a:rPr lang="tr-T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Türleri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Sabit Maliyetler (</a:t>
            </a:r>
            <a:r>
              <a:rPr lang="tr-TR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Sabit maliyetler, üretim hacmi veya faaliyet düzeyi ne olursa olsun belirli bir dönemde değişmeyen maliyetlerdir.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Değişken Maliyetler (</a:t>
            </a:r>
            <a:r>
              <a:rPr lang="tr-TR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Değişken maliyetler, üretim hacmi veya faaliyet düzeyine bağlı olarak değişen maliyetlerdir.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Karma Maliyetler (Mixed </a:t>
            </a:r>
            <a:r>
              <a:rPr lang="tr-TR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Karma maliyetler, hem sabit hem de değişken bileşenler içeren maliyetlerdir.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754090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9711683"/>
              </p:ext>
            </p:extLst>
          </p:nvPr>
        </p:nvGraphicFramePr>
        <p:xfrm>
          <a:off x="522514" y="2189647"/>
          <a:ext cx="10900228" cy="4304094"/>
        </p:xfrm>
        <a:graphic>
          <a:graphicData uri="http://schemas.openxmlformats.org/drawingml/2006/table">
            <a:tbl>
              <a:tblPr firstRow="1" firstCol="1" bandRow="1"/>
              <a:tblGrid>
                <a:gridCol w="1330107">
                  <a:extLst>
                    <a:ext uri="{9D8B030D-6E8A-4147-A177-3AD203B41FA5}">
                      <a16:colId xmlns:a16="http://schemas.microsoft.com/office/drawing/2014/main" val="3571373973"/>
                    </a:ext>
                  </a:extLst>
                </a:gridCol>
                <a:gridCol w="3050379">
                  <a:extLst>
                    <a:ext uri="{9D8B030D-6E8A-4147-A177-3AD203B41FA5}">
                      <a16:colId xmlns:a16="http://schemas.microsoft.com/office/drawing/2014/main" val="1817834622"/>
                    </a:ext>
                  </a:extLst>
                </a:gridCol>
                <a:gridCol w="3243245">
                  <a:extLst>
                    <a:ext uri="{9D8B030D-6E8A-4147-A177-3AD203B41FA5}">
                      <a16:colId xmlns:a16="http://schemas.microsoft.com/office/drawing/2014/main" val="1946768271"/>
                    </a:ext>
                  </a:extLst>
                </a:gridCol>
                <a:gridCol w="3276497">
                  <a:extLst>
                    <a:ext uri="{9D8B030D-6E8A-4147-A177-3AD203B41FA5}">
                      <a16:colId xmlns:a16="http://schemas.microsoft.com/office/drawing/2014/main" val="2205618629"/>
                    </a:ext>
                  </a:extLst>
                </a:gridCol>
              </a:tblGrid>
              <a:tr h="21475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Maliyet Türü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Tanım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Özellikler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Örnekler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7640986"/>
                  </a:ext>
                </a:extLst>
              </a:tr>
              <a:tr h="4104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Sabit Maliyetler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Üretim hacmine bağlı olarak değişmeyen maliyetler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Üretim hacminden bağımsızdır, birim başına maliyet değişir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Kira, sigorta, yönetici maaşları, amortisman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399704"/>
                  </a:ext>
                </a:extLst>
              </a:tr>
              <a:tr h="4104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Değişken Maliyetler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Üretim hacmine bağlı olarak değişen maliyetler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Üretim hacmiyle orantılıdır, birim başına maliyet sabittir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Ham madde, üretime bağlı işçilik, üretim malzemeleri, enerji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3869550"/>
                  </a:ext>
                </a:extLst>
              </a:tr>
              <a:tr h="4104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Karma Maliyetler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Hem sabit hem de değişken bileşenler içeren maliyetler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Belirli hacme kadar sabit, sonra değişken hale gelir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Telefon faturaları, araç kiralama, üretim ekipmanı bakımı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353804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22514" y="528536"/>
            <a:ext cx="1090022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Maliyet Türlerinin Karşılaştırılması</a:t>
            </a:r>
            <a:endParaRPr kumimoji="0" lang="tr-TR" alt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76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045029" y="1828800"/>
            <a:ext cx="1103085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Finansal Muhasebe ve Maliyet Muhasebesi Arasındaki </a:t>
            </a:r>
            <a:r>
              <a:rPr lang="tr-T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Farklar</a:t>
            </a:r>
          </a:p>
          <a:p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Amaç ve Hedef Kitle</a:t>
            </a:r>
          </a:p>
          <a:p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Raporlama ve Düzenleyici Çerçeve</a:t>
            </a:r>
          </a:p>
          <a:p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Bilgi Türü ve Detay Seviyesi</a:t>
            </a:r>
          </a:p>
          <a:p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Odak ve Zaman Dilimi</a:t>
            </a:r>
          </a:p>
          <a:p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Hukuki Zorunluluk ve Kullanım Amacı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619977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443505"/>
              </p:ext>
            </p:extLst>
          </p:nvPr>
        </p:nvGraphicFramePr>
        <p:xfrm>
          <a:off x="319313" y="1829632"/>
          <a:ext cx="11220498" cy="41753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22287">
                  <a:extLst>
                    <a:ext uri="{9D8B030D-6E8A-4147-A177-3AD203B41FA5}">
                      <a16:colId xmlns:a16="http://schemas.microsoft.com/office/drawing/2014/main" val="2250384851"/>
                    </a:ext>
                  </a:extLst>
                </a:gridCol>
                <a:gridCol w="4209143">
                  <a:extLst>
                    <a:ext uri="{9D8B030D-6E8A-4147-A177-3AD203B41FA5}">
                      <a16:colId xmlns:a16="http://schemas.microsoft.com/office/drawing/2014/main" val="3203964856"/>
                    </a:ext>
                  </a:extLst>
                </a:gridCol>
                <a:gridCol w="4689068">
                  <a:extLst>
                    <a:ext uri="{9D8B030D-6E8A-4147-A177-3AD203B41FA5}">
                      <a16:colId xmlns:a16="http://schemas.microsoft.com/office/drawing/2014/main" val="2368368186"/>
                    </a:ext>
                  </a:extLst>
                </a:gridCol>
              </a:tblGrid>
              <a:tr h="739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Özellik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Finansal Muhasebe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Maliyet Muhasebesi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723145825"/>
                  </a:ext>
                </a:extLst>
              </a:tr>
              <a:tr h="739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Amaç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Dış paydaşlara finansal bilgi sağlamak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İç yönetim kararlarını desteklemek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285025554"/>
                  </a:ext>
                </a:extLst>
              </a:tr>
              <a:tr h="739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Hedef Kitle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Yatırımcılar, kreditörler, düzenleyici kurumlar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İşletme yöneticileri ve çalışanları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382035128"/>
                  </a:ext>
                </a:extLst>
              </a:tr>
              <a:tr h="14411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Raporlama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Standart formatlarda, yıllık veya üç aylık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Esnek formatlarda, ihtiyaç duyulan herhangi bir zamanda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073577004"/>
                  </a:ext>
                </a:extLst>
              </a:tr>
              <a:tr h="739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Düzenleyici Çerçeve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IFRS, GAAP gibi standartlar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Belirli bir düzenleyici standart yoktur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781877783"/>
                  </a:ext>
                </a:extLst>
              </a:tr>
              <a:tr h="739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Bilgi Türü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Genel, özet, konsolide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Ayrıntılı ve spesifik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93858946"/>
                  </a:ext>
                </a:extLst>
              </a:tr>
              <a:tr h="739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Detay Seviyesi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Genel düzeyde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Çok daha ayrıntılı ve spesifik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119276057"/>
                  </a:ext>
                </a:extLst>
              </a:tr>
              <a:tr h="739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Odak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Geçmiş finansal performans ve durum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Gelecek planlaması, maliyet kontrolü, verimlilik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644167947"/>
                  </a:ext>
                </a:extLst>
              </a:tr>
              <a:tr h="739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Zaman Dilimi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Geçmişe yönelik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Hem geçmişe hem de geleceğe yönelik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706622741"/>
                  </a:ext>
                </a:extLst>
              </a:tr>
              <a:tr h="739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Hukuki Zorunluluk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Hukuken zorunlu, denetime tabidir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Hukuken zorunlu değil, yönetimin ihtiyaçlarına bağlı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74698080"/>
                  </a:ext>
                </a:extLst>
              </a:tr>
              <a:tr h="14411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Kullanım Amacı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Dış paydaşların finansal durumu ve performansı değerlendirmesi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İç yönetimin karar verme süreçlerini desteklemek, maliyet kontrolü, verimlilik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79079055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52715" y="556516"/>
            <a:ext cx="108022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Karşılaştırma Tablosu</a:t>
            </a:r>
            <a:endParaRPr kumimoji="0" lang="tr-TR" alt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928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075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421</Words>
  <Application>Microsoft Office PowerPoint</Application>
  <PresentationFormat>Geniş ekran</PresentationFormat>
  <Paragraphs>83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Teması</vt:lpstr>
      <vt:lpstr>MALİYET MUHASEBESİ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MALİYET MUHASEBESİ</dc:title>
  <dc:creator>pc</dc:creator>
  <cp:lastModifiedBy>pc</cp:lastModifiedBy>
  <cp:revision>4</cp:revision>
  <dcterms:created xsi:type="dcterms:W3CDTF">2024-07-16T10:11:36Z</dcterms:created>
  <dcterms:modified xsi:type="dcterms:W3CDTF">2024-07-16T10:31:07Z</dcterms:modified>
</cp:coreProperties>
</file>