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3" d="100"/>
          <a:sy n="53" d="100"/>
        </p:scale>
        <p:origin x="78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A4D8AE7-2AB3-4A30-A0AF-E48CF4D151ED}" type="datetimeFigureOut">
              <a:rPr lang="tr-TR" smtClean="0"/>
              <a:t>27.07.2024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873361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4D8AE7-2AB3-4A30-A0AF-E48CF4D151ED}" type="datetimeFigureOut">
              <a:rPr lang="tr-TR" smtClean="0"/>
              <a:t>27.07.2024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1363540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4D8AE7-2AB3-4A30-A0AF-E48CF4D151ED}" type="datetimeFigureOut">
              <a:rPr lang="tr-TR" smtClean="0"/>
              <a:t>27.07.2024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2614765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4D8AE7-2AB3-4A30-A0AF-E48CF4D151ED}" type="datetimeFigureOut">
              <a:rPr lang="tr-TR" smtClean="0"/>
              <a:t>27.07.2024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70428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A4D8AE7-2AB3-4A30-A0AF-E48CF4D151ED}" type="datetimeFigureOut">
              <a:rPr lang="tr-TR" smtClean="0"/>
              <a:t>27.07.2024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2863768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A4D8AE7-2AB3-4A30-A0AF-E48CF4D151ED}" type="datetimeFigureOut">
              <a:rPr lang="tr-TR" smtClean="0"/>
              <a:t>27.07.2024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107009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A4D8AE7-2AB3-4A30-A0AF-E48CF4D151ED}" type="datetimeFigureOut">
              <a:rPr lang="tr-TR" smtClean="0"/>
              <a:t>27.07.2024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866251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A4D8AE7-2AB3-4A30-A0AF-E48CF4D151ED}" type="datetimeFigureOut">
              <a:rPr lang="tr-TR" smtClean="0"/>
              <a:t>27.07.2024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2258882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4D8AE7-2AB3-4A30-A0AF-E48CF4D151ED}" type="datetimeFigureOut">
              <a:rPr lang="tr-TR" smtClean="0"/>
              <a:t>27.07.2024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216319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A4D8AE7-2AB3-4A30-A0AF-E48CF4D151ED}" type="datetimeFigureOut">
              <a:rPr lang="tr-TR" smtClean="0"/>
              <a:t>27.07.2024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292789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A4D8AE7-2AB3-4A30-A0AF-E48CF4D151ED}" type="datetimeFigureOut">
              <a:rPr lang="tr-TR" smtClean="0"/>
              <a:t>27.07.2024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BB819-B487-4BAC-9754-CE3593675B85}" type="slidenum">
              <a:rPr lang="tr-TR" smtClean="0"/>
              <a:t>‹#›</a:t>
            </a:fld>
            <a:endParaRPr lang="tr-TR"/>
          </a:p>
        </p:txBody>
      </p:sp>
    </p:spTree>
    <p:extLst>
      <p:ext uri="{BB962C8B-B14F-4D97-AF65-F5344CB8AC3E}">
        <p14:creationId xmlns:p14="http://schemas.microsoft.com/office/powerpoint/2010/main" val="333944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D8AE7-2AB3-4A30-A0AF-E48CF4D151ED}" type="datetimeFigureOut">
              <a:rPr lang="tr-TR" smtClean="0"/>
              <a:t>27.07.2024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6BB819-B487-4BAC-9754-CE3593675B85}" type="slidenum">
              <a:rPr lang="tr-TR" smtClean="0"/>
              <a:t>‹#›</a:t>
            </a:fld>
            <a:endParaRPr lang="tr-TR"/>
          </a:p>
        </p:txBody>
      </p:sp>
    </p:spTree>
    <p:extLst>
      <p:ext uri="{BB962C8B-B14F-4D97-AF65-F5344CB8AC3E}">
        <p14:creationId xmlns:p14="http://schemas.microsoft.com/office/powerpoint/2010/main" val="2160297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711200" y="972181"/>
            <a:ext cx="10711544" cy="4032642"/>
          </a:xfrm>
          <a:prstGeom prst="rect">
            <a:avLst/>
          </a:prstGeom>
        </p:spPr>
        <p:txBody>
          <a:bodyPr wrap="square">
            <a:spAutoFit/>
          </a:bodyPr>
          <a:lstStyle/>
          <a:p>
            <a:pPr algn="just">
              <a:lnSpc>
                <a:spcPct val="107000"/>
              </a:lnSpc>
              <a:spcAft>
                <a:spcPts val="80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Maliyet Sınıflandırması ve Maliyet Davranışı</a:t>
            </a:r>
            <a:endParaRPr lang="tr-TR"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A. </a:t>
            </a: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Doğrudan ve Dolaylı Maliyetler</a:t>
            </a:r>
          </a:p>
          <a:p>
            <a:pPr algn="just">
              <a:lnSpc>
                <a:spcPct val="107000"/>
              </a:lnSpc>
              <a:spcAft>
                <a:spcPts val="8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1. Doğrudan Maliyetler (Direct </a:t>
            </a:r>
            <a:r>
              <a:rPr lang="tr-TR"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Costs</a:t>
            </a: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dirty="0" smtClean="0">
                <a:effectLst/>
                <a:latin typeface="Times New Roman" panose="02020603050405020304" pitchFamily="18" charset="0"/>
                <a:ea typeface="Times New Roman" panose="02020603050405020304" pitchFamily="18" charset="0"/>
              </a:rPr>
              <a:t>Doğrudan maliyetler, belirli bir ürün veya hizmetle doğrudan ilişkilendirilebilen ve bu ürün veya hizmetin maliyetine doğrudan atfedilebilen maliyetlerdir.</a:t>
            </a:r>
          </a:p>
          <a:p>
            <a:pPr algn="just">
              <a:lnSpc>
                <a:spcPct val="107000"/>
              </a:lnSpc>
              <a:spcAft>
                <a:spcPts val="8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2. Dolaylı Maliyetler (</a:t>
            </a:r>
            <a:r>
              <a:rPr lang="tr-TR"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Indirect</a:t>
            </a: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Costs</a:t>
            </a: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dirty="0" smtClean="0">
                <a:effectLst/>
                <a:latin typeface="Times New Roman" panose="02020603050405020304" pitchFamily="18" charset="0"/>
                <a:ea typeface="Times New Roman" panose="02020603050405020304" pitchFamily="18" charset="0"/>
              </a:rPr>
              <a:t>belirli bir ürün veya hizmetle doğrudan ilişkilendirilemeyen ve bu ürün veya hizmetin maliyetine doğrudan atfedilemeyen maliyetlerdir.</a:t>
            </a:r>
          </a:p>
          <a:p>
            <a:pPr algn="just">
              <a:lnSpc>
                <a:spcPct val="107000"/>
              </a:lnSpc>
              <a:spcAft>
                <a:spcPts val="800"/>
              </a:spcAft>
            </a:pPr>
            <a:endParaRPr lang="tr-T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812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56344" y="696686"/>
            <a:ext cx="10421256" cy="369332"/>
          </a:xfrm>
          <a:prstGeom prst="rect">
            <a:avLst/>
          </a:prstGeom>
        </p:spPr>
        <p:txBody>
          <a:bodyPr wrap="square">
            <a:spAutoFit/>
          </a:bodyPr>
          <a:lstStyle/>
          <a:p>
            <a:r>
              <a:rPr lang="tr-TR" b="1" dirty="0">
                <a:latin typeface="Times New Roman" panose="02020603050405020304" pitchFamily="18" charset="0"/>
                <a:ea typeface="Times New Roman" panose="02020603050405020304" pitchFamily="18" charset="0"/>
              </a:rPr>
              <a:t>Karşılaştırma Tablosu</a:t>
            </a:r>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1044952432"/>
              </p:ext>
            </p:extLst>
          </p:nvPr>
        </p:nvGraphicFramePr>
        <p:xfrm>
          <a:off x="624114" y="1625600"/>
          <a:ext cx="10729686" cy="4513942"/>
        </p:xfrm>
        <a:graphic>
          <a:graphicData uri="http://schemas.openxmlformats.org/drawingml/2006/table">
            <a:tbl>
              <a:tblPr firstRow="1" firstCol="1" bandRow="1">
                <a:tableStyleId>{5C22544A-7EE6-4342-B048-85BDC9FD1C3A}</a:tableStyleId>
              </a:tblPr>
              <a:tblGrid>
                <a:gridCol w="1756229">
                  <a:extLst>
                    <a:ext uri="{9D8B030D-6E8A-4147-A177-3AD203B41FA5}">
                      <a16:colId xmlns:a16="http://schemas.microsoft.com/office/drawing/2014/main" val="3878886433"/>
                    </a:ext>
                  </a:extLst>
                </a:gridCol>
                <a:gridCol w="4325257">
                  <a:extLst>
                    <a:ext uri="{9D8B030D-6E8A-4147-A177-3AD203B41FA5}">
                      <a16:colId xmlns:a16="http://schemas.microsoft.com/office/drawing/2014/main" val="1608131328"/>
                    </a:ext>
                  </a:extLst>
                </a:gridCol>
                <a:gridCol w="4648200">
                  <a:extLst>
                    <a:ext uri="{9D8B030D-6E8A-4147-A177-3AD203B41FA5}">
                      <a16:colId xmlns:a16="http://schemas.microsoft.com/office/drawing/2014/main" val="913312536"/>
                    </a:ext>
                  </a:extLst>
                </a:gridCol>
              </a:tblGrid>
              <a:tr h="491782">
                <a:tc>
                  <a:txBody>
                    <a:bodyPr/>
                    <a:lstStyle/>
                    <a:p>
                      <a:pPr algn="just">
                        <a:lnSpc>
                          <a:spcPct val="107000"/>
                        </a:lnSpc>
                        <a:spcAft>
                          <a:spcPts val="0"/>
                        </a:spcAft>
                      </a:pPr>
                      <a:r>
                        <a:rPr lang="tr-TR" sz="2000">
                          <a:effectLst/>
                        </a:rPr>
                        <a:t>Özellik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Doğrudan Maliyetler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Dolaylı Maliyetler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7515070"/>
                  </a:ext>
                </a:extLst>
              </a:tr>
              <a:tr h="958719">
                <a:tc>
                  <a:txBody>
                    <a:bodyPr/>
                    <a:lstStyle/>
                    <a:p>
                      <a:pPr algn="just">
                        <a:lnSpc>
                          <a:spcPct val="107000"/>
                        </a:lnSpc>
                        <a:spcAft>
                          <a:spcPts val="0"/>
                        </a:spcAft>
                      </a:pPr>
                      <a:r>
                        <a:rPr lang="tr-TR" sz="2000">
                          <a:effectLst/>
                        </a:rPr>
                        <a:t>Tanım</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Belirli bir ürün veya hizmetle doğrudan ilişkilendirilebilen maliyetler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Belirli bir ürün veya hizmetle doğrudan ilişkilendirilemeyen maliyetler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92266739"/>
                  </a:ext>
                </a:extLst>
              </a:tr>
              <a:tr h="806470">
                <a:tc>
                  <a:txBody>
                    <a:bodyPr/>
                    <a:lstStyle/>
                    <a:p>
                      <a:pPr algn="just">
                        <a:lnSpc>
                          <a:spcPct val="107000"/>
                        </a:lnSpc>
                        <a:spcAft>
                          <a:spcPts val="0"/>
                        </a:spcAft>
                      </a:pPr>
                      <a:r>
                        <a:rPr lang="tr-TR" sz="2000">
                          <a:effectLst/>
                        </a:rPr>
                        <a:t>İlişkilendirme</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Belirli bir ürün veya hizmete doğrudan atfedilir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Belirli bir ürün veya hizmete doğrudan atfedilemez</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32783707"/>
                  </a:ext>
                </a:extLst>
              </a:tr>
              <a:tr h="491782">
                <a:tc>
                  <a:txBody>
                    <a:bodyPr/>
                    <a:lstStyle/>
                    <a:p>
                      <a:pPr algn="just">
                        <a:lnSpc>
                          <a:spcPct val="107000"/>
                        </a:lnSpc>
                        <a:spcAft>
                          <a:spcPts val="0"/>
                        </a:spcAft>
                      </a:pPr>
                      <a:r>
                        <a:rPr lang="tr-TR" sz="2000">
                          <a:effectLst/>
                        </a:rPr>
                        <a:t>İzlenebilirlik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Kolayca izlenebilir ve belirlenebilir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Kolayca izlenemez ve belirlenemez</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38605163"/>
                  </a:ext>
                </a:extLst>
              </a:tr>
              <a:tr h="806470">
                <a:tc>
                  <a:txBody>
                    <a:bodyPr/>
                    <a:lstStyle/>
                    <a:p>
                      <a:pPr algn="just">
                        <a:lnSpc>
                          <a:spcPct val="107000"/>
                        </a:lnSpc>
                        <a:spcAft>
                          <a:spcPts val="0"/>
                        </a:spcAft>
                      </a:pPr>
                      <a:r>
                        <a:rPr lang="tr-TR" sz="2000">
                          <a:effectLst/>
                        </a:rPr>
                        <a:t>Örnekler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Hammaddeler, doğrudan işçilik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Makinelerin amortismanı, genel yönetim giderleri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05218858"/>
                  </a:ext>
                </a:extLst>
              </a:tr>
              <a:tr h="958719">
                <a:tc>
                  <a:txBody>
                    <a:bodyPr/>
                    <a:lstStyle/>
                    <a:p>
                      <a:pPr algn="just">
                        <a:lnSpc>
                          <a:spcPct val="107000"/>
                        </a:lnSpc>
                        <a:spcAft>
                          <a:spcPts val="0"/>
                        </a:spcAft>
                      </a:pPr>
                      <a:r>
                        <a:rPr lang="tr-TR" sz="2000">
                          <a:effectLst/>
                        </a:rPr>
                        <a:t>Üretim Hacmine Etkisi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a:effectLst/>
                        </a:rPr>
                        <a:t>Üretim hacmi arttıkça veya azaldıkça doğrudan değişir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000" dirty="0">
                          <a:effectLst/>
                        </a:rPr>
                        <a:t>Üretim hacmi arttıkça veya azaldıkça dolaylı olarak değişir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29726142"/>
                  </a:ext>
                </a:extLst>
              </a:tr>
            </a:tbl>
          </a:graphicData>
        </a:graphic>
      </p:graphicFrame>
    </p:spTree>
    <p:extLst>
      <p:ext uri="{BB962C8B-B14F-4D97-AF65-F5344CB8AC3E}">
        <p14:creationId xmlns:p14="http://schemas.microsoft.com/office/powerpoint/2010/main" val="1186609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64447" y="1001485"/>
            <a:ext cx="10156696" cy="5416868"/>
          </a:xfrm>
          <a:prstGeom prst="rect">
            <a:avLst/>
          </a:prstGeom>
        </p:spPr>
        <p:txBody>
          <a:bodyPr wrap="square">
            <a:spAutoFit/>
          </a:bodyPr>
          <a:lstStyle/>
          <a:p>
            <a:r>
              <a:rPr lang="tr-TR" sz="2000" b="1" dirty="0" smtClean="0">
                <a:latin typeface="Times New Roman" panose="02020603050405020304" pitchFamily="18" charset="0"/>
                <a:ea typeface="Times New Roman" panose="02020603050405020304" pitchFamily="18" charset="0"/>
              </a:rPr>
              <a:t>B. Sabit </a:t>
            </a:r>
            <a:r>
              <a:rPr lang="tr-TR" sz="2000" b="1" dirty="0">
                <a:latin typeface="Times New Roman" panose="02020603050405020304" pitchFamily="18" charset="0"/>
                <a:ea typeface="Times New Roman" panose="02020603050405020304" pitchFamily="18" charset="0"/>
              </a:rPr>
              <a:t>ve Değişken </a:t>
            </a:r>
            <a:r>
              <a:rPr lang="tr-TR" sz="2000" b="1" dirty="0" smtClean="0">
                <a:latin typeface="Times New Roman" panose="02020603050405020304" pitchFamily="18" charset="0"/>
                <a:ea typeface="Times New Roman" panose="02020603050405020304" pitchFamily="18" charset="0"/>
              </a:rPr>
              <a:t>Maliyetler</a:t>
            </a:r>
          </a:p>
          <a:p>
            <a:r>
              <a:rPr lang="tr-TR" sz="2000" b="1" dirty="0" smtClean="0"/>
              <a:t>1. Sabit </a:t>
            </a:r>
            <a:r>
              <a:rPr lang="tr-TR" sz="2000" b="1" dirty="0"/>
              <a:t>Maliyetler (</a:t>
            </a:r>
            <a:r>
              <a:rPr lang="tr-TR" sz="2000" b="1" dirty="0" err="1"/>
              <a:t>Fixed</a:t>
            </a:r>
            <a:r>
              <a:rPr lang="tr-TR" sz="2000" b="1" dirty="0"/>
              <a:t> </a:t>
            </a:r>
            <a:r>
              <a:rPr lang="tr-TR" sz="2000" b="1" dirty="0" err="1" smtClean="0"/>
              <a:t>Costs</a:t>
            </a:r>
            <a:r>
              <a:rPr lang="tr-TR" sz="2000" b="1" dirty="0" smtClean="0"/>
              <a:t>)</a:t>
            </a:r>
            <a:r>
              <a:rPr lang="tr-TR" sz="2000" dirty="0" smtClean="0"/>
              <a:t> </a:t>
            </a:r>
            <a:r>
              <a:rPr lang="tr-TR" sz="2000" dirty="0"/>
              <a:t>üretim hacmi veya faaliyet düzeyi ne olursa olsun belirli bir dönemde değişmeyen maliyetlerdir</a:t>
            </a:r>
            <a:r>
              <a:rPr lang="tr-TR" sz="2000" dirty="0" smtClean="0"/>
              <a:t>.</a:t>
            </a:r>
          </a:p>
          <a:p>
            <a:r>
              <a:rPr lang="tr-TR" sz="2000" dirty="0" smtClean="0"/>
              <a:t> </a:t>
            </a:r>
            <a:r>
              <a:rPr lang="tr-TR" sz="2000" dirty="0"/>
              <a:t>Toplam Sabit Maliyetler (Y)        _____________</a:t>
            </a:r>
          </a:p>
          <a:p>
            <a:r>
              <a:rPr lang="tr-TR" sz="2000" dirty="0"/>
              <a:t>                                 /</a:t>
            </a:r>
          </a:p>
          <a:p>
            <a:r>
              <a:rPr lang="tr-TR" sz="2000" dirty="0"/>
              <a:t>                                /</a:t>
            </a:r>
          </a:p>
          <a:p>
            <a:r>
              <a:rPr lang="tr-TR" sz="2000" dirty="0"/>
              <a:t>                               /</a:t>
            </a:r>
          </a:p>
          <a:p>
            <a:r>
              <a:rPr lang="tr-TR" sz="2000" dirty="0"/>
              <a:t>                              /</a:t>
            </a:r>
          </a:p>
          <a:p>
            <a:r>
              <a:rPr lang="tr-TR" sz="2000" dirty="0"/>
              <a:t>Üretim Hacmi (X)</a:t>
            </a:r>
          </a:p>
          <a:p>
            <a:r>
              <a:rPr lang="tr-TR" sz="2000" b="1" dirty="0"/>
              <a:t>2. Değişken Maliyetler (</a:t>
            </a:r>
            <a:r>
              <a:rPr lang="tr-TR" sz="2000" b="1" dirty="0" err="1"/>
              <a:t>Variable</a:t>
            </a:r>
            <a:r>
              <a:rPr lang="tr-TR" sz="2000" b="1" dirty="0"/>
              <a:t> </a:t>
            </a:r>
            <a:r>
              <a:rPr lang="tr-TR" sz="2000" b="1" dirty="0" err="1" smtClean="0"/>
              <a:t>Costs</a:t>
            </a:r>
            <a:r>
              <a:rPr lang="tr-TR" sz="2000" b="1" dirty="0" smtClean="0"/>
              <a:t>) </a:t>
            </a:r>
            <a:r>
              <a:rPr lang="tr-TR" sz="2000" dirty="0" smtClean="0"/>
              <a:t>üretim </a:t>
            </a:r>
            <a:r>
              <a:rPr lang="tr-TR" sz="2000" dirty="0"/>
              <a:t>hacmi veya faaliyet düzeyine bağlı olarak değişen maliyetlerdir</a:t>
            </a:r>
            <a:r>
              <a:rPr lang="tr-TR" sz="2000" dirty="0" smtClean="0"/>
              <a:t>.</a:t>
            </a:r>
          </a:p>
          <a:p>
            <a:r>
              <a:rPr lang="tr-TR" dirty="0"/>
              <a:t>Toplam Değişken Maliyetler (Y)</a:t>
            </a:r>
          </a:p>
          <a:p>
            <a:r>
              <a:rPr lang="tr-TR" dirty="0"/>
              <a:t>                              /</a:t>
            </a:r>
          </a:p>
          <a:p>
            <a:r>
              <a:rPr lang="tr-TR" dirty="0"/>
              <a:t>                             /</a:t>
            </a:r>
          </a:p>
          <a:p>
            <a:r>
              <a:rPr lang="tr-TR" dirty="0"/>
              <a:t>                            /</a:t>
            </a:r>
          </a:p>
          <a:p>
            <a:r>
              <a:rPr lang="tr-TR" dirty="0"/>
              <a:t>                           /</a:t>
            </a:r>
          </a:p>
          <a:p>
            <a:r>
              <a:rPr lang="tr-TR" dirty="0"/>
              <a:t>                          /</a:t>
            </a:r>
          </a:p>
          <a:p>
            <a:r>
              <a:rPr lang="tr-TR" dirty="0"/>
              <a:t>Üretim Hacmi (X</a:t>
            </a:r>
            <a:r>
              <a:rPr lang="tr-TR" dirty="0" smtClean="0"/>
              <a:t>)</a:t>
            </a:r>
            <a:endParaRPr lang="tr-TR" dirty="0"/>
          </a:p>
        </p:txBody>
      </p:sp>
    </p:spTree>
    <p:extLst>
      <p:ext uri="{BB962C8B-B14F-4D97-AF65-F5344CB8AC3E}">
        <p14:creationId xmlns:p14="http://schemas.microsoft.com/office/powerpoint/2010/main" val="3470724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30132" y="609600"/>
            <a:ext cx="9683011" cy="461665"/>
          </a:xfrm>
          <a:prstGeom prst="rect">
            <a:avLst/>
          </a:prstGeom>
        </p:spPr>
        <p:txBody>
          <a:bodyPr wrap="square">
            <a:spAutoFit/>
          </a:bodyPr>
          <a:lstStyle/>
          <a:p>
            <a:r>
              <a:rPr lang="tr-TR" sz="2400" b="1" dirty="0">
                <a:latin typeface="Times New Roman" panose="02020603050405020304" pitchFamily="18" charset="0"/>
                <a:ea typeface="Times New Roman" panose="02020603050405020304" pitchFamily="18" charset="0"/>
              </a:rPr>
              <a:t>Karşılaştırma</a:t>
            </a:r>
            <a:r>
              <a:rPr lang="tr-TR" sz="2000" b="1" dirty="0">
                <a:latin typeface="Times New Roman" panose="02020603050405020304" pitchFamily="18" charset="0"/>
                <a:ea typeface="Times New Roman" panose="02020603050405020304" pitchFamily="18" charset="0"/>
              </a:rPr>
              <a:t> </a:t>
            </a:r>
            <a:r>
              <a:rPr lang="tr-TR" sz="2400" b="1" dirty="0">
                <a:latin typeface="Times New Roman" panose="02020603050405020304" pitchFamily="18" charset="0"/>
                <a:ea typeface="Times New Roman" panose="02020603050405020304" pitchFamily="18" charset="0"/>
              </a:rPr>
              <a:t>Tablosu</a:t>
            </a:r>
            <a:endParaRPr lang="tr-TR" sz="2400" dirty="0"/>
          </a:p>
        </p:txBody>
      </p:sp>
      <p:graphicFrame>
        <p:nvGraphicFramePr>
          <p:cNvPr id="5" name="Tablo 4"/>
          <p:cNvGraphicFramePr>
            <a:graphicFrameLocks noGrp="1"/>
          </p:cNvGraphicFramePr>
          <p:nvPr>
            <p:extLst>
              <p:ext uri="{D42A27DB-BD31-4B8C-83A1-F6EECF244321}">
                <p14:modId xmlns:p14="http://schemas.microsoft.com/office/powerpoint/2010/main" val="2560505633"/>
              </p:ext>
            </p:extLst>
          </p:nvPr>
        </p:nvGraphicFramePr>
        <p:xfrm>
          <a:off x="580572" y="1364345"/>
          <a:ext cx="10668000" cy="4460314"/>
        </p:xfrm>
        <a:graphic>
          <a:graphicData uri="http://schemas.openxmlformats.org/drawingml/2006/table">
            <a:tbl>
              <a:tblPr firstRow="1" firstCol="1" bandRow="1">
                <a:tableStyleId>{5C22544A-7EE6-4342-B048-85BDC9FD1C3A}</a:tableStyleId>
              </a:tblPr>
              <a:tblGrid>
                <a:gridCol w="1973942">
                  <a:extLst>
                    <a:ext uri="{9D8B030D-6E8A-4147-A177-3AD203B41FA5}">
                      <a16:colId xmlns:a16="http://schemas.microsoft.com/office/drawing/2014/main" val="1267786068"/>
                    </a:ext>
                  </a:extLst>
                </a:gridCol>
                <a:gridCol w="3991429">
                  <a:extLst>
                    <a:ext uri="{9D8B030D-6E8A-4147-A177-3AD203B41FA5}">
                      <a16:colId xmlns:a16="http://schemas.microsoft.com/office/drawing/2014/main" val="3741865308"/>
                    </a:ext>
                  </a:extLst>
                </a:gridCol>
                <a:gridCol w="4702629">
                  <a:extLst>
                    <a:ext uri="{9D8B030D-6E8A-4147-A177-3AD203B41FA5}">
                      <a16:colId xmlns:a16="http://schemas.microsoft.com/office/drawing/2014/main" val="2389009805"/>
                    </a:ext>
                  </a:extLst>
                </a:gridCol>
              </a:tblGrid>
              <a:tr h="538234">
                <a:tc>
                  <a:txBody>
                    <a:bodyPr/>
                    <a:lstStyle/>
                    <a:p>
                      <a:pPr algn="just">
                        <a:lnSpc>
                          <a:spcPct val="107000"/>
                        </a:lnSpc>
                        <a:spcAft>
                          <a:spcPts val="0"/>
                        </a:spcAft>
                      </a:pPr>
                      <a:r>
                        <a:rPr lang="tr-TR" sz="2400">
                          <a:effectLst/>
                        </a:rPr>
                        <a:t>Özellik</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Sabit Maliyetler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Değişken Maliyetler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8032072"/>
                  </a:ext>
                </a:extLst>
              </a:tr>
              <a:tr h="538234">
                <a:tc>
                  <a:txBody>
                    <a:bodyPr/>
                    <a:lstStyle/>
                    <a:p>
                      <a:pPr algn="just">
                        <a:lnSpc>
                          <a:spcPct val="107000"/>
                        </a:lnSpc>
                        <a:spcAft>
                          <a:spcPts val="0"/>
                        </a:spcAft>
                      </a:pPr>
                      <a:r>
                        <a:rPr lang="tr-TR" sz="2400">
                          <a:effectLst/>
                        </a:rPr>
                        <a:t>Tanım</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Üretim hacmine bağlı olarak değişmeyen maliyetler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Üretim hacmine bağlı olarak değişen maliyetler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18357669"/>
                  </a:ext>
                </a:extLst>
              </a:tr>
              <a:tr h="538234">
                <a:tc>
                  <a:txBody>
                    <a:bodyPr/>
                    <a:lstStyle/>
                    <a:p>
                      <a:pPr algn="just">
                        <a:lnSpc>
                          <a:spcPct val="107000"/>
                        </a:lnSpc>
                        <a:spcAft>
                          <a:spcPts val="0"/>
                        </a:spcAft>
                      </a:pPr>
                      <a:r>
                        <a:rPr lang="tr-TR" sz="2400">
                          <a:effectLst/>
                        </a:rPr>
                        <a:t>Üretim Hacmine Etkisi</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Üretim hacminden bağımsız</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Üretim hacmiyle doğru orantılı olarak değişir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32277978"/>
                  </a:ext>
                </a:extLst>
              </a:tr>
              <a:tr h="538234">
                <a:tc>
                  <a:txBody>
                    <a:bodyPr/>
                    <a:lstStyle/>
                    <a:p>
                      <a:pPr algn="just">
                        <a:lnSpc>
                          <a:spcPct val="107000"/>
                        </a:lnSpc>
                        <a:spcAft>
                          <a:spcPts val="0"/>
                        </a:spcAft>
                      </a:pPr>
                      <a:r>
                        <a:rPr lang="tr-TR" sz="2400">
                          <a:effectLst/>
                        </a:rPr>
                        <a:t>Birim Başına Maliyet</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Üretim arttıkça azalır, azaldıkça artar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Sabittir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15221036"/>
                  </a:ext>
                </a:extLst>
              </a:tr>
              <a:tr h="538234">
                <a:tc>
                  <a:txBody>
                    <a:bodyPr/>
                    <a:lstStyle/>
                    <a:p>
                      <a:pPr algn="just">
                        <a:lnSpc>
                          <a:spcPct val="107000"/>
                        </a:lnSpc>
                        <a:spcAft>
                          <a:spcPts val="0"/>
                        </a:spcAft>
                      </a:pPr>
                      <a:r>
                        <a:rPr lang="tr-TR" sz="2400">
                          <a:effectLst/>
                        </a:rPr>
                        <a:t>Toplam Maliyet</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Üretim hacmi değişse bile sabit kalır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Üretim hacmiyle birlikte artar veya azalır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65703697"/>
                  </a:ext>
                </a:extLst>
              </a:tr>
              <a:tr h="538234">
                <a:tc>
                  <a:txBody>
                    <a:bodyPr/>
                    <a:lstStyle/>
                    <a:p>
                      <a:pPr algn="just">
                        <a:lnSpc>
                          <a:spcPct val="107000"/>
                        </a:lnSpc>
                        <a:spcAft>
                          <a:spcPts val="0"/>
                        </a:spcAft>
                      </a:pPr>
                      <a:r>
                        <a:rPr lang="tr-TR" sz="2400">
                          <a:effectLst/>
                        </a:rPr>
                        <a:t>Örnekler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a:effectLst/>
                        </a:rPr>
                        <a:t>Kira, sigorta, amortisman, yönetici maaşları</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just">
                        <a:lnSpc>
                          <a:spcPct val="107000"/>
                        </a:lnSpc>
                        <a:spcAft>
                          <a:spcPts val="0"/>
                        </a:spcAft>
                      </a:pPr>
                      <a:r>
                        <a:rPr lang="tr-TR" sz="2400" dirty="0">
                          <a:effectLst/>
                        </a:rPr>
                        <a:t>Ham madde, direkt işçilik, üretim malzemeleri, enerji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10985375"/>
                  </a:ext>
                </a:extLst>
              </a:tr>
            </a:tbl>
          </a:graphicData>
        </a:graphic>
      </p:graphicFrame>
    </p:spTree>
    <p:extLst>
      <p:ext uri="{BB962C8B-B14F-4D97-AF65-F5344CB8AC3E}">
        <p14:creationId xmlns:p14="http://schemas.microsoft.com/office/powerpoint/2010/main" val="3167436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987605" y="559191"/>
            <a:ext cx="10754451" cy="6001643"/>
          </a:xfrm>
          <a:prstGeom prst="rect">
            <a:avLst/>
          </a:prstGeom>
        </p:spPr>
        <p:txBody>
          <a:bodyPr wrap="square">
            <a:spAutoFit/>
          </a:bodyPr>
          <a:lstStyle/>
          <a:p>
            <a:pPr algn="just"/>
            <a:r>
              <a:rPr lang="tr-TR" sz="2400" dirty="0"/>
              <a:t>Maliyet </a:t>
            </a:r>
            <a:r>
              <a:rPr lang="tr-TR" sz="2400" dirty="0" smtClean="0"/>
              <a:t>Fonksiyonu</a:t>
            </a:r>
          </a:p>
          <a:p>
            <a:pPr algn="just"/>
            <a:r>
              <a:rPr lang="tr-TR" sz="2400" dirty="0"/>
              <a:t>Örnek: Pekin İşletmesinin yöneticileri firmalarına en uygun telefon paketinin hangisi olacağı konusunda karar vermek istemektedirler. Üç alternatif mevcuttur. </a:t>
            </a:r>
            <a:endParaRPr lang="tr-TR" sz="2400" dirty="0" smtClean="0"/>
          </a:p>
          <a:p>
            <a:pPr marL="457200" indent="-457200" algn="just">
              <a:buAutoNum type="arabicPeriod"/>
            </a:pPr>
            <a:r>
              <a:rPr lang="tr-TR" sz="2400" dirty="0" smtClean="0"/>
              <a:t>Alternatif </a:t>
            </a:r>
            <a:r>
              <a:rPr lang="tr-TR" sz="2400" dirty="0"/>
              <a:t>ABC telefon firmasının bir konuşma paketinde dakikalık konuşma için 5 TL ücret aldığını varsayalım. Toplam maliyet konuşma dakikası arttıkça artacaktır. Dolayısıyla konuşulan dakika sayısı maliyet artışını etkileyen faktördür. Bu durumda maliyet fonksiyonu aşağıdaki gibi yazılabilir. X konuşulan dakika sayısını, y ise toplam konuşma maliyetini temsil etmektedir. y = 5TL/</a:t>
            </a:r>
            <a:r>
              <a:rPr lang="tr-TR" sz="2400" dirty="0" err="1"/>
              <a:t>dk</a:t>
            </a:r>
            <a:r>
              <a:rPr lang="tr-TR" sz="2400" dirty="0"/>
              <a:t> * </a:t>
            </a:r>
            <a:r>
              <a:rPr lang="tr-TR" sz="2400" dirty="0" smtClean="0"/>
              <a:t>X</a:t>
            </a:r>
          </a:p>
          <a:p>
            <a:pPr marL="457200" indent="-457200" algn="just">
              <a:buAutoNum type="arabicPeriod"/>
            </a:pPr>
            <a:r>
              <a:rPr lang="tr-TR" sz="2400" dirty="0" smtClean="0"/>
              <a:t>Alternatif </a:t>
            </a:r>
            <a:r>
              <a:rPr lang="tr-TR" sz="2400" dirty="0"/>
              <a:t>ABC telefon firmasının başka bir pakette ne kadar dakika konuşulursa konuşulsun aylık 10.000 TL talep ettiğini varsayalım. 10.000 TL sabit maliyettir ve konuşma dakikasındaki değişiklikten etkilenmez. Böyle bir durumda maliyet fonksiyonu aşağıdaki gibi yazılabilir. y = 10.000 TL </a:t>
            </a:r>
            <a:endParaRPr lang="tr-TR" sz="2400" dirty="0" smtClean="0"/>
          </a:p>
          <a:p>
            <a:pPr marL="457200" indent="-457200" algn="just">
              <a:buAutoNum type="arabicPeriod"/>
            </a:pPr>
            <a:r>
              <a:rPr lang="tr-TR" sz="2400" dirty="0" smtClean="0"/>
              <a:t>Alternatif </a:t>
            </a:r>
            <a:r>
              <a:rPr lang="tr-TR" sz="2400" dirty="0"/>
              <a:t>ABC telefon firmasının başka bir pakette ise aylık 3.000 TL ve her konuşulan dakika için 2TL talep ettiğini varsayalım. Bu konuşma paketi yarı değişken maliyet davranışına bir örnektir. Böyle bir paket için maliyet fonksiyonu aşağıdaki gibi yazılabilir. y = 3.000 TL + 2TL/</a:t>
            </a:r>
            <a:r>
              <a:rPr lang="tr-TR" sz="2400" dirty="0" err="1"/>
              <a:t>dk</a:t>
            </a:r>
            <a:r>
              <a:rPr lang="tr-TR" sz="2400" dirty="0"/>
              <a:t> * X</a:t>
            </a:r>
          </a:p>
        </p:txBody>
      </p:sp>
    </p:spTree>
    <p:extLst>
      <p:ext uri="{BB962C8B-B14F-4D97-AF65-F5344CB8AC3E}">
        <p14:creationId xmlns:p14="http://schemas.microsoft.com/office/powerpoint/2010/main" val="246695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40115" y="2443812"/>
            <a:ext cx="9158514" cy="3269100"/>
          </a:xfrm>
          <a:prstGeom prst="rect">
            <a:avLst/>
          </a:prstGeom>
        </p:spPr>
        <p:txBody>
          <a:bodyPr wrap="square">
            <a:spAutoFit/>
          </a:bodyPr>
          <a:lstStyle/>
          <a:p>
            <a:pPr algn="just">
              <a:lnSpc>
                <a:spcPct val="107000"/>
              </a:lnSpc>
              <a:spcAft>
                <a:spcPts val="800"/>
              </a:spcAft>
            </a:pPr>
            <a:r>
              <a:rPr lang="tr-TR" sz="3200" dirty="0">
                <a:latin typeface="Times New Roman" panose="02020603050405020304" pitchFamily="18" charset="0"/>
                <a:ea typeface="Calibri" panose="020F0502020204030204" pitchFamily="34" charset="0"/>
                <a:cs typeface="Times New Roman" panose="02020603050405020304" pitchFamily="18" charset="0"/>
              </a:rPr>
              <a:t>1.Alternatif 20.000 TL (5TL/</a:t>
            </a:r>
            <a:r>
              <a:rPr lang="tr-TR" sz="3200" dirty="0" err="1">
                <a:latin typeface="Times New Roman" panose="02020603050405020304" pitchFamily="18" charset="0"/>
                <a:ea typeface="Calibri" panose="020F0502020204030204" pitchFamily="34" charset="0"/>
                <a:cs typeface="Times New Roman" panose="02020603050405020304" pitchFamily="18" charset="0"/>
              </a:rPr>
              <a:t>dk</a:t>
            </a:r>
            <a:r>
              <a:rPr lang="tr-TR" sz="3200" dirty="0">
                <a:latin typeface="Times New Roman" panose="02020603050405020304" pitchFamily="18" charset="0"/>
                <a:ea typeface="Calibri" panose="020F0502020204030204" pitchFamily="34" charset="0"/>
                <a:cs typeface="Times New Roman" panose="02020603050405020304" pitchFamily="18" charset="0"/>
              </a:rPr>
              <a:t> * 4.000dk) </a:t>
            </a:r>
          </a:p>
          <a:p>
            <a:pPr algn="just">
              <a:lnSpc>
                <a:spcPct val="107000"/>
              </a:lnSpc>
              <a:spcAft>
                <a:spcPts val="800"/>
              </a:spcAft>
            </a:pPr>
            <a:r>
              <a:rPr lang="tr-TR" sz="3200" dirty="0">
                <a:latin typeface="Times New Roman" panose="02020603050405020304" pitchFamily="18" charset="0"/>
                <a:ea typeface="Calibri" panose="020F0502020204030204" pitchFamily="34" charset="0"/>
                <a:cs typeface="Times New Roman" panose="02020603050405020304" pitchFamily="18" charset="0"/>
              </a:rPr>
              <a:t>2.Alternatif 10.000 TL </a:t>
            </a:r>
          </a:p>
          <a:p>
            <a:pPr algn="just">
              <a:lnSpc>
                <a:spcPct val="107000"/>
              </a:lnSpc>
              <a:spcAft>
                <a:spcPts val="800"/>
              </a:spcAft>
            </a:pPr>
            <a:r>
              <a:rPr lang="tr-TR" sz="3200" dirty="0">
                <a:latin typeface="Times New Roman" panose="02020603050405020304" pitchFamily="18" charset="0"/>
                <a:ea typeface="Calibri" panose="020F0502020204030204" pitchFamily="34" charset="0"/>
                <a:cs typeface="Times New Roman" panose="02020603050405020304" pitchFamily="18" charset="0"/>
              </a:rPr>
              <a:t>3.Alternatif 11.000 TL (3.000 TL + 2TL/</a:t>
            </a:r>
            <a:r>
              <a:rPr lang="tr-TR" sz="3200" dirty="0" err="1">
                <a:latin typeface="Times New Roman" panose="02020603050405020304" pitchFamily="18" charset="0"/>
                <a:ea typeface="Calibri" panose="020F0502020204030204" pitchFamily="34" charset="0"/>
                <a:cs typeface="Times New Roman" panose="02020603050405020304" pitchFamily="18" charset="0"/>
              </a:rPr>
              <a:t>dk</a:t>
            </a:r>
            <a:r>
              <a:rPr lang="tr-TR" sz="3200" dirty="0">
                <a:latin typeface="Times New Roman" panose="02020603050405020304" pitchFamily="18" charset="0"/>
                <a:ea typeface="Calibri" panose="020F0502020204030204" pitchFamily="34" charset="0"/>
                <a:cs typeface="Times New Roman" panose="02020603050405020304" pitchFamily="18" charset="0"/>
              </a:rPr>
              <a:t> * 4.000dk</a:t>
            </a:r>
            <a:r>
              <a:rPr lang="tr-TR" sz="32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tr-TR" sz="3200" dirty="0" smtClean="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tr-TR" sz="3200" dirty="0">
                <a:latin typeface="Times New Roman" panose="02020603050405020304" pitchFamily="18" charset="0"/>
                <a:ea typeface="Calibri" panose="020F0502020204030204" pitchFamily="34" charset="0"/>
                <a:cs typeface="Times New Roman" panose="02020603050405020304" pitchFamily="18" charset="0"/>
              </a:rPr>
              <a:t> </a:t>
            </a:r>
            <a:r>
              <a:rPr lang="tr-TR"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4000" dirty="0" smtClean="0">
                <a:latin typeface="Times New Roman" panose="02020603050405020304" pitchFamily="18" charset="0"/>
                <a:ea typeface="Calibri" panose="020F0502020204030204" pitchFamily="34" charset="0"/>
              </a:rPr>
              <a:t>y</a:t>
            </a:r>
            <a:r>
              <a:rPr lang="tr-TR" sz="4000" dirty="0">
                <a:latin typeface="Times New Roman" panose="02020603050405020304" pitchFamily="18" charset="0"/>
                <a:ea typeface="Calibri" panose="020F0502020204030204" pitchFamily="34" charset="0"/>
              </a:rPr>
              <a:t>= a + </a:t>
            </a:r>
            <a:r>
              <a:rPr lang="tr-TR" sz="4000" dirty="0" err="1">
                <a:latin typeface="Times New Roman" panose="02020603050405020304" pitchFamily="18" charset="0"/>
                <a:ea typeface="Calibri" panose="020F0502020204030204" pitchFamily="34" charset="0"/>
              </a:rPr>
              <a:t>bX</a:t>
            </a:r>
            <a:endParaRPr lang="tr-TR" sz="4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97470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505</Words>
  <Application>Microsoft Office PowerPoint</Application>
  <PresentationFormat>Geniş ekran</PresentationFormat>
  <Paragraphs>68</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5</cp:revision>
  <dcterms:created xsi:type="dcterms:W3CDTF">2024-07-16T10:45:44Z</dcterms:created>
  <dcterms:modified xsi:type="dcterms:W3CDTF">2024-07-27T08:35:04Z</dcterms:modified>
</cp:coreProperties>
</file>