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53" d="100"/>
          <a:sy n="53" d="100"/>
        </p:scale>
        <p:origin x="782"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9767AEF-CE73-4D03-9E9A-71DB4BF8C4E0}"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37331782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767AEF-CE73-4D03-9E9A-71DB4BF8C4E0}"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1819279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767AEF-CE73-4D03-9E9A-71DB4BF8C4E0}"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358680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9767AEF-CE73-4D03-9E9A-71DB4BF8C4E0}"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1885551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A9767AEF-CE73-4D03-9E9A-71DB4BF8C4E0}" type="datetimeFigureOut">
              <a:rPr lang="tr-TR" smtClean="0"/>
              <a:t>16.07.2024</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409244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9767AEF-CE73-4D03-9E9A-71DB4BF8C4E0}" type="datetimeFigureOut">
              <a:rPr lang="tr-TR" smtClean="0"/>
              <a:t>16.07.2024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2754657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9767AEF-CE73-4D03-9E9A-71DB4BF8C4E0}" type="datetimeFigureOut">
              <a:rPr lang="tr-TR" smtClean="0"/>
              <a:t>16.07.2024</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1270025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A9767AEF-CE73-4D03-9E9A-71DB4BF8C4E0}" type="datetimeFigureOut">
              <a:rPr lang="tr-TR" smtClean="0"/>
              <a:t>16.07.2024</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19347075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9767AEF-CE73-4D03-9E9A-71DB4BF8C4E0}" type="datetimeFigureOut">
              <a:rPr lang="tr-TR" smtClean="0"/>
              <a:t>16.07.2024</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24071926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9767AEF-CE73-4D03-9E9A-71DB4BF8C4E0}" type="datetimeFigureOut">
              <a:rPr lang="tr-TR" smtClean="0"/>
              <a:t>16.07.2024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40936230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A9767AEF-CE73-4D03-9E9A-71DB4BF8C4E0}" type="datetimeFigureOut">
              <a:rPr lang="tr-TR" smtClean="0"/>
              <a:t>16.07.2024</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79AB83A-15D9-4FE8-A617-33955146B684}" type="slidenum">
              <a:rPr lang="tr-TR" smtClean="0"/>
              <a:t>‹#›</a:t>
            </a:fld>
            <a:endParaRPr lang="tr-TR"/>
          </a:p>
        </p:txBody>
      </p:sp>
    </p:spTree>
    <p:extLst>
      <p:ext uri="{BB962C8B-B14F-4D97-AF65-F5344CB8AC3E}">
        <p14:creationId xmlns:p14="http://schemas.microsoft.com/office/powerpoint/2010/main" val="19541847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767AEF-CE73-4D03-9E9A-71DB4BF8C4E0}" type="datetimeFigureOut">
              <a:rPr lang="tr-TR" smtClean="0"/>
              <a:t>16.07.2024</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9AB83A-15D9-4FE8-A617-33955146B684}" type="slidenum">
              <a:rPr lang="tr-TR" smtClean="0"/>
              <a:t>‹#›</a:t>
            </a:fld>
            <a:endParaRPr lang="tr-TR"/>
          </a:p>
        </p:txBody>
      </p:sp>
    </p:spTree>
    <p:extLst>
      <p:ext uri="{BB962C8B-B14F-4D97-AF65-F5344CB8AC3E}">
        <p14:creationId xmlns:p14="http://schemas.microsoft.com/office/powerpoint/2010/main" val="6226934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261957" y="544676"/>
            <a:ext cx="10073699" cy="461665"/>
          </a:xfrm>
          <a:prstGeom prst="rect">
            <a:avLst/>
          </a:prstGeom>
        </p:spPr>
        <p:txBody>
          <a:bodyPr wrap="square">
            <a:spAutoFit/>
          </a:bodyPr>
          <a:lstStyle/>
          <a:p>
            <a:r>
              <a:rPr lang="tr-TR" sz="2400" b="1" dirty="0">
                <a:latin typeface="Times New Roman" panose="02020603050405020304" pitchFamily="18" charset="0"/>
                <a:ea typeface="Times New Roman" panose="02020603050405020304" pitchFamily="18" charset="0"/>
              </a:rPr>
              <a:t>Üretim Maliyetleri</a:t>
            </a:r>
            <a:endParaRPr lang="tr-TR" sz="2400" dirty="0"/>
          </a:p>
        </p:txBody>
      </p:sp>
      <p:sp>
        <p:nvSpPr>
          <p:cNvPr id="5" name="Dikdörtgen 4"/>
          <p:cNvSpPr/>
          <p:nvPr/>
        </p:nvSpPr>
        <p:spPr>
          <a:xfrm>
            <a:off x="662360" y="1197820"/>
            <a:ext cx="10803926" cy="4179606"/>
          </a:xfrm>
          <a:prstGeom prst="rect">
            <a:avLst/>
          </a:prstGeom>
        </p:spPr>
        <p:txBody>
          <a:bodyPr wrap="square">
            <a:spAutoFit/>
          </a:bodyPr>
          <a:lstStyle/>
          <a:p>
            <a:r>
              <a:rPr lang="tr-TR" sz="2000" b="1" dirty="0">
                <a:latin typeface="Times New Roman" panose="02020603050405020304" pitchFamily="18" charset="0"/>
                <a:ea typeface="Times New Roman" panose="02020603050405020304" pitchFamily="18" charset="0"/>
              </a:rPr>
              <a:t>Direkt İlk Madde ve Malzeme Giderlerinin </a:t>
            </a:r>
            <a:r>
              <a:rPr lang="tr-TR" sz="2000" b="1" dirty="0" smtClean="0">
                <a:latin typeface="Times New Roman" panose="02020603050405020304" pitchFamily="18" charset="0"/>
                <a:ea typeface="Times New Roman" panose="02020603050405020304" pitchFamily="18" charset="0"/>
              </a:rPr>
              <a:t>Hesaplanması</a:t>
            </a:r>
          </a:p>
          <a:p>
            <a:pPr marL="457200" indent="-457200">
              <a:buAutoNum type="arabicPeriod"/>
            </a:pPr>
            <a:r>
              <a:rPr lang="tr-TR" sz="2000" b="1" dirty="0" smtClean="0">
                <a:effectLst/>
                <a:latin typeface="Times New Roman" panose="02020603050405020304" pitchFamily="18" charset="0"/>
                <a:ea typeface="Times New Roman" panose="02020603050405020304" pitchFamily="18" charset="0"/>
              </a:rPr>
              <a:t>Ham Madde ve Malzeme Tespiti</a:t>
            </a:r>
          </a:p>
          <a:p>
            <a:pPr marL="457200" indent="-457200">
              <a:buAutoNum type="arabicPeriod"/>
            </a:pPr>
            <a:r>
              <a:rPr lang="tr-TR" sz="2000" b="1" dirty="0" smtClean="0">
                <a:effectLst/>
                <a:latin typeface="Times New Roman" panose="02020603050405020304" pitchFamily="18" charset="0"/>
                <a:ea typeface="Times New Roman" panose="02020603050405020304" pitchFamily="18" charset="0"/>
              </a:rPr>
              <a:t>Miktar Tespiti</a:t>
            </a:r>
          </a:p>
          <a:p>
            <a:pPr marL="457200" indent="-457200">
              <a:buAutoNum type="arabicPeriod"/>
            </a:pPr>
            <a:r>
              <a:rPr lang="tr-TR" sz="2000" b="1" dirty="0" smtClean="0">
                <a:effectLst/>
                <a:latin typeface="Times New Roman" panose="02020603050405020304" pitchFamily="18" charset="0"/>
                <a:ea typeface="Times New Roman" panose="02020603050405020304" pitchFamily="18" charset="0"/>
              </a:rPr>
              <a:t>Birim Maliyetlerin Belirlenmesi</a:t>
            </a:r>
          </a:p>
          <a:p>
            <a:pPr marL="457200" indent="-457200">
              <a:buAutoNum type="arabicPeriod"/>
            </a:pPr>
            <a:r>
              <a:rPr lang="tr-TR" sz="2000" b="1" dirty="0" smtClean="0">
                <a:effectLst/>
                <a:latin typeface="Times New Roman" panose="02020603050405020304" pitchFamily="18" charset="0"/>
                <a:ea typeface="Times New Roman" panose="02020603050405020304" pitchFamily="18" charset="0"/>
              </a:rPr>
              <a:t>Toplam Maliyet Hesaplaması</a:t>
            </a:r>
          </a:p>
          <a:p>
            <a:pPr marL="457200" indent="-457200">
              <a:buAutoNum type="arabicPeriod"/>
            </a:pPr>
            <a:r>
              <a:rPr lang="tr-TR" sz="2000" b="1" dirty="0" smtClean="0">
                <a:effectLst/>
                <a:latin typeface="Times New Roman" panose="02020603050405020304" pitchFamily="18" charset="0"/>
                <a:ea typeface="Times New Roman" panose="02020603050405020304" pitchFamily="18" charset="0"/>
              </a:rPr>
              <a:t>Toplam Direkt İlk Madde ve Malzeme Giderleri</a:t>
            </a:r>
          </a:p>
          <a:p>
            <a:endParaRPr lang="tr-TR" sz="2000" b="1" dirty="0">
              <a:latin typeface="Times New Roman" panose="02020603050405020304" pitchFamily="18" charset="0"/>
            </a:endParaRPr>
          </a:p>
          <a:p>
            <a:pPr algn="just">
              <a:lnSpc>
                <a:spcPct val="107000"/>
              </a:lnSpc>
              <a:spcAft>
                <a:spcPts val="800"/>
              </a:spcAf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Örneğin, bir ürünün üretiminde 100 kg çelik ve 50 litre boya kullanıldığını ve çeliğin birim maliyetinin 10 TL/kg, boyanın birim maliyetinin ise 20 TL/litre olduğunu varsayalım:</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Çelik maliyeti: 100 kg×10 TL/kg=1000 </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spcAft>
                <a:spcPts val="800"/>
              </a:spcAft>
              <a:buSzPts val="1000"/>
              <a:buFont typeface="Symbol" panose="05050102010706020507" pitchFamily="18" charset="2"/>
              <a:buChar char=""/>
              <a:tabLst>
                <a:tab pos="457200" algn="l"/>
              </a:tabLst>
            </a:pPr>
            <a:r>
              <a:rPr lang="tr-TR" sz="2000" dirty="0" smtClean="0">
                <a:effectLst/>
                <a:latin typeface="Times New Roman" panose="02020603050405020304" pitchFamily="18" charset="0"/>
                <a:ea typeface="Times New Roman" panose="02020603050405020304" pitchFamily="18" charset="0"/>
                <a:cs typeface="Times New Roman" panose="02020603050405020304" pitchFamily="18" charset="0"/>
              </a:rPr>
              <a:t>Boya maliyeti: 50 litre×20 TL/litre=1000 </a:t>
            </a:r>
            <a:endParaRPr lang="tr-TR" dirty="0">
              <a:latin typeface="Calibri" panose="020F0502020204030204" pitchFamily="34" charset="0"/>
              <a:ea typeface="Calibri" panose="020F0502020204030204" pitchFamily="34" charset="0"/>
              <a:cs typeface="Times New Roman" panose="02020603050405020304" pitchFamily="18" charset="0"/>
            </a:endParaRPr>
          </a:p>
          <a:p>
            <a:r>
              <a:rPr lang="tr-TR" sz="2000" dirty="0" smtClean="0">
                <a:effectLst/>
                <a:latin typeface="Times New Roman" panose="02020603050405020304" pitchFamily="18" charset="0"/>
                <a:ea typeface="Times New Roman" panose="02020603050405020304" pitchFamily="18" charset="0"/>
              </a:rPr>
              <a:t>Toplam direkt ilk madde ve malzeme giderleri: 1000 TL+1000 TL=2000 TL</a:t>
            </a:r>
            <a:endParaRPr lang="tr-TR" sz="2000" dirty="0"/>
          </a:p>
        </p:txBody>
      </p:sp>
    </p:spTree>
    <p:extLst>
      <p:ext uri="{BB962C8B-B14F-4D97-AF65-F5344CB8AC3E}">
        <p14:creationId xmlns:p14="http://schemas.microsoft.com/office/powerpoint/2010/main" val="5900271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67199" y="1662276"/>
            <a:ext cx="10687773" cy="3458126"/>
          </a:xfrm>
          <a:prstGeom prst="rect">
            <a:avLst/>
          </a:prstGeom>
        </p:spPr>
        <p:txBody>
          <a:bodyPr wrap="square">
            <a:spAutoFit/>
          </a:bodyPr>
          <a:lstStyle/>
          <a:p>
            <a:pPr algn="just"/>
            <a:r>
              <a:rPr lang="tr-TR" sz="2400" b="1" dirty="0">
                <a:latin typeface="Times New Roman" panose="02020603050405020304" pitchFamily="18" charset="0"/>
                <a:ea typeface="Times New Roman" panose="02020603050405020304" pitchFamily="18" charset="0"/>
              </a:rPr>
              <a:t>Sabit </a:t>
            </a:r>
            <a:r>
              <a:rPr lang="tr-TR" sz="2400" b="1" dirty="0" smtClean="0">
                <a:latin typeface="Times New Roman" panose="02020603050405020304" pitchFamily="18" charset="0"/>
                <a:ea typeface="Times New Roman" panose="02020603050405020304" pitchFamily="18" charset="0"/>
              </a:rPr>
              <a:t>Maliyetler: </a:t>
            </a:r>
            <a:r>
              <a:rPr lang="tr-TR" sz="2400" dirty="0" smtClean="0">
                <a:effectLst/>
                <a:latin typeface="Times New Roman" panose="02020603050405020304" pitchFamily="18" charset="0"/>
                <a:ea typeface="Times New Roman" panose="02020603050405020304" pitchFamily="18" charset="0"/>
              </a:rPr>
              <a:t>üretim hacmi ne olursa olsun belirli bir dönemde değişmeyen maliyetlerdir.</a:t>
            </a:r>
          </a:p>
          <a:p>
            <a:pPr algn="just">
              <a:lnSpc>
                <a:spcPct val="107000"/>
              </a:lnSpc>
              <a:spcAft>
                <a:spcPts val="8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Değişken Maliyetler: </a:t>
            </a:r>
            <a:r>
              <a:rPr lang="tr-TR" sz="2400" dirty="0" smtClean="0">
                <a:effectLst/>
                <a:latin typeface="Times New Roman" panose="02020603050405020304" pitchFamily="18" charset="0"/>
                <a:ea typeface="Times New Roman" panose="02020603050405020304" pitchFamily="18" charset="0"/>
              </a:rPr>
              <a:t>Değişken maliyetler, üretim hacmine doğrudan bağlı olarak değişen maliyetlerdir.</a:t>
            </a:r>
          </a:p>
          <a:p>
            <a:pPr algn="just">
              <a:lnSpc>
                <a:spcPct val="107000"/>
              </a:lnSpc>
              <a:spcAft>
                <a:spcPts val="800"/>
              </a:spcAft>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Sabit ve Değişken Maliyetlerin Hesaplanması:</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Üretim hacmi ve maliyet ilişkisi aşağıdaki gibi formüle edilebilir:</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smtClean="0">
                <a:effectLst/>
                <a:latin typeface="Times New Roman" panose="02020603050405020304" pitchFamily="18" charset="0"/>
                <a:ea typeface="Times New Roman" panose="02020603050405020304" pitchFamily="18" charset="0"/>
              </a:rPr>
              <a:t>Toplam Maliyet=Sabit Maliyetler+( Değişken Maliyet × Üretim Miktarı) </a:t>
            </a:r>
          </a:p>
          <a:p>
            <a:r>
              <a:rPr lang="tr-TR" sz="2400" dirty="0" smtClean="0">
                <a:effectLst/>
                <a:latin typeface="Times New Roman" panose="02020603050405020304" pitchFamily="18" charset="0"/>
                <a:ea typeface="Times New Roman" panose="02020603050405020304" pitchFamily="18" charset="0"/>
              </a:rPr>
              <a:t>Toplam Maliyet=50,000 TL+(20 TL×1,000 birim)=50,000 TL+20,000 TL=70,000 TL</a:t>
            </a:r>
            <a:endParaRPr lang="tr-TR" sz="2400" dirty="0"/>
          </a:p>
        </p:txBody>
      </p:sp>
    </p:spTree>
    <p:extLst>
      <p:ext uri="{BB962C8B-B14F-4D97-AF65-F5344CB8AC3E}">
        <p14:creationId xmlns:p14="http://schemas.microsoft.com/office/powerpoint/2010/main" val="1913649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995857" y="1212334"/>
            <a:ext cx="10528485" cy="4524315"/>
          </a:xfrm>
          <a:prstGeom prst="rect">
            <a:avLst/>
          </a:prstGeom>
        </p:spPr>
        <p:txBody>
          <a:bodyPr wrap="square">
            <a:spAutoFit/>
          </a:bodyPr>
          <a:lstStyle/>
          <a:p>
            <a:r>
              <a:rPr lang="tr-TR" sz="2400" b="1" dirty="0">
                <a:latin typeface="Times New Roman" panose="02020603050405020304" pitchFamily="18" charset="0"/>
                <a:ea typeface="Times New Roman" panose="02020603050405020304" pitchFamily="18" charset="0"/>
              </a:rPr>
              <a:t>Maliyetlerin </a:t>
            </a:r>
            <a:r>
              <a:rPr lang="tr-TR" sz="2400" b="1" dirty="0" smtClean="0">
                <a:latin typeface="Times New Roman" panose="02020603050405020304" pitchFamily="18" charset="0"/>
                <a:ea typeface="Times New Roman" panose="02020603050405020304" pitchFamily="18" charset="0"/>
              </a:rPr>
              <a:t>Yönetimi</a:t>
            </a:r>
          </a:p>
          <a:p>
            <a:r>
              <a:rPr lang="tr-TR" sz="2400" b="1" dirty="0" smtClean="0">
                <a:effectLst/>
                <a:latin typeface="Times New Roman" panose="02020603050405020304" pitchFamily="18" charset="0"/>
                <a:ea typeface="Times New Roman" panose="02020603050405020304" pitchFamily="18" charset="0"/>
              </a:rPr>
              <a:t>-Maliyet Kontrolü</a:t>
            </a:r>
          </a:p>
          <a:p>
            <a:r>
              <a:rPr lang="tr-TR" sz="2400" dirty="0" smtClean="0"/>
              <a:t>-</a:t>
            </a:r>
            <a:r>
              <a:rPr lang="tr-TR" sz="2400" b="1" dirty="0" smtClean="0">
                <a:effectLst/>
                <a:latin typeface="Times New Roman" panose="02020603050405020304" pitchFamily="18" charset="0"/>
                <a:ea typeface="Times New Roman" panose="02020603050405020304" pitchFamily="18" charset="0"/>
              </a:rPr>
              <a:t>Kritik Üretim Seviyesi</a:t>
            </a:r>
          </a:p>
          <a:p>
            <a:r>
              <a:rPr lang="tr-TR" sz="2400" b="1" dirty="0" smtClean="0">
                <a:latin typeface="Times New Roman" panose="02020603050405020304" pitchFamily="18" charset="0"/>
              </a:rPr>
              <a:t>-</a:t>
            </a:r>
            <a:r>
              <a:rPr lang="tr-TR" sz="2400" b="1" dirty="0" smtClean="0">
                <a:effectLst/>
                <a:latin typeface="Times New Roman" panose="02020603050405020304" pitchFamily="18" charset="0"/>
                <a:ea typeface="Times New Roman" panose="02020603050405020304" pitchFamily="18" charset="0"/>
              </a:rPr>
              <a:t>Verimlilik Analizi</a:t>
            </a:r>
          </a:p>
          <a:p>
            <a:r>
              <a:rPr lang="tr-TR" sz="2400" b="1" dirty="0" smtClean="0">
                <a:effectLst/>
                <a:latin typeface="Times New Roman" panose="02020603050405020304" pitchFamily="18" charset="0"/>
                <a:ea typeface="Times New Roman" panose="02020603050405020304" pitchFamily="18" charset="0"/>
              </a:rPr>
              <a:t>Genel Üretim Giderlerinin Türleri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Dolaylı İşçilik Giderleri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Dolaylı Malzeme Giderleri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Amortisman Giderleri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Bakım ve Onarım Giderleri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Enerji ve Yakıt Giderleri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Kira ve Sigorta Giderleri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Diğer Dolaylı Giderler</a:t>
            </a:r>
            <a:endParaRPr lang="tr-TR" sz="2400" dirty="0"/>
          </a:p>
        </p:txBody>
      </p:sp>
    </p:spTree>
    <p:extLst>
      <p:ext uri="{BB962C8B-B14F-4D97-AF65-F5344CB8AC3E}">
        <p14:creationId xmlns:p14="http://schemas.microsoft.com/office/powerpoint/2010/main" val="1781802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640910" y="443077"/>
            <a:ext cx="11072119" cy="5890715"/>
          </a:xfrm>
          <a:prstGeom prst="rect">
            <a:avLst/>
          </a:prstGeom>
        </p:spPr>
        <p:txBody>
          <a:bodyPr wrap="square">
            <a:spAutoFit/>
          </a:bodyPr>
          <a:lstStyle/>
          <a:p>
            <a:r>
              <a:rPr lang="tr-TR" sz="2400" b="1" dirty="0">
                <a:latin typeface="Times New Roman" panose="02020603050405020304" pitchFamily="18" charset="0"/>
                <a:ea typeface="Times New Roman" panose="02020603050405020304" pitchFamily="18" charset="0"/>
              </a:rPr>
              <a:t>Genel Üretim Giderlerinin Hesaplanması ve </a:t>
            </a:r>
            <a:r>
              <a:rPr lang="tr-TR" sz="2400" b="1" dirty="0" smtClean="0">
                <a:latin typeface="Times New Roman" panose="02020603050405020304" pitchFamily="18" charset="0"/>
                <a:ea typeface="Times New Roman" panose="02020603050405020304" pitchFamily="18" charset="0"/>
              </a:rPr>
              <a:t>Dağıtılması</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Doğrudan Dağıtım Yöntemi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Kademeli Dağıtım Yöntemi</a:t>
            </a:r>
          </a:p>
          <a:p>
            <a:pPr marL="457200" indent="-457200">
              <a:buAutoNum type="arabicPeriod"/>
            </a:pPr>
            <a:r>
              <a:rPr lang="tr-TR" sz="2400" b="1" dirty="0" smtClean="0">
                <a:effectLst/>
                <a:latin typeface="Times New Roman" panose="02020603050405020304" pitchFamily="18" charset="0"/>
                <a:ea typeface="Times New Roman" panose="02020603050405020304" pitchFamily="18" charset="0"/>
              </a:rPr>
              <a:t>Faaliyet Tabanlı </a:t>
            </a:r>
            <a:r>
              <a:rPr lang="tr-TR" sz="2400" b="1" dirty="0" err="1" smtClean="0">
                <a:effectLst/>
                <a:latin typeface="Times New Roman" panose="02020603050405020304" pitchFamily="18" charset="0"/>
                <a:ea typeface="Times New Roman" panose="02020603050405020304" pitchFamily="18" charset="0"/>
              </a:rPr>
              <a:t>Maliyetleme</a:t>
            </a:r>
            <a:r>
              <a:rPr lang="tr-TR" sz="2400" b="1" dirty="0" smtClean="0">
                <a:effectLst/>
                <a:latin typeface="Times New Roman" panose="02020603050405020304" pitchFamily="18" charset="0"/>
                <a:ea typeface="Times New Roman" panose="02020603050405020304" pitchFamily="18" charset="0"/>
              </a:rPr>
              <a:t> (Activity-</a:t>
            </a:r>
            <a:r>
              <a:rPr lang="tr-TR" sz="2400" b="1" dirty="0" err="1" smtClean="0">
                <a:effectLst/>
                <a:latin typeface="Times New Roman" panose="02020603050405020304" pitchFamily="18" charset="0"/>
                <a:ea typeface="Times New Roman" panose="02020603050405020304" pitchFamily="18" charset="0"/>
              </a:rPr>
              <a:t>Based</a:t>
            </a:r>
            <a:r>
              <a:rPr lang="tr-TR" sz="2400" b="1" dirty="0" smtClean="0">
                <a:effectLst/>
                <a:latin typeface="Times New Roman" panose="02020603050405020304" pitchFamily="18" charset="0"/>
                <a:ea typeface="Times New Roman" panose="02020603050405020304" pitchFamily="18" charset="0"/>
              </a:rPr>
              <a:t> </a:t>
            </a:r>
            <a:r>
              <a:rPr lang="tr-TR" sz="2400" b="1" dirty="0" err="1" smtClean="0">
                <a:effectLst/>
                <a:latin typeface="Times New Roman" panose="02020603050405020304" pitchFamily="18" charset="0"/>
                <a:ea typeface="Times New Roman" panose="02020603050405020304" pitchFamily="18" charset="0"/>
              </a:rPr>
              <a:t>Costing</a:t>
            </a:r>
            <a:r>
              <a:rPr lang="tr-TR" sz="2400" b="1" dirty="0" smtClean="0">
                <a:effectLst/>
                <a:latin typeface="Times New Roman" panose="02020603050405020304" pitchFamily="18" charset="0"/>
                <a:ea typeface="Times New Roman" panose="02020603050405020304" pitchFamily="18" charset="0"/>
              </a:rPr>
              <a:t> - ABC)</a:t>
            </a:r>
          </a:p>
          <a:p>
            <a:pPr algn="just">
              <a:lnSpc>
                <a:spcPct val="107000"/>
              </a:lnSpc>
            </a:pPr>
            <a:endPar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07000"/>
              </a:lnSpc>
            </a:pPr>
            <a:r>
              <a:rPr lang="tr-TR" sz="2400" b="1" dirty="0" smtClean="0">
                <a:effectLst/>
                <a:latin typeface="Times New Roman" panose="02020603050405020304" pitchFamily="18" charset="0"/>
                <a:ea typeface="Times New Roman" panose="02020603050405020304" pitchFamily="18" charset="0"/>
                <a:cs typeface="Times New Roman" panose="02020603050405020304" pitchFamily="18" charset="0"/>
              </a:rPr>
              <a:t>Örnek:</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Bir üretim tesisinin genel üretim giderlerinin yıllık toplamı 200,000 TL olsun. Bu tesis, yıllık toplam 10,000 saat doğrudan işçilik ve 5,000 saat makine kullanımı gerçekleştirmiş olsun. Genel üretim giderleri, işçilik saatlerine göre dağıtılmak istenirse:</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Bir İşçilik Saati Başına Genel Üretim Gideri = Toplam Genel Üretim / Toplam İşçilik Saati = 200,000 TL / 10,000 saat​=20TL/saat</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pPr>
            <a:r>
              <a:rPr lang="tr-TR" sz="2400" dirty="0" smtClean="0">
                <a:effectLst/>
                <a:latin typeface="Times New Roman" panose="02020603050405020304" pitchFamily="18" charset="0"/>
                <a:ea typeface="Times New Roman" panose="02020603050405020304" pitchFamily="18" charset="0"/>
                <a:cs typeface="Times New Roman" panose="02020603050405020304" pitchFamily="18" charset="0"/>
              </a:rPr>
              <a:t>Bu durumda, bir ürünü üretmek için harcanan işçilik saatine bağlı olarak genel üretim giderleri hesaplanabilir. Örneğin, bir ürün için 5 saat işçilik gerekiyorsa, bu ürünün genel üretim gideri:</a:t>
            </a:r>
            <a:endParaRPr lang="tr-TR" sz="2000" dirty="0" smtClean="0">
              <a:effectLst/>
              <a:latin typeface="Calibri" panose="020F0502020204030204" pitchFamily="34" charset="0"/>
              <a:ea typeface="Calibri" panose="020F0502020204030204" pitchFamily="34" charset="0"/>
              <a:cs typeface="Times New Roman" panose="02020603050405020304" pitchFamily="18" charset="0"/>
            </a:endParaRPr>
          </a:p>
          <a:p>
            <a:r>
              <a:rPr lang="tr-TR" sz="2400" dirty="0" smtClean="0">
                <a:effectLst/>
                <a:latin typeface="Times New Roman" panose="02020603050405020304" pitchFamily="18" charset="0"/>
                <a:ea typeface="Times New Roman" panose="02020603050405020304" pitchFamily="18" charset="0"/>
              </a:rPr>
              <a:t>5 saat×20 TL/saat=100 TL </a:t>
            </a:r>
            <a:endParaRPr lang="tr-TR" sz="2400" dirty="0"/>
          </a:p>
        </p:txBody>
      </p:sp>
    </p:spTree>
    <p:extLst>
      <p:ext uri="{BB962C8B-B14F-4D97-AF65-F5344CB8AC3E}">
        <p14:creationId xmlns:p14="http://schemas.microsoft.com/office/powerpoint/2010/main" val="26830585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spTree>
    <p:extLst>
      <p:ext uri="{BB962C8B-B14F-4D97-AF65-F5344CB8AC3E}">
        <p14:creationId xmlns:p14="http://schemas.microsoft.com/office/powerpoint/2010/main" val="1086887686"/>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266</Words>
  <Application>Microsoft Office PowerPoint</Application>
  <PresentationFormat>Geniş ekran</PresentationFormat>
  <Paragraphs>40</Paragraphs>
  <Slides>5</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5</vt:i4>
      </vt:variant>
    </vt:vector>
  </HeadingPairs>
  <TitlesOfParts>
    <vt:vector size="11" baseType="lpstr">
      <vt:lpstr>Arial</vt:lpstr>
      <vt:lpstr>Calibri</vt:lpstr>
      <vt:lpstr>Calibri Light</vt:lpstr>
      <vt:lpstr>Symbol</vt:lpstr>
      <vt:lpstr>Times New Roman</vt:lpstr>
      <vt:lpstr>Office Teması</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pc</dc:creator>
  <cp:lastModifiedBy>pc</cp:lastModifiedBy>
  <cp:revision>3</cp:revision>
  <dcterms:created xsi:type="dcterms:W3CDTF">2024-07-16T12:12:14Z</dcterms:created>
  <dcterms:modified xsi:type="dcterms:W3CDTF">2024-07-16T12:40:25Z</dcterms:modified>
</cp:coreProperties>
</file>