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70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1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74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10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49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28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06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82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0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71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96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37808-4BA0-4E01-B252-14DEEE027702}" type="datetimeFigureOut">
              <a:rPr lang="tr-TR" smtClean="0"/>
              <a:t>30.07.2024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4930C-5CCD-495B-8B72-21D03E5628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99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4319" y="631762"/>
            <a:ext cx="10510710" cy="579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Stok Değerleme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Yöntemleri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İlk Giren İlk Çıkar (FIFO - First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First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Yöntemi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 Giren İlk Çıkar (LIFO -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First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Yöntemi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Ağırlıklı Ortalama Maliyet Yöntemi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Hareketli Ağırlıklı Ortalama Maliyet Yöntemi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Özdeş Maliyet Yöntemi (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 Maliyet Yöntemi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Düşük Maliyet veya Piyasa Değeri (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Market - LCM) Yöntemi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8103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69669" y="769256"/>
            <a:ext cx="11157873" cy="527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 Bir Yöntemin Avantajları ve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Dezavantajları</a:t>
            </a:r>
          </a:p>
          <a:p>
            <a:endParaRPr lang="tr-TR" sz="24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/>
              <a:t>-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 Senaryo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 işletmenin belirli bir ay içinde gerçekleştirdiği stok alımları ve satışları şu şekildedir: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Stok Alımları: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Ocak: 100 birim malzeme, birim maliyet 10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Ocak: 150 birim malzeme, birim maliyet 12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Ocak: 200 birim malzeme, birim maliyet 15 TL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Stok Satışları: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Ocak: 120 birim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 Ocak: 180 birim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5229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64259" y="530163"/>
            <a:ext cx="106552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İlk Giren İlk Çıkar (FIFO - First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First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Out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Yöntemi</a:t>
            </a:r>
            <a:endParaRPr lang="tr-TR" sz="24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024843"/>
              </p:ext>
            </p:extLst>
          </p:nvPr>
        </p:nvGraphicFramePr>
        <p:xfrm>
          <a:off x="564258" y="1262745"/>
          <a:ext cx="10872998" cy="445588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87300">
                  <a:extLst>
                    <a:ext uri="{9D8B030D-6E8A-4147-A177-3AD203B41FA5}">
                      <a16:colId xmlns:a16="http://schemas.microsoft.com/office/drawing/2014/main" val="2607686205"/>
                    </a:ext>
                  </a:extLst>
                </a:gridCol>
                <a:gridCol w="1131499">
                  <a:extLst>
                    <a:ext uri="{9D8B030D-6E8A-4147-A177-3AD203B41FA5}">
                      <a16:colId xmlns:a16="http://schemas.microsoft.com/office/drawing/2014/main" val="2892102673"/>
                    </a:ext>
                  </a:extLst>
                </a:gridCol>
                <a:gridCol w="904979">
                  <a:extLst>
                    <a:ext uri="{9D8B030D-6E8A-4147-A177-3AD203B41FA5}">
                      <a16:colId xmlns:a16="http://schemas.microsoft.com/office/drawing/2014/main" val="2823101190"/>
                    </a:ext>
                  </a:extLst>
                </a:gridCol>
                <a:gridCol w="939232">
                  <a:extLst>
                    <a:ext uri="{9D8B030D-6E8A-4147-A177-3AD203B41FA5}">
                      <a16:colId xmlns:a16="http://schemas.microsoft.com/office/drawing/2014/main" val="513536077"/>
                    </a:ext>
                  </a:extLst>
                </a:gridCol>
                <a:gridCol w="939232">
                  <a:extLst>
                    <a:ext uri="{9D8B030D-6E8A-4147-A177-3AD203B41FA5}">
                      <a16:colId xmlns:a16="http://schemas.microsoft.com/office/drawing/2014/main" val="86135136"/>
                    </a:ext>
                  </a:extLst>
                </a:gridCol>
                <a:gridCol w="782326">
                  <a:extLst>
                    <a:ext uri="{9D8B030D-6E8A-4147-A177-3AD203B41FA5}">
                      <a16:colId xmlns:a16="http://schemas.microsoft.com/office/drawing/2014/main" val="254565040"/>
                    </a:ext>
                  </a:extLst>
                </a:gridCol>
                <a:gridCol w="939232">
                  <a:extLst>
                    <a:ext uri="{9D8B030D-6E8A-4147-A177-3AD203B41FA5}">
                      <a16:colId xmlns:a16="http://schemas.microsoft.com/office/drawing/2014/main" val="4188062979"/>
                    </a:ext>
                  </a:extLst>
                </a:gridCol>
                <a:gridCol w="939232">
                  <a:extLst>
                    <a:ext uri="{9D8B030D-6E8A-4147-A177-3AD203B41FA5}">
                      <a16:colId xmlns:a16="http://schemas.microsoft.com/office/drawing/2014/main" val="3221472871"/>
                    </a:ext>
                  </a:extLst>
                </a:gridCol>
                <a:gridCol w="714922">
                  <a:extLst>
                    <a:ext uri="{9D8B030D-6E8A-4147-A177-3AD203B41FA5}">
                      <a16:colId xmlns:a16="http://schemas.microsoft.com/office/drawing/2014/main" val="22514687"/>
                    </a:ext>
                  </a:extLst>
                </a:gridCol>
                <a:gridCol w="1247522">
                  <a:extLst>
                    <a:ext uri="{9D8B030D-6E8A-4147-A177-3AD203B41FA5}">
                      <a16:colId xmlns:a16="http://schemas.microsoft.com/office/drawing/2014/main" val="2296324778"/>
                    </a:ext>
                  </a:extLst>
                </a:gridCol>
                <a:gridCol w="1247522">
                  <a:extLst>
                    <a:ext uri="{9D8B030D-6E8A-4147-A177-3AD203B41FA5}">
                      <a16:colId xmlns:a16="http://schemas.microsoft.com/office/drawing/2014/main" val="348950401"/>
                    </a:ext>
                  </a:extLst>
                </a:gridCol>
              </a:tblGrid>
              <a:tr h="40002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Tarih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Açıklama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Giren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Çıkan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Kalan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078858"/>
                  </a:ext>
                </a:extLst>
              </a:tr>
              <a:tr h="4185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976496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1.1.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7593864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10.1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150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10      100             1000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12      150             1800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11839"/>
                  </a:ext>
                </a:extLst>
              </a:tr>
              <a:tr h="418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969253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15.01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1560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3406461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1847512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20.01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12      130          1560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15      200          3000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146930"/>
                  </a:ext>
                </a:extLst>
              </a:tr>
              <a:tr h="418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737319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25.01.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1560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611723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3193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83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75973" y="486619"/>
            <a:ext cx="1087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Giren İlk Çıkar (LIFO - </a:t>
            </a:r>
            <a:r>
              <a:rPr lang="tr-TR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 </a:t>
            </a:r>
            <a:r>
              <a:rPr lang="tr-TR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Yöntemi</a:t>
            </a:r>
            <a:endParaRPr lang="tr-TR" sz="28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305729"/>
              </p:ext>
            </p:extLst>
          </p:nvPr>
        </p:nvGraphicFramePr>
        <p:xfrm>
          <a:off x="675975" y="1422402"/>
          <a:ext cx="10659685" cy="4138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969">
                  <a:extLst>
                    <a:ext uri="{9D8B030D-6E8A-4147-A177-3AD203B41FA5}">
                      <a16:colId xmlns:a16="http://schemas.microsoft.com/office/drawing/2014/main" val="3611868676"/>
                    </a:ext>
                  </a:extLst>
                </a:gridCol>
                <a:gridCol w="1109300">
                  <a:extLst>
                    <a:ext uri="{9D8B030D-6E8A-4147-A177-3AD203B41FA5}">
                      <a16:colId xmlns:a16="http://schemas.microsoft.com/office/drawing/2014/main" val="2746581229"/>
                    </a:ext>
                  </a:extLst>
                </a:gridCol>
                <a:gridCol w="887224">
                  <a:extLst>
                    <a:ext uri="{9D8B030D-6E8A-4147-A177-3AD203B41FA5}">
                      <a16:colId xmlns:a16="http://schemas.microsoft.com/office/drawing/2014/main" val="192923171"/>
                    </a:ext>
                  </a:extLst>
                </a:gridCol>
                <a:gridCol w="920806">
                  <a:extLst>
                    <a:ext uri="{9D8B030D-6E8A-4147-A177-3AD203B41FA5}">
                      <a16:colId xmlns:a16="http://schemas.microsoft.com/office/drawing/2014/main" val="64947967"/>
                    </a:ext>
                  </a:extLst>
                </a:gridCol>
                <a:gridCol w="920806">
                  <a:extLst>
                    <a:ext uri="{9D8B030D-6E8A-4147-A177-3AD203B41FA5}">
                      <a16:colId xmlns:a16="http://schemas.microsoft.com/office/drawing/2014/main" val="2168412750"/>
                    </a:ext>
                  </a:extLst>
                </a:gridCol>
                <a:gridCol w="766978">
                  <a:extLst>
                    <a:ext uri="{9D8B030D-6E8A-4147-A177-3AD203B41FA5}">
                      <a16:colId xmlns:a16="http://schemas.microsoft.com/office/drawing/2014/main" val="1880562478"/>
                    </a:ext>
                  </a:extLst>
                </a:gridCol>
                <a:gridCol w="920806">
                  <a:extLst>
                    <a:ext uri="{9D8B030D-6E8A-4147-A177-3AD203B41FA5}">
                      <a16:colId xmlns:a16="http://schemas.microsoft.com/office/drawing/2014/main" val="1310848452"/>
                    </a:ext>
                  </a:extLst>
                </a:gridCol>
                <a:gridCol w="920806">
                  <a:extLst>
                    <a:ext uri="{9D8B030D-6E8A-4147-A177-3AD203B41FA5}">
                      <a16:colId xmlns:a16="http://schemas.microsoft.com/office/drawing/2014/main" val="279511809"/>
                    </a:ext>
                  </a:extLst>
                </a:gridCol>
                <a:gridCol w="700896">
                  <a:extLst>
                    <a:ext uri="{9D8B030D-6E8A-4147-A177-3AD203B41FA5}">
                      <a16:colId xmlns:a16="http://schemas.microsoft.com/office/drawing/2014/main" val="951104424"/>
                    </a:ext>
                  </a:extLst>
                </a:gridCol>
                <a:gridCol w="1223047">
                  <a:extLst>
                    <a:ext uri="{9D8B030D-6E8A-4147-A177-3AD203B41FA5}">
                      <a16:colId xmlns:a16="http://schemas.microsoft.com/office/drawing/2014/main" val="447092240"/>
                    </a:ext>
                  </a:extLst>
                </a:gridCol>
                <a:gridCol w="1223047">
                  <a:extLst>
                    <a:ext uri="{9D8B030D-6E8A-4147-A177-3AD203B41FA5}">
                      <a16:colId xmlns:a16="http://schemas.microsoft.com/office/drawing/2014/main" val="890281663"/>
                    </a:ext>
                  </a:extLst>
                </a:gridCol>
              </a:tblGrid>
              <a:tr h="27748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Tarih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Açıklama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Giren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Çıkan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Kalan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77467"/>
                  </a:ext>
                </a:extLst>
              </a:tr>
              <a:tr h="2903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922144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1.1.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5177000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10.1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150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10      100             1000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12      150             1800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139937"/>
                  </a:ext>
                </a:extLst>
              </a:tr>
              <a:tr h="290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759411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15.01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1440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10      100             1000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12        30               360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151072"/>
                  </a:ext>
                </a:extLst>
              </a:tr>
              <a:tr h="290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79965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20.01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10      100             1000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12        30               360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15       200            3000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84763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482820"/>
                  </a:ext>
                </a:extLst>
              </a:tr>
              <a:tr h="303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13113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25.01.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2700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10       100            1000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12         30               360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15         20               300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144306"/>
                  </a:ext>
                </a:extLst>
              </a:tr>
              <a:tr h="277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097940"/>
                  </a:ext>
                </a:extLst>
              </a:tr>
              <a:tr h="303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651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10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68160"/>
              </p:ext>
            </p:extLst>
          </p:nvPr>
        </p:nvGraphicFramePr>
        <p:xfrm>
          <a:off x="1012368" y="1519690"/>
          <a:ext cx="10352317" cy="2849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5232">
                  <a:extLst>
                    <a:ext uri="{9D8B030D-6E8A-4147-A177-3AD203B41FA5}">
                      <a16:colId xmlns:a16="http://schemas.microsoft.com/office/drawing/2014/main" val="2206982674"/>
                    </a:ext>
                  </a:extLst>
                </a:gridCol>
                <a:gridCol w="1077314">
                  <a:extLst>
                    <a:ext uri="{9D8B030D-6E8A-4147-A177-3AD203B41FA5}">
                      <a16:colId xmlns:a16="http://schemas.microsoft.com/office/drawing/2014/main" val="4171221976"/>
                    </a:ext>
                  </a:extLst>
                </a:gridCol>
                <a:gridCol w="861641">
                  <a:extLst>
                    <a:ext uri="{9D8B030D-6E8A-4147-A177-3AD203B41FA5}">
                      <a16:colId xmlns:a16="http://schemas.microsoft.com/office/drawing/2014/main" val="620401188"/>
                    </a:ext>
                  </a:extLst>
                </a:gridCol>
                <a:gridCol w="894255">
                  <a:extLst>
                    <a:ext uri="{9D8B030D-6E8A-4147-A177-3AD203B41FA5}">
                      <a16:colId xmlns:a16="http://schemas.microsoft.com/office/drawing/2014/main" val="1673987837"/>
                    </a:ext>
                  </a:extLst>
                </a:gridCol>
                <a:gridCol w="894255">
                  <a:extLst>
                    <a:ext uri="{9D8B030D-6E8A-4147-A177-3AD203B41FA5}">
                      <a16:colId xmlns:a16="http://schemas.microsoft.com/office/drawing/2014/main" val="2698715807"/>
                    </a:ext>
                  </a:extLst>
                </a:gridCol>
                <a:gridCol w="744862">
                  <a:extLst>
                    <a:ext uri="{9D8B030D-6E8A-4147-A177-3AD203B41FA5}">
                      <a16:colId xmlns:a16="http://schemas.microsoft.com/office/drawing/2014/main" val="3496557475"/>
                    </a:ext>
                  </a:extLst>
                </a:gridCol>
                <a:gridCol w="894255">
                  <a:extLst>
                    <a:ext uri="{9D8B030D-6E8A-4147-A177-3AD203B41FA5}">
                      <a16:colId xmlns:a16="http://schemas.microsoft.com/office/drawing/2014/main" val="603130905"/>
                    </a:ext>
                  </a:extLst>
                </a:gridCol>
                <a:gridCol w="894255">
                  <a:extLst>
                    <a:ext uri="{9D8B030D-6E8A-4147-A177-3AD203B41FA5}">
                      <a16:colId xmlns:a16="http://schemas.microsoft.com/office/drawing/2014/main" val="1153175132"/>
                    </a:ext>
                  </a:extLst>
                </a:gridCol>
                <a:gridCol w="680686">
                  <a:extLst>
                    <a:ext uri="{9D8B030D-6E8A-4147-A177-3AD203B41FA5}">
                      <a16:colId xmlns:a16="http://schemas.microsoft.com/office/drawing/2014/main" val="3945542167"/>
                    </a:ext>
                  </a:extLst>
                </a:gridCol>
                <a:gridCol w="1187781">
                  <a:extLst>
                    <a:ext uri="{9D8B030D-6E8A-4147-A177-3AD203B41FA5}">
                      <a16:colId xmlns:a16="http://schemas.microsoft.com/office/drawing/2014/main" val="1606989100"/>
                    </a:ext>
                  </a:extLst>
                </a:gridCol>
                <a:gridCol w="1187781">
                  <a:extLst>
                    <a:ext uri="{9D8B030D-6E8A-4147-A177-3AD203B41FA5}">
                      <a16:colId xmlns:a16="http://schemas.microsoft.com/office/drawing/2014/main" val="879218038"/>
                    </a:ext>
                  </a:extLst>
                </a:gridCol>
              </a:tblGrid>
              <a:tr h="35613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Tarih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Açıklama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Giren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Çıkan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Kalan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79235"/>
                  </a:ext>
                </a:extLst>
              </a:tr>
              <a:tr h="3561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194981"/>
                  </a:ext>
                </a:extLst>
              </a:tr>
              <a:tr h="356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1.1.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724767"/>
                  </a:ext>
                </a:extLst>
              </a:tr>
              <a:tr h="356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10.1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150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12      150             1800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191797"/>
                  </a:ext>
                </a:extLst>
              </a:tr>
              <a:tr h="356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15.01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531554"/>
                  </a:ext>
                </a:extLst>
              </a:tr>
              <a:tr h="356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20.01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15      200             3000      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551798"/>
                  </a:ext>
                </a:extLst>
              </a:tr>
              <a:tr h="356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25.01.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2320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146263"/>
                  </a:ext>
                </a:extLst>
              </a:tr>
              <a:tr h="35613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Aylık Toplam 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3866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12,89     150            1934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0205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879237" y="593052"/>
            <a:ext cx="10630591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Ağırlıklı Ortalama Maliyet Yöntemi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912126" y="4971534"/>
            <a:ext cx="5692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Ağırlıklı Ortalama Fiyatı = 5800 TL / 450 Kg = 12,89 TL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5083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67657" y="526953"/>
            <a:ext cx="10595429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Hareketli Ağırlıklı Ortalama Maliyet Yöntemi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58181"/>
              </p:ext>
            </p:extLst>
          </p:nvPr>
        </p:nvGraphicFramePr>
        <p:xfrm>
          <a:off x="667657" y="1745224"/>
          <a:ext cx="10435771" cy="2783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577">
                  <a:extLst>
                    <a:ext uri="{9D8B030D-6E8A-4147-A177-3AD203B41FA5}">
                      <a16:colId xmlns:a16="http://schemas.microsoft.com/office/drawing/2014/main" val="3899271225"/>
                    </a:ext>
                  </a:extLst>
                </a:gridCol>
                <a:gridCol w="1085999">
                  <a:extLst>
                    <a:ext uri="{9D8B030D-6E8A-4147-A177-3AD203B41FA5}">
                      <a16:colId xmlns:a16="http://schemas.microsoft.com/office/drawing/2014/main" val="3438024180"/>
                    </a:ext>
                  </a:extLst>
                </a:gridCol>
                <a:gridCol w="868587">
                  <a:extLst>
                    <a:ext uri="{9D8B030D-6E8A-4147-A177-3AD203B41FA5}">
                      <a16:colId xmlns:a16="http://schemas.microsoft.com/office/drawing/2014/main" val="3016315524"/>
                    </a:ext>
                  </a:extLst>
                </a:gridCol>
                <a:gridCol w="901464">
                  <a:extLst>
                    <a:ext uri="{9D8B030D-6E8A-4147-A177-3AD203B41FA5}">
                      <a16:colId xmlns:a16="http://schemas.microsoft.com/office/drawing/2014/main" val="830369820"/>
                    </a:ext>
                  </a:extLst>
                </a:gridCol>
                <a:gridCol w="901464">
                  <a:extLst>
                    <a:ext uri="{9D8B030D-6E8A-4147-A177-3AD203B41FA5}">
                      <a16:colId xmlns:a16="http://schemas.microsoft.com/office/drawing/2014/main" val="3435425296"/>
                    </a:ext>
                  </a:extLst>
                </a:gridCol>
                <a:gridCol w="750867">
                  <a:extLst>
                    <a:ext uri="{9D8B030D-6E8A-4147-A177-3AD203B41FA5}">
                      <a16:colId xmlns:a16="http://schemas.microsoft.com/office/drawing/2014/main" val="1892966958"/>
                    </a:ext>
                  </a:extLst>
                </a:gridCol>
                <a:gridCol w="901464">
                  <a:extLst>
                    <a:ext uri="{9D8B030D-6E8A-4147-A177-3AD203B41FA5}">
                      <a16:colId xmlns:a16="http://schemas.microsoft.com/office/drawing/2014/main" val="3729615398"/>
                    </a:ext>
                  </a:extLst>
                </a:gridCol>
                <a:gridCol w="901464">
                  <a:extLst>
                    <a:ext uri="{9D8B030D-6E8A-4147-A177-3AD203B41FA5}">
                      <a16:colId xmlns:a16="http://schemas.microsoft.com/office/drawing/2014/main" val="2660075480"/>
                    </a:ext>
                  </a:extLst>
                </a:gridCol>
                <a:gridCol w="686173">
                  <a:extLst>
                    <a:ext uri="{9D8B030D-6E8A-4147-A177-3AD203B41FA5}">
                      <a16:colId xmlns:a16="http://schemas.microsoft.com/office/drawing/2014/main" val="1470422375"/>
                    </a:ext>
                  </a:extLst>
                </a:gridCol>
                <a:gridCol w="1197356">
                  <a:extLst>
                    <a:ext uri="{9D8B030D-6E8A-4147-A177-3AD203B41FA5}">
                      <a16:colId xmlns:a16="http://schemas.microsoft.com/office/drawing/2014/main" val="954247579"/>
                    </a:ext>
                  </a:extLst>
                </a:gridCol>
                <a:gridCol w="1197356">
                  <a:extLst>
                    <a:ext uri="{9D8B030D-6E8A-4147-A177-3AD203B41FA5}">
                      <a16:colId xmlns:a16="http://schemas.microsoft.com/office/drawing/2014/main" val="955975684"/>
                    </a:ext>
                  </a:extLst>
                </a:gridCol>
              </a:tblGrid>
              <a:tr h="34790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Tarih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Açıklama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Giren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Çıkan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Kalan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445557"/>
                  </a:ext>
                </a:extLst>
              </a:tr>
              <a:tr h="3479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Fiyat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Mk.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Tutar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3197831"/>
                  </a:ext>
                </a:extLst>
              </a:tr>
              <a:tr h="34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1.1.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0894671"/>
                  </a:ext>
                </a:extLst>
              </a:tr>
              <a:tr h="34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10.1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150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11,2      250             2800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243218"/>
                  </a:ext>
                </a:extLst>
              </a:tr>
              <a:tr h="34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15.01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11,2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1344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11,2      130             1456 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127820"/>
                  </a:ext>
                </a:extLst>
              </a:tr>
              <a:tr h="34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20.01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Alış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13,5      330             4456      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881121"/>
                  </a:ext>
                </a:extLst>
              </a:tr>
              <a:tr h="34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25.01.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Üretime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13,5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13,5      150             2026   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487175"/>
                  </a:ext>
                </a:extLst>
              </a:tr>
              <a:tr h="3479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Aylık Toplam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02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97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516</Words>
  <Application>Microsoft Office PowerPoint</Application>
  <PresentationFormat>Geniş ekran</PresentationFormat>
  <Paragraphs>382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9</cp:revision>
  <dcterms:created xsi:type="dcterms:W3CDTF">2024-07-30T13:34:45Z</dcterms:created>
  <dcterms:modified xsi:type="dcterms:W3CDTF">2024-07-30T15:18:47Z</dcterms:modified>
</cp:coreProperties>
</file>