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3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56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67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43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86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84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21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6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94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8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6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E11EF-1613-4847-BD32-F7F8231C6FA6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D64C-5AF4-4BF6-94EA-2162EE8633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6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51541" y="819623"/>
            <a:ext cx="11306629" cy="4740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 Hesaplama Sistemleri</a:t>
            </a:r>
            <a:endParaRPr lang="tr-TR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Sipariş Maliyeti Sistemi</a:t>
            </a:r>
            <a:endParaRPr lang="tr-TR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Tanım: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belirli siparişler veya projeler için maliyetlerin ayrı ayrı izlenmesi ve hesaplanması yöntemidir.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-Özellikleri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-Maliyet Unsurları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-Süreç ve Uygulama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1. Siparişin Alınması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Sipariş Kartı Oluşturma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İzlenmesi ve Kaydedilmesi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Toplanması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5. 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Siparişin Tamamlanması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5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82514" y="530163"/>
            <a:ext cx="10395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Karşılaştırma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 Avantajlar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760571" y="1237937"/>
          <a:ext cx="10515600" cy="4146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858">
                  <a:extLst>
                    <a:ext uri="{9D8B030D-6E8A-4147-A177-3AD203B41FA5}">
                      <a16:colId xmlns:a16="http://schemas.microsoft.com/office/drawing/2014/main" val="3822675913"/>
                    </a:ext>
                  </a:extLst>
                </a:gridCol>
                <a:gridCol w="8300742">
                  <a:extLst>
                    <a:ext uri="{9D8B030D-6E8A-4147-A177-3AD203B41FA5}">
                      <a16:colId xmlns:a16="http://schemas.microsoft.com/office/drawing/2014/main" val="803727672"/>
                    </a:ext>
                  </a:extLst>
                </a:gridCol>
              </a:tblGrid>
              <a:tr h="593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Avantajlar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Sipariş Maliyeti Sistemi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6349430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Özelleştirme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Özelleştirilmiş ürün ve hizmetlerde kullanılır.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39063536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Doğruluk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Her siparişin maliyetleri ayrı ayrı izlenir ve hesaplanır.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19104833"/>
                  </a:ext>
                </a:extLst>
              </a:tr>
              <a:tr h="8873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Maliyet Kontrolü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Belirli bir siparişin maliyetlerini kontrol etme ve analiz etme imkanı sağlar.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16806822"/>
                  </a:ext>
                </a:extLst>
              </a:tr>
              <a:tr h="8873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Fiyatlandırma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Her siparişin maliyetini doğru belirleyerek uygun fiyatlandırma yapılabilir.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98837543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Verimlilik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Maliyetlerin detaylı takibi ile verimlilik artırılabilir.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88665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4251" y="225361"/>
            <a:ext cx="10561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Sipariş Maliyet Kartı Örneği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774250" y="985280"/>
          <a:ext cx="9603463" cy="820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1921">
                  <a:extLst>
                    <a:ext uri="{9D8B030D-6E8A-4147-A177-3AD203B41FA5}">
                      <a16:colId xmlns:a16="http://schemas.microsoft.com/office/drawing/2014/main" val="775266941"/>
                    </a:ext>
                  </a:extLst>
                </a:gridCol>
                <a:gridCol w="5631542">
                  <a:extLst>
                    <a:ext uri="{9D8B030D-6E8A-4147-A177-3AD203B41FA5}">
                      <a16:colId xmlns:a16="http://schemas.microsoft.com/office/drawing/2014/main" val="24955769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Sipariş Numarası: 00123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Müşteri Adı: ABC Mobilya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88133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Sipariş Tarihi: 12.07.2024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Teslim Tarihi: 19.07.2024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58580685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774250" y="2104336"/>
            <a:ext cx="10358207" cy="73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 Bileşenleri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Doğrudan Malzeme Maliyetleri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/>
          </p:nvPr>
        </p:nvGraphicFramePr>
        <p:xfrm>
          <a:off x="820057" y="2885893"/>
          <a:ext cx="9412514" cy="2785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1086">
                  <a:extLst>
                    <a:ext uri="{9D8B030D-6E8A-4147-A177-3AD203B41FA5}">
                      <a16:colId xmlns:a16="http://schemas.microsoft.com/office/drawing/2014/main" val="4137729378"/>
                    </a:ext>
                  </a:extLst>
                </a:gridCol>
                <a:gridCol w="1494971">
                  <a:extLst>
                    <a:ext uri="{9D8B030D-6E8A-4147-A177-3AD203B41FA5}">
                      <a16:colId xmlns:a16="http://schemas.microsoft.com/office/drawing/2014/main" val="555134405"/>
                    </a:ext>
                  </a:extLst>
                </a:gridCol>
                <a:gridCol w="2104572">
                  <a:extLst>
                    <a:ext uri="{9D8B030D-6E8A-4147-A177-3AD203B41FA5}">
                      <a16:colId xmlns:a16="http://schemas.microsoft.com/office/drawing/2014/main" val="1694381977"/>
                    </a:ext>
                  </a:extLst>
                </a:gridCol>
                <a:gridCol w="2931885">
                  <a:extLst>
                    <a:ext uri="{9D8B030D-6E8A-4147-A177-3AD203B41FA5}">
                      <a16:colId xmlns:a16="http://schemas.microsoft.com/office/drawing/2014/main" val="788576449"/>
                    </a:ext>
                  </a:extLst>
                </a:gridCol>
              </a:tblGrid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Malzeme Adı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Miktar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Birim Fiyat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 Maliyet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27873143"/>
                  </a:ext>
                </a:extLst>
              </a:tr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Ahşap (m³)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1000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2000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61847417"/>
                  </a:ext>
                </a:extLst>
              </a:tr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Boya (litre)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50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53972447"/>
                  </a:ext>
                </a:extLst>
              </a:tr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Çivi ve Vidalar (kg)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30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90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08533760"/>
                  </a:ext>
                </a:extLst>
              </a:tr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Vernik (litre)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160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66080455"/>
                  </a:ext>
                </a:extLst>
              </a:tr>
              <a:tr h="464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2500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73226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52248" y="389852"/>
            <a:ext cx="10915638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Doğrudan İşçilik Maliyetleri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652248" y="1089837"/>
          <a:ext cx="10515600" cy="1641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0510174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359396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473561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502088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İşçi Adı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Çalışma Saatleri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Saatlik Ücret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 Maliyet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91536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Ahmet Yılmaz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1000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50435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Ayşe Demir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15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50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750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40894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1750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4827099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652248" y="2911341"/>
            <a:ext cx="11017238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Genel Üretim Giderleri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/>
          </p:nvPr>
        </p:nvGraphicFramePr>
        <p:xfrm>
          <a:off x="838200" y="3357023"/>
          <a:ext cx="9510486" cy="2462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971">
                  <a:extLst>
                    <a:ext uri="{9D8B030D-6E8A-4147-A177-3AD203B41FA5}">
                      <a16:colId xmlns:a16="http://schemas.microsoft.com/office/drawing/2014/main" val="497652000"/>
                    </a:ext>
                  </a:extLst>
                </a:gridCol>
                <a:gridCol w="2554515">
                  <a:extLst>
                    <a:ext uri="{9D8B030D-6E8A-4147-A177-3AD203B41FA5}">
                      <a16:colId xmlns:a16="http://schemas.microsoft.com/office/drawing/2014/main" val="3227142968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9794289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Gider Türü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Dağıtım Anahtarı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 Maliyet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88003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Elektrik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%20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63971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Makine Amortismanı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%15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150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44584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Bakım ve Onarım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%10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48800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Diğer Üretim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%25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250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62853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700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99075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5925" y="486620"/>
            <a:ext cx="10813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Toplam Sipariş Maliyeti</a:t>
            </a:r>
            <a:endParaRPr lang="tr-TR" sz="2400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/>
          </p:nvPr>
        </p:nvGraphicFramePr>
        <p:xfrm>
          <a:off x="695925" y="1417887"/>
          <a:ext cx="10515600" cy="2052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412445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072023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Maliyet Bileşeni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 Maliyet (₺)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87239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Doğrudan Malzeme Maliyetleri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2500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28283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Doğrudan İşçilik Maliyetleri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1750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61733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Genel Üretim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700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30095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>
                          <a:effectLst/>
                        </a:rPr>
                        <a:t>Toplam Sipariş Maliyeti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effectLst/>
                        </a:rPr>
                        <a:t>4950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80733692"/>
                  </a:ext>
                </a:extLst>
              </a:tr>
            </a:tbl>
          </a:graphicData>
        </a:graphic>
      </p:graphicFrame>
      <p:sp>
        <p:nvSpPr>
          <p:cNvPr id="7" name="Dikdörtgen 6"/>
          <p:cNvSpPr/>
          <p:nvPr/>
        </p:nvSpPr>
        <p:spPr>
          <a:xfrm>
            <a:off x="695924" y="3601607"/>
            <a:ext cx="10189789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Sipariş Maliyet Kartı Özeti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Sipariş Numarası: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00123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Müşteri Adı: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 Mobilya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Sipariş Tarihi: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12.07.2024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Teslim Tarihi: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19.07.2024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Toplam Sipariş Maliyeti: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4950 ₺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1828" y="1553029"/>
            <a:ext cx="11016344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Süreç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Maliyetleme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Sistemi</a:t>
            </a: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Tanım: B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elirli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ürün veya hizmetin üretim sürecinde ortaya çıkan maliyetlerin izlenmesi ve hesaplanması yöntemidir. 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Özellikleri</a:t>
            </a: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Unsurları</a:t>
            </a: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Süreç ve Uygulama</a:t>
            </a:r>
          </a:p>
          <a:p>
            <a:pPr marL="457200" indent="-457200" algn="just">
              <a:lnSpc>
                <a:spcPct val="107000"/>
              </a:lnSpc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Üretim Sürecinin Tanımlanması</a:t>
            </a:r>
          </a:p>
          <a:p>
            <a:pPr marL="457200" indent="-457200" algn="just">
              <a:lnSpc>
                <a:spcPct val="107000"/>
              </a:lnSpc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İzlenmesi ve Kaydedilmesi</a:t>
            </a:r>
          </a:p>
          <a:p>
            <a:pPr marL="457200" indent="-457200" algn="just">
              <a:lnSpc>
                <a:spcPct val="107000"/>
              </a:lnSpc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Toplanması</a:t>
            </a:r>
          </a:p>
          <a:p>
            <a:pPr marL="457200" indent="-457200" algn="just">
              <a:lnSpc>
                <a:spcPct val="107000"/>
              </a:lnSpc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Dağıtılması</a:t>
            </a:r>
          </a:p>
          <a:p>
            <a:pPr algn="just">
              <a:lnSpc>
                <a:spcPct val="107000"/>
              </a:lnSpc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79314" y="660790"/>
            <a:ext cx="10859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Karşılaştırma ve Avantajlar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679314" y="1774966"/>
          <a:ext cx="10515600" cy="3245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2800">
                  <a:extLst>
                    <a:ext uri="{9D8B030D-6E8A-4147-A177-3AD203B41FA5}">
                      <a16:colId xmlns:a16="http://schemas.microsoft.com/office/drawing/2014/main" val="3240809460"/>
                    </a:ext>
                  </a:extLst>
                </a:gridCol>
                <a:gridCol w="7522800">
                  <a:extLst>
                    <a:ext uri="{9D8B030D-6E8A-4147-A177-3AD203B41FA5}">
                      <a16:colId xmlns:a16="http://schemas.microsoft.com/office/drawing/2014/main" val="32861495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Avantajlar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Süreç Maliyetleme Sistemi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55342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Standartlaştırma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Standart ürünlerin üretiminde kullanılır.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33152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Verimlilik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Süreçlerin her aşamasında maliyetler izlenir ve kontrol edilir.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86254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Doğruluk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Her süreç aşamasında maliyetlerin detaylı takibi yapılır.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45709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Maliyet Kontrolü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Üretim sürecinin her aşamasında maliyetlerin kontrol edilmesi sağlanır.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83589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Kâr Analizi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Ürünlerin birim maliyetleri doğru bir şekilde hesaplanarak kâr analizi yapılabilir.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5086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3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94971" y="1573963"/>
            <a:ext cx="995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Faaliyet Tabanlı </a:t>
            </a:r>
            <a:r>
              <a:rPr lang="tr-T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Maliyetleme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(Activity-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Based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Costing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- ABC), ürün veya hizmetlerin maliyetlerini hesaplamanın ve izlemenin bir yöntemidir.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392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424</Words>
  <Application>Microsoft Office PowerPoint</Application>
  <PresentationFormat>Geniş ekran</PresentationFormat>
  <Paragraphs>126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1</cp:revision>
  <dcterms:created xsi:type="dcterms:W3CDTF">2024-07-27T10:32:36Z</dcterms:created>
  <dcterms:modified xsi:type="dcterms:W3CDTF">2024-07-27T10:51:28Z</dcterms:modified>
</cp:coreProperties>
</file>