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53" d="100"/>
          <a:sy n="53" d="100"/>
        </p:scale>
        <p:origin x="78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3E93C94-7165-44F4-AD8B-119B7231C073}" type="datetimeFigureOut">
              <a:rPr lang="tr-TR" smtClean="0"/>
              <a:t>16.07.2024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F8E872-146F-430C-B5A8-946EA9D55619}" type="slidenum">
              <a:rPr lang="tr-TR" smtClean="0"/>
              <a:t>‹#›</a:t>
            </a:fld>
            <a:endParaRPr lang="tr-TR"/>
          </a:p>
        </p:txBody>
      </p:sp>
    </p:spTree>
    <p:extLst>
      <p:ext uri="{BB962C8B-B14F-4D97-AF65-F5344CB8AC3E}">
        <p14:creationId xmlns:p14="http://schemas.microsoft.com/office/powerpoint/2010/main" val="1259322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3E93C94-7165-44F4-AD8B-119B7231C073}" type="datetimeFigureOut">
              <a:rPr lang="tr-TR" smtClean="0"/>
              <a:t>16.07.2024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F8E872-146F-430C-B5A8-946EA9D55619}" type="slidenum">
              <a:rPr lang="tr-TR" smtClean="0"/>
              <a:t>‹#›</a:t>
            </a:fld>
            <a:endParaRPr lang="tr-TR"/>
          </a:p>
        </p:txBody>
      </p:sp>
    </p:spTree>
    <p:extLst>
      <p:ext uri="{BB962C8B-B14F-4D97-AF65-F5344CB8AC3E}">
        <p14:creationId xmlns:p14="http://schemas.microsoft.com/office/powerpoint/2010/main" val="1491276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3E93C94-7165-44F4-AD8B-119B7231C073}" type="datetimeFigureOut">
              <a:rPr lang="tr-TR" smtClean="0"/>
              <a:t>16.07.2024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F8E872-146F-430C-B5A8-946EA9D55619}" type="slidenum">
              <a:rPr lang="tr-TR" smtClean="0"/>
              <a:t>‹#›</a:t>
            </a:fld>
            <a:endParaRPr lang="tr-TR"/>
          </a:p>
        </p:txBody>
      </p:sp>
    </p:spTree>
    <p:extLst>
      <p:ext uri="{BB962C8B-B14F-4D97-AF65-F5344CB8AC3E}">
        <p14:creationId xmlns:p14="http://schemas.microsoft.com/office/powerpoint/2010/main" val="1795861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3E93C94-7165-44F4-AD8B-119B7231C073}" type="datetimeFigureOut">
              <a:rPr lang="tr-TR" smtClean="0"/>
              <a:t>16.07.2024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F8E872-146F-430C-B5A8-946EA9D55619}" type="slidenum">
              <a:rPr lang="tr-TR" smtClean="0"/>
              <a:t>‹#›</a:t>
            </a:fld>
            <a:endParaRPr lang="tr-TR"/>
          </a:p>
        </p:txBody>
      </p:sp>
    </p:spTree>
    <p:extLst>
      <p:ext uri="{BB962C8B-B14F-4D97-AF65-F5344CB8AC3E}">
        <p14:creationId xmlns:p14="http://schemas.microsoft.com/office/powerpoint/2010/main" val="2255999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3E93C94-7165-44F4-AD8B-119B7231C073}" type="datetimeFigureOut">
              <a:rPr lang="tr-TR" smtClean="0"/>
              <a:t>16.07.2024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F8E872-146F-430C-B5A8-946EA9D55619}" type="slidenum">
              <a:rPr lang="tr-TR" smtClean="0"/>
              <a:t>‹#›</a:t>
            </a:fld>
            <a:endParaRPr lang="tr-TR"/>
          </a:p>
        </p:txBody>
      </p:sp>
    </p:spTree>
    <p:extLst>
      <p:ext uri="{BB962C8B-B14F-4D97-AF65-F5344CB8AC3E}">
        <p14:creationId xmlns:p14="http://schemas.microsoft.com/office/powerpoint/2010/main" val="4129639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3E93C94-7165-44F4-AD8B-119B7231C073}" type="datetimeFigureOut">
              <a:rPr lang="tr-TR" smtClean="0"/>
              <a:t>16.07.2024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F8E872-146F-430C-B5A8-946EA9D55619}" type="slidenum">
              <a:rPr lang="tr-TR" smtClean="0"/>
              <a:t>‹#›</a:t>
            </a:fld>
            <a:endParaRPr lang="tr-TR"/>
          </a:p>
        </p:txBody>
      </p:sp>
    </p:spTree>
    <p:extLst>
      <p:ext uri="{BB962C8B-B14F-4D97-AF65-F5344CB8AC3E}">
        <p14:creationId xmlns:p14="http://schemas.microsoft.com/office/powerpoint/2010/main" val="955206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3E93C94-7165-44F4-AD8B-119B7231C073}" type="datetimeFigureOut">
              <a:rPr lang="tr-TR" smtClean="0"/>
              <a:t>16.07.2024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AF8E872-146F-430C-B5A8-946EA9D55619}" type="slidenum">
              <a:rPr lang="tr-TR" smtClean="0"/>
              <a:t>‹#›</a:t>
            </a:fld>
            <a:endParaRPr lang="tr-TR"/>
          </a:p>
        </p:txBody>
      </p:sp>
    </p:spTree>
    <p:extLst>
      <p:ext uri="{BB962C8B-B14F-4D97-AF65-F5344CB8AC3E}">
        <p14:creationId xmlns:p14="http://schemas.microsoft.com/office/powerpoint/2010/main" val="1876064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3E93C94-7165-44F4-AD8B-119B7231C073}" type="datetimeFigureOut">
              <a:rPr lang="tr-TR" smtClean="0"/>
              <a:t>16.07.2024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AF8E872-146F-430C-B5A8-946EA9D55619}" type="slidenum">
              <a:rPr lang="tr-TR" smtClean="0"/>
              <a:t>‹#›</a:t>
            </a:fld>
            <a:endParaRPr lang="tr-TR"/>
          </a:p>
        </p:txBody>
      </p:sp>
    </p:spTree>
    <p:extLst>
      <p:ext uri="{BB962C8B-B14F-4D97-AF65-F5344CB8AC3E}">
        <p14:creationId xmlns:p14="http://schemas.microsoft.com/office/powerpoint/2010/main" val="212015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3E93C94-7165-44F4-AD8B-119B7231C073}" type="datetimeFigureOut">
              <a:rPr lang="tr-TR" smtClean="0"/>
              <a:t>16.07.2024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AF8E872-146F-430C-B5A8-946EA9D55619}" type="slidenum">
              <a:rPr lang="tr-TR" smtClean="0"/>
              <a:t>‹#›</a:t>
            </a:fld>
            <a:endParaRPr lang="tr-TR"/>
          </a:p>
        </p:txBody>
      </p:sp>
    </p:spTree>
    <p:extLst>
      <p:ext uri="{BB962C8B-B14F-4D97-AF65-F5344CB8AC3E}">
        <p14:creationId xmlns:p14="http://schemas.microsoft.com/office/powerpoint/2010/main" val="2122280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3E93C94-7165-44F4-AD8B-119B7231C073}" type="datetimeFigureOut">
              <a:rPr lang="tr-TR" smtClean="0"/>
              <a:t>16.07.2024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F8E872-146F-430C-B5A8-946EA9D55619}" type="slidenum">
              <a:rPr lang="tr-TR" smtClean="0"/>
              <a:t>‹#›</a:t>
            </a:fld>
            <a:endParaRPr lang="tr-TR"/>
          </a:p>
        </p:txBody>
      </p:sp>
    </p:spTree>
    <p:extLst>
      <p:ext uri="{BB962C8B-B14F-4D97-AF65-F5344CB8AC3E}">
        <p14:creationId xmlns:p14="http://schemas.microsoft.com/office/powerpoint/2010/main" val="3734714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3E93C94-7165-44F4-AD8B-119B7231C073}" type="datetimeFigureOut">
              <a:rPr lang="tr-TR" smtClean="0"/>
              <a:t>16.07.2024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F8E872-146F-430C-B5A8-946EA9D55619}" type="slidenum">
              <a:rPr lang="tr-TR" smtClean="0"/>
              <a:t>‹#›</a:t>
            </a:fld>
            <a:endParaRPr lang="tr-TR"/>
          </a:p>
        </p:txBody>
      </p:sp>
    </p:spTree>
    <p:extLst>
      <p:ext uri="{BB962C8B-B14F-4D97-AF65-F5344CB8AC3E}">
        <p14:creationId xmlns:p14="http://schemas.microsoft.com/office/powerpoint/2010/main" val="793786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E93C94-7165-44F4-AD8B-119B7231C073}" type="datetimeFigureOut">
              <a:rPr lang="tr-TR" smtClean="0"/>
              <a:t>16.07.2024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8E872-146F-430C-B5A8-946EA9D55619}" type="slidenum">
              <a:rPr lang="tr-TR" smtClean="0"/>
              <a:t>‹#›</a:t>
            </a:fld>
            <a:endParaRPr lang="tr-TR"/>
          </a:p>
        </p:txBody>
      </p:sp>
    </p:spTree>
    <p:extLst>
      <p:ext uri="{BB962C8B-B14F-4D97-AF65-F5344CB8AC3E}">
        <p14:creationId xmlns:p14="http://schemas.microsoft.com/office/powerpoint/2010/main" val="2394565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874754" y="660791"/>
            <a:ext cx="10823760" cy="5433988"/>
          </a:xfrm>
          <a:prstGeom prst="rect">
            <a:avLst/>
          </a:prstGeom>
        </p:spPr>
        <p:txBody>
          <a:bodyPr wrap="square">
            <a:spAutoFit/>
          </a:bodyPr>
          <a:lstStyle/>
          <a:p>
            <a:r>
              <a:rPr lang="tr-TR" sz="2400" b="1" dirty="0">
                <a:latin typeface="Times New Roman" panose="02020603050405020304" pitchFamily="18" charset="0"/>
                <a:ea typeface="Times New Roman" panose="02020603050405020304" pitchFamily="18" charset="0"/>
              </a:rPr>
              <a:t>Maliyetlerin Dağıtımı ve </a:t>
            </a:r>
            <a:r>
              <a:rPr lang="tr-TR" sz="2400" b="1" dirty="0" smtClean="0">
                <a:latin typeface="Times New Roman" panose="02020603050405020304" pitchFamily="18" charset="0"/>
                <a:ea typeface="Times New Roman" panose="02020603050405020304" pitchFamily="18" charset="0"/>
              </a:rPr>
              <a:t>Toplanması</a:t>
            </a:r>
          </a:p>
          <a:p>
            <a:pPr marL="457200" indent="-457200">
              <a:buAutoNum type="arabicPeriod"/>
            </a:pPr>
            <a:r>
              <a:rPr lang="tr-TR" sz="2400" b="1" dirty="0" smtClean="0">
                <a:effectLst/>
                <a:latin typeface="Times New Roman" panose="02020603050405020304" pitchFamily="18" charset="0"/>
                <a:ea typeface="Times New Roman" panose="02020603050405020304" pitchFamily="18" charset="0"/>
              </a:rPr>
              <a:t>Doğrudan Dağıtım Yöntemi:</a:t>
            </a:r>
            <a:r>
              <a:rPr lang="tr-TR" sz="2400" dirty="0" smtClean="0">
                <a:effectLst/>
                <a:latin typeface="Times New Roman" panose="02020603050405020304" pitchFamily="18" charset="0"/>
                <a:ea typeface="Times New Roman" panose="02020603050405020304" pitchFamily="18" charset="0"/>
              </a:rPr>
              <a:t> Bu yöntemde, genel üretim giderleri doğrudan belirli bir maliyet sürücüsüne (</a:t>
            </a:r>
            <a:r>
              <a:rPr lang="tr-TR" sz="2400" dirty="0" err="1" smtClean="0">
                <a:effectLst/>
                <a:latin typeface="Times New Roman" panose="02020603050405020304" pitchFamily="18" charset="0"/>
                <a:ea typeface="Times New Roman" panose="02020603050405020304" pitchFamily="18" charset="0"/>
              </a:rPr>
              <a:t>cost</a:t>
            </a:r>
            <a:r>
              <a:rPr lang="tr-TR" sz="2400" dirty="0" smtClean="0">
                <a:effectLst/>
                <a:latin typeface="Times New Roman" panose="02020603050405020304" pitchFamily="18" charset="0"/>
                <a:ea typeface="Times New Roman" panose="02020603050405020304" pitchFamily="18" charset="0"/>
              </a:rPr>
              <a:t> </a:t>
            </a:r>
            <a:r>
              <a:rPr lang="tr-TR" sz="2400" dirty="0" err="1" smtClean="0">
                <a:effectLst/>
                <a:latin typeface="Times New Roman" panose="02020603050405020304" pitchFamily="18" charset="0"/>
                <a:ea typeface="Times New Roman" panose="02020603050405020304" pitchFamily="18" charset="0"/>
              </a:rPr>
              <a:t>driver</a:t>
            </a:r>
            <a:r>
              <a:rPr lang="tr-TR" sz="2400" dirty="0" smtClean="0">
                <a:effectLst/>
                <a:latin typeface="Times New Roman" panose="02020603050405020304" pitchFamily="18" charset="0"/>
                <a:ea typeface="Times New Roman" panose="02020603050405020304" pitchFamily="18" charset="0"/>
              </a:rPr>
              <a:t>) göre dağıtılır.</a:t>
            </a:r>
          </a:p>
          <a:p>
            <a:pPr algn="just">
              <a:lnSpc>
                <a:spcPct val="107000"/>
              </a:lnSpc>
              <a:spcAft>
                <a:spcPts val="800"/>
              </a:spcAft>
            </a:pPr>
            <a:endPar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Örnek:</a:t>
            </a: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Bir fabrikada toplam 100,000 TL genel üretim gideri bulunmaktadır. Bu giderlerin dağıtımında direkt işçilik saatleri maliyet sürücüsü olarak seçilmiştir. Fabrikada toplam 5,000 direkt işçilik saati kullanılmıştır. Genel üretim giderleri işçilik saatlerine göre dağıtılacaktır.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Birim İşçilik Saati Başına GÜG  = Toplam GÜG / Toplam İşçilik Saati = 100,000 TL / 5,000 saat = 20 TL/saat </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Eğer bir ürünün üretiminde 10 saat işçilik harcanıyorsa, bu ürüne düşen genel üretim gideri: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tr-TR" sz="2400" dirty="0" smtClean="0">
                <a:effectLst/>
                <a:latin typeface="Times New Roman" panose="02020603050405020304" pitchFamily="18" charset="0"/>
                <a:ea typeface="Times New Roman" panose="02020603050405020304" pitchFamily="18" charset="0"/>
              </a:rPr>
              <a:t>10 saat×20 TL/saat=200 TL</a:t>
            </a:r>
          </a:p>
        </p:txBody>
      </p:sp>
    </p:spTree>
    <p:extLst>
      <p:ext uri="{BB962C8B-B14F-4D97-AF65-F5344CB8AC3E}">
        <p14:creationId xmlns:p14="http://schemas.microsoft.com/office/powerpoint/2010/main" val="3164069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77371" y="437102"/>
            <a:ext cx="10856686" cy="6327886"/>
          </a:xfrm>
          <a:prstGeom prst="rect">
            <a:avLst/>
          </a:prstGeom>
        </p:spPr>
        <p:txBody>
          <a:bodyPr wrap="square">
            <a:spAutoFit/>
          </a:bodyPr>
          <a:lstStyle/>
          <a:p>
            <a:pPr algn="just">
              <a:lnSpc>
                <a:spcPct val="107000"/>
              </a:lnSpc>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2. Kademeli Dağıtım Yöntemi (Step-</a:t>
            </a:r>
            <a:r>
              <a:rPr lang="tr-TR" sz="2000" b="1" dirty="0" err="1">
                <a:latin typeface="Times New Roman" panose="02020603050405020304" pitchFamily="18" charset="0"/>
                <a:ea typeface="Times New Roman" panose="02020603050405020304" pitchFamily="18" charset="0"/>
                <a:cs typeface="Times New Roman" panose="02020603050405020304" pitchFamily="18" charset="0"/>
              </a:rPr>
              <a:t>down</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 </a:t>
            </a:r>
            <a:r>
              <a:rPr lang="tr-TR" sz="2000" b="1" dirty="0" err="1">
                <a:latin typeface="Times New Roman" panose="02020603050405020304" pitchFamily="18" charset="0"/>
                <a:ea typeface="Times New Roman" panose="02020603050405020304" pitchFamily="18" charset="0"/>
                <a:cs typeface="Times New Roman" panose="02020603050405020304" pitchFamily="18" charset="0"/>
              </a:rPr>
              <a:t>Method</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Bu yöntemde, genel üretim giderleri önce belirli hizmet departmanlarına dağıtılır, ardından bu departmanların maliyetleri üretim departmanlarına dağıtılır.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Örnek:</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Toplam genel üretim giderleri 200,000 TL'dir. Bu giderlerin 50,000 TL'si bakım departmanına, kalan 150,000 TL'si doğrudan üretim departmanlarına aittir. Bakım departmanının maliyetleri, üretim departmanlarına dağıtılacaktır. Üretim departmanlarında 3,000 ve 2,000 direkt işçilik saati kullanılmıştır.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ts val="1000"/>
              <a:buFont typeface="Symbol" panose="05050102010706020507" pitchFamily="18" charset="2"/>
              <a:buChar char=""/>
              <a:tabLst>
                <a:tab pos="45720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Bakım Departmanı Giderleri: 50,000 TL</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ts val="1000"/>
              <a:buFont typeface="Symbol" panose="05050102010706020507" pitchFamily="18" charset="2"/>
              <a:buChar char=""/>
              <a:tabLst>
                <a:tab pos="45720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Toplam İşçilik Saati: 5,000 saat</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Birim İşçilik Saati Başına Bakım Gideri = Bakım Departmanı Giderleri / Toplam İşçilik Saati = 5,000saat / 50,000TL ​= 10TL/saat</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Bakım departmanı giderlerinin üretim departmanlarına dağıtımı:</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ts val="1000"/>
              <a:buFont typeface="Symbol" panose="05050102010706020507" pitchFamily="18" charset="2"/>
              <a:buChar char=""/>
              <a:tabLst>
                <a:tab pos="45720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Üretim Departmanı 1: 3,000 saat×10 TL/saat=30,000 TL </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ts val="1000"/>
              <a:buFont typeface="Symbol" panose="05050102010706020507" pitchFamily="18" charset="2"/>
              <a:buChar char=""/>
              <a:tabLst>
                <a:tab pos="45720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Üretim Departmanı 2: 2,000 saat×10 TL/saat=20,000 TL </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Şimdi, toplam genel üretim giderleri üretim departmanlarına dağıtılabilir: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ts val="1000"/>
              <a:buFont typeface="Symbol" panose="05050102010706020507" pitchFamily="18" charset="2"/>
              <a:buChar char=""/>
              <a:tabLst>
                <a:tab pos="45720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Üretim Departmanı 1: 150,000 TL×3,000 saat / 5,000 saat= 90,000 TL </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ts val="1000"/>
              <a:buFont typeface="Symbol" panose="05050102010706020507" pitchFamily="18" charset="2"/>
              <a:buChar char=""/>
              <a:tabLst>
                <a:tab pos="45720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Üretim Departmanı 2: 150,000 TL×2,000 saat / 5,000 saat= 60,000 TL </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Toplamda:</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ts val="1000"/>
              <a:buFont typeface="Symbol" panose="05050102010706020507" pitchFamily="18" charset="2"/>
              <a:buChar char=""/>
              <a:tabLst>
                <a:tab pos="45720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Üretim Departmanı 1: 90,000 TL + 30,000 TL = 120,000 TL</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latin typeface="Times New Roman" panose="02020603050405020304" pitchFamily="18" charset="0"/>
                <a:ea typeface="Times New Roman" panose="02020603050405020304" pitchFamily="18" charset="0"/>
              </a:rPr>
              <a:t>Üretim Departmanı 2: 60,000 TL + 20,000 TL = 80,000 TL</a:t>
            </a:r>
            <a:endParaRPr lang="tr-TR" sz="2000" dirty="0"/>
          </a:p>
        </p:txBody>
      </p:sp>
    </p:spTree>
    <p:extLst>
      <p:ext uri="{BB962C8B-B14F-4D97-AF65-F5344CB8AC3E}">
        <p14:creationId xmlns:p14="http://schemas.microsoft.com/office/powerpoint/2010/main" val="3144016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48343" y="244418"/>
            <a:ext cx="11509828" cy="6003823"/>
          </a:xfrm>
          <a:prstGeom prst="rect">
            <a:avLst/>
          </a:prstGeom>
        </p:spPr>
        <p:txBody>
          <a:bodyPr wrap="square">
            <a:spAutoFit/>
          </a:bodyPr>
          <a:lstStyle/>
          <a:p>
            <a:pPr algn="just">
              <a:lnSpc>
                <a:spcPct val="107000"/>
              </a:lnSpc>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3. Faaliyet Tabanlı </a:t>
            </a:r>
            <a:r>
              <a:rPr lang="tr-TR" sz="2000" b="1" dirty="0" err="1">
                <a:latin typeface="Times New Roman" panose="02020603050405020304" pitchFamily="18" charset="0"/>
                <a:ea typeface="Times New Roman" panose="02020603050405020304" pitchFamily="18" charset="0"/>
                <a:cs typeface="Times New Roman" panose="02020603050405020304" pitchFamily="18" charset="0"/>
              </a:rPr>
              <a:t>Maliyetleme</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 (Activity-</a:t>
            </a:r>
            <a:r>
              <a:rPr lang="tr-TR" sz="2000" b="1" dirty="0" err="1">
                <a:latin typeface="Times New Roman" panose="02020603050405020304" pitchFamily="18" charset="0"/>
                <a:ea typeface="Times New Roman" panose="02020603050405020304" pitchFamily="18" charset="0"/>
                <a:cs typeface="Times New Roman" panose="02020603050405020304" pitchFamily="18" charset="0"/>
              </a:rPr>
              <a:t>Based</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 </a:t>
            </a:r>
            <a:r>
              <a:rPr lang="tr-TR" sz="2000" b="1" dirty="0" err="1">
                <a:latin typeface="Times New Roman" panose="02020603050405020304" pitchFamily="18" charset="0"/>
                <a:ea typeface="Times New Roman" panose="02020603050405020304" pitchFamily="18" charset="0"/>
                <a:cs typeface="Times New Roman" panose="02020603050405020304" pitchFamily="18" charset="0"/>
              </a:rPr>
              <a:t>Costing</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 - ABC):</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Bu yöntemde, genel üretim giderleri çeşitli faaliyetlere göre dağıtılır ve her faaliyet için maliyet sürücüleri belirlenir. Bu sürücüler üzerinden maliyetler ürünlere yüklenir.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Örnek:</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Bir fabrikada genel üretim giderleri 300,000 TL'dir. Giderlerin dağıtımında üç ana faaliyet belirlenmiştir: Malzeme taşıma, makine ayarlama ve kalite kontrol. Maliyet sürücüleri sırasıyla taşınan malzeme ağırlığı, makine ayarlama sayısı ve kalite kontrol saatleridir.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ts val="1000"/>
              <a:buFont typeface="Symbol" panose="05050102010706020507" pitchFamily="18" charset="2"/>
              <a:buChar char=""/>
              <a:tabLst>
                <a:tab pos="45720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Malzeme Taşıma Gideri: 100,000 TL (Toplam 500 ton taşınmış)</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ts val="1000"/>
              <a:buFont typeface="Symbol" panose="05050102010706020507" pitchFamily="18" charset="2"/>
              <a:buChar char=""/>
              <a:tabLst>
                <a:tab pos="45720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Makine Ayarlama Gideri: 120,000 TL (Toplam 600 ayarlama yapılmış)</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ts val="1000"/>
              <a:buFont typeface="Symbol" panose="05050102010706020507" pitchFamily="18" charset="2"/>
              <a:buChar char=""/>
              <a:tabLst>
                <a:tab pos="45720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Kalite Kontrol Gideri: 80,000 TL (Toplam 400 saat kalite kontrol yapılmış)</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Malzeme Taşıma Maliyeti (ton başına) =100,000 TL/500 ton = 200 TL/ton </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Makine Ayarlama Maliyeti (ayarlama başına)=120,000 TL/600 ayarlama=200 TL/ayarlama</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Kalite Kontrol Maliyeti (saat başına)=80,000 TL/400 saat=200 TL/saat </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Eğer bir ürün için 10 ton malzeme taşınmış, 5 makine ayarlaması yapılmış ve 2 saat kalite kontrol harcanmışsa, bu ürünün genel üretim giderleri şu şekilde hesaplanır: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Malzeme Taşıma Gideri = 10 ton×200 TL/ton=2,000 TL</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Makine Ayarlama Gideri=5 ayarlama×200 TL/ayarlama=1,000 TL\</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text</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Kalite Kontrol Gideri = 2 saat×200 TL/saat=400 TL</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ea typeface="Times New Roman" panose="02020603050405020304" pitchFamily="18" charset="0"/>
                <a:cs typeface="Times New Roman" panose="02020603050405020304" pitchFamily="18" charset="0"/>
              </a:rPr>
              <a:t>Toplamda: Toplam</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GÜG=2,000 TL+1,000 TL+400 TL=3,400 TL</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4236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551542" y="1153050"/>
            <a:ext cx="11350171" cy="4653518"/>
          </a:xfrm>
          <a:prstGeom prst="rect">
            <a:avLst/>
          </a:prstGeom>
        </p:spPr>
        <p:txBody>
          <a:bodyPr wrap="square">
            <a:spAutoFit/>
          </a:bodyPr>
          <a:lstStyle/>
          <a:p>
            <a:pPr algn="just"/>
            <a:r>
              <a:rPr lang="tr-TR" sz="2400" b="1" dirty="0">
                <a:latin typeface="Times New Roman" panose="02020603050405020304" pitchFamily="18" charset="0"/>
                <a:ea typeface="Times New Roman" panose="02020603050405020304" pitchFamily="18" charset="0"/>
              </a:rPr>
              <a:t>Maliyet </a:t>
            </a:r>
            <a:r>
              <a:rPr lang="tr-TR" sz="2400" b="1" dirty="0" smtClean="0">
                <a:latin typeface="Times New Roman" panose="02020603050405020304" pitchFamily="18" charset="0"/>
                <a:ea typeface="Times New Roman" panose="02020603050405020304" pitchFamily="18" charset="0"/>
              </a:rPr>
              <a:t>merkezi:</a:t>
            </a:r>
            <a:r>
              <a:rPr lang="tr-TR" sz="2400" dirty="0" smtClean="0">
                <a:latin typeface="Times New Roman" panose="02020603050405020304" pitchFamily="18" charset="0"/>
                <a:ea typeface="Times New Roman" panose="02020603050405020304" pitchFamily="18" charset="0"/>
              </a:rPr>
              <a:t> İşletme </a:t>
            </a:r>
            <a:r>
              <a:rPr lang="tr-TR" sz="2400" dirty="0">
                <a:latin typeface="Times New Roman" panose="02020603050405020304" pitchFamily="18" charset="0"/>
                <a:ea typeface="Times New Roman" panose="02020603050405020304" pitchFamily="18" charset="0"/>
              </a:rPr>
              <a:t>içinde maliyetlerin kontrol edilebilmesi ve izlenebilmesi için oluşturulan </a:t>
            </a:r>
            <a:r>
              <a:rPr lang="tr-TR" sz="2400" dirty="0" err="1">
                <a:latin typeface="Times New Roman" panose="02020603050405020304" pitchFamily="18" charset="0"/>
                <a:ea typeface="Times New Roman" panose="02020603050405020304" pitchFamily="18" charset="0"/>
              </a:rPr>
              <a:t>organizasyonel</a:t>
            </a:r>
            <a:r>
              <a:rPr lang="tr-TR" sz="2400" dirty="0">
                <a:latin typeface="Times New Roman" panose="02020603050405020304" pitchFamily="18" charset="0"/>
                <a:ea typeface="Times New Roman" panose="02020603050405020304" pitchFamily="18" charset="0"/>
              </a:rPr>
              <a:t> birimlerdir</a:t>
            </a:r>
            <a:r>
              <a:rPr lang="tr-TR" sz="2400" dirty="0" smtClean="0">
                <a:latin typeface="Times New Roman" panose="02020603050405020304" pitchFamily="18" charset="0"/>
                <a:ea typeface="Times New Roman" panose="02020603050405020304" pitchFamily="18" charset="0"/>
              </a:rPr>
              <a:t>.</a:t>
            </a:r>
          </a:p>
          <a:p>
            <a:pPr algn="just">
              <a:lnSpc>
                <a:spcPct val="107000"/>
              </a:lnSpc>
            </a:pP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Özellikler: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tr-TR" sz="2400" b="1" dirty="0" smtClean="0">
                <a:effectLst/>
                <a:latin typeface="Times New Roman" panose="02020603050405020304" pitchFamily="18" charset="0"/>
                <a:ea typeface="Times New Roman" panose="02020603050405020304" pitchFamily="18" charset="0"/>
              </a:rPr>
              <a:t>Kontrol ve İzleme</a:t>
            </a:r>
          </a:p>
          <a:p>
            <a:r>
              <a:rPr lang="tr-TR" sz="2400" b="1" dirty="0" smtClean="0">
                <a:effectLst/>
                <a:latin typeface="Times New Roman" panose="02020603050405020304" pitchFamily="18" charset="0"/>
                <a:ea typeface="Times New Roman" panose="02020603050405020304" pitchFamily="18" charset="0"/>
              </a:rPr>
              <a:t>Bütçeleme</a:t>
            </a:r>
          </a:p>
          <a:p>
            <a:r>
              <a:rPr lang="tr-TR" sz="2400" b="1" dirty="0" smtClean="0">
                <a:effectLst/>
                <a:latin typeface="Times New Roman" panose="02020603050405020304" pitchFamily="18" charset="0"/>
                <a:ea typeface="Times New Roman" panose="02020603050405020304" pitchFamily="18" charset="0"/>
              </a:rPr>
              <a:t>Maliyet Kontrolü</a:t>
            </a:r>
          </a:p>
          <a:p>
            <a:endParaRPr lang="tr-TR" sz="2400" b="1" dirty="0" smtClean="0">
              <a:effectLst/>
              <a:latin typeface="Times New Roman" panose="02020603050405020304" pitchFamily="18" charset="0"/>
              <a:ea typeface="Times New Roman" panose="02020603050405020304" pitchFamily="18" charset="0"/>
            </a:endParaRPr>
          </a:p>
          <a:p>
            <a:r>
              <a:rPr lang="tr-TR" sz="2400" b="1" dirty="0" smtClean="0">
                <a:effectLst/>
                <a:latin typeface="Times New Roman" panose="02020603050405020304" pitchFamily="18" charset="0"/>
                <a:ea typeface="Times New Roman" panose="02020603050405020304" pitchFamily="18" charset="0"/>
              </a:rPr>
              <a:t>Maliyet havuzu:</a:t>
            </a:r>
            <a:r>
              <a:rPr lang="tr-TR" sz="2400" dirty="0" smtClean="0">
                <a:effectLst/>
                <a:latin typeface="Times New Roman" panose="02020603050405020304" pitchFamily="18" charset="0"/>
                <a:ea typeface="Times New Roman" panose="02020603050405020304" pitchFamily="18" charset="0"/>
              </a:rPr>
              <a:t> Benzer maliyet unsurlarının toplandığı gruplardır.</a:t>
            </a:r>
          </a:p>
          <a:p>
            <a:pPr algn="just">
              <a:lnSpc>
                <a:spcPct val="107000"/>
              </a:lnSpc>
            </a:pP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Özellikler:</a:t>
            </a:r>
          </a:p>
          <a:p>
            <a:pPr algn="just">
              <a:lnSpc>
                <a:spcPct val="107000"/>
              </a:lnSpc>
            </a:pPr>
            <a:r>
              <a:rPr lang="tr-TR" sz="2400" b="1" dirty="0" smtClean="0">
                <a:effectLst/>
                <a:latin typeface="Times New Roman" panose="02020603050405020304" pitchFamily="18" charset="0"/>
                <a:ea typeface="Times New Roman" panose="02020603050405020304" pitchFamily="18" charset="0"/>
              </a:rPr>
              <a:t>Homojen Maliyetler</a:t>
            </a:r>
          </a:p>
          <a:p>
            <a:pPr algn="just">
              <a:lnSpc>
                <a:spcPct val="107000"/>
              </a:lnSpc>
            </a:pPr>
            <a:r>
              <a:rPr lang="tr-TR" sz="2400" b="1" dirty="0" smtClean="0">
                <a:effectLst/>
                <a:latin typeface="Times New Roman" panose="02020603050405020304" pitchFamily="18" charset="0"/>
                <a:ea typeface="Times New Roman" panose="02020603050405020304" pitchFamily="18" charset="0"/>
              </a:rPr>
              <a:t>Dağıtım</a:t>
            </a:r>
          </a:p>
          <a:p>
            <a:pPr algn="just">
              <a:lnSpc>
                <a:spcPct val="107000"/>
              </a:lnSpc>
            </a:pPr>
            <a:r>
              <a:rPr lang="tr-TR" sz="2400" b="1" dirty="0" smtClean="0">
                <a:effectLst/>
                <a:latin typeface="Times New Roman" panose="02020603050405020304" pitchFamily="18" charset="0"/>
                <a:ea typeface="Times New Roman" panose="02020603050405020304" pitchFamily="18" charset="0"/>
              </a:rPr>
              <a:t>Etkinlik</a:t>
            </a:r>
            <a:endParaRPr lang="tr-TR" sz="2400" dirty="0"/>
          </a:p>
        </p:txBody>
      </p:sp>
    </p:spTree>
    <p:extLst>
      <p:ext uri="{BB962C8B-B14F-4D97-AF65-F5344CB8AC3E}">
        <p14:creationId xmlns:p14="http://schemas.microsoft.com/office/powerpoint/2010/main" val="3257185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54653873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332</Words>
  <Application>Microsoft Office PowerPoint</Application>
  <PresentationFormat>Geniş ekran</PresentationFormat>
  <Paragraphs>45</Paragraphs>
  <Slides>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vt:i4>
      </vt:variant>
    </vt:vector>
  </HeadingPairs>
  <TitlesOfParts>
    <vt:vector size="11" baseType="lpstr">
      <vt:lpstr>Arial</vt:lpstr>
      <vt:lpstr>Calibri</vt:lpstr>
      <vt:lpstr>Calibri Light</vt:lpstr>
      <vt:lpstr>Symbol</vt:lpstr>
      <vt:lpstr>Times New Roman</vt:lpstr>
      <vt:lpstr>Office Teması</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pc</cp:lastModifiedBy>
  <cp:revision>2</cp:revision>
  <dcterms:created xsi:type="dcterms:W3CDTF">2024-07-16T12:49:20Z</dcterms:created>
  <dcterms:modified xsi:type="dcterms:W3CDTF">2024-07-16T12:52:15Z</dcterms:modified>
</cp:coreProperties>
</file>