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3" d="100"/>
          <a:sy n="53" d="100"/>
        </p:scale>
        <p:origin x="7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B30E-51B9-4E85-955C-D4D48BD14DC1}" type="datetimeFigureOut">
              <a:rPr lang="tr-TR" smtClean="0"/>
              <a:t>16.07.2024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49B26-175E-47A3-8E45-DFA86C4DB0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0149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B30E-51B9-4E85-955C-D4D48BD14DC1}" type="datetimeFigureOut">
              <a:rPr lang="tr-TR" smtClean="0"/>
              <a:t>16.07.2024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49B26-175E-47A3-8E45-DFA86C4DB0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5175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B30E-51B9-4E85-955C-D4D48BD14DC1}" type="datetimeFigureOut">
              <a:rPr lang="tr-TR" smtClean="0"/>
              <a:t>16.07.2024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49B26-175E-47A3-8E45-DFA86C4DB0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43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B30E-51B9-4E85-955C-D4D48BD14DC1}" type="datetimeFigureOut">
              <a:rPr lang="tr-TR" smtClean="0"/>
              <a:t>16.07.2024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49B26-175E-47A3-8E45-DFA86C4DB0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3159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B30E-51B9-4E85-955C-D4D48BD14DC1}" type="datetimeFigureOut">
              <a:rPr lang="tr-TR" smtClean="0"/>
              <a:t>16.07.2024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49B26-175E-47A3-8E45-DFA86C4DB0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6216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B30E-51B9-4E85-955C-D4D48BD14DC1}" type="datetimeFigureOut">
              <a:rPr lang="tr-TR" smtClean="0"/>
              <a:t>16.07.2024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49B26-175E-47A3-8E45-DFA86C4DB0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4222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B30E-51B9-4E85-955C-D4D48BD14DC1}" type="datetimeFigureOut">
              <a:rPr lang="tr-TR" smtClean="0"/>
              <a:t>16.07.2024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49B26-175E-47A3-8E45-DFA86C4DB0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4504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B30E-51B9-4E85-955C-D4D48BD14DC1}" type="datetimeFigureOut">
              <a:rPr lang="tr-TR" smtClean="0"/>
              <a:t>16.07.2024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49B26-175E-47A3-8E45-DFA86C4DB0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8545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B30E-51B9-4E85-955C-D4D48BD14DC1}" type="datetimeFigureOut">
              <a:rPr lang="tr-TR" smtClean="0"/>
              <a:t>16.07.2024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49B26-175E-47A3-8E45-DFA86C4DB0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8206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B30E-51B9-4E85-955C-D4D48BD14DC1}" type="datetimeFigureOut">
              <a:rPr lang="tr-TR" smtClean="0"/>
              <a:t>16.07.2024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49B26-175E-47A3-8E45-DFA86C4DB0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7707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B30E-51B9-4E85-955C-D4D48BD14DC1}" type="datetimeFigureOut">
              <a:rPr lang="tr-TR" smtClean="0"/>
              <a:t>16.07.2024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49B26-175E-47A3-8E45-DFA86C4DB0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071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BB30E-51B9-4E85-955C-D4D48BD14DC1}" type="datetimeFigureOut">
              <a:rPr lang="tr-TR" smtClean="0"/>
              <a:t>16.07.2024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49B26-175E-47A3-8E45-DFA86C4DB0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2641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48702" y="1299419"/>
            <a:ext cx="10949812" cy="49194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Standart Maliyetler ve </a:t>
            </a:r>
            <a:r>
              <a:rPr lang="tr-T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Bütçeleme</a:t>
            </a:r>
          </a:p>
          <a:p>
            <a:pPr algn="just"/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Standart maliyetler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belirli bir üretim sürecinde belirli bir ürün veya hizmetin üretilmesi için gereken maliyetlerin önceden belirlenmiş tutarlarıdır.</a:t>
            </a:r>
          </a:p>
          <a:p>
            <a:pPr algn="just">
              <a:lnSpc>
                <a:spcPct val="107000"/>
              </a:lnSpc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Standart Maliyetlerin Belirlenme Süreci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Veri Toplama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Maliyet Analizi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Standartların Belirlenmesi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Onay ve Yayın</a:t>
            </a:r>
          </a:p>
          <a:p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Standart Maliyetlerin Kullanımı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Maliyet Kontrolü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Performans Değerlendirmesi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Bütçeleme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Fiyatlandırma</a:t>
            </a:r>
          </a:p>
        </p:txBody>
      </p:sp>
    </p:spTree>
    <p:extLst>
      <p:ext uri="{BB962C8B-B14F-4D97-AF65-F5344CB8AC3E}">
        <p14:creationId xmlns:p14="http://schemas.microsoft.com/office/powerpoint/2010/main" val="2685162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108385" y="2054163"/>
            <a:ext cx="1093847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Standart Maliyetlerin </a:t>
            </a:r>
            <a:r>
              <a:rPr lang="tr-T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Avantajları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Maliyet Kontrolü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Performans Ölçümü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Bütçeleme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Fiyatlandırma</a:t>
            </a:r>
          </a:p>
          <a:p>
            <a:pPr marL="457200" indent="-457200">
              <a:buAutoNum type="arabicPeriod"/>
            </a:pPr>
            <a:endParaRPr lang="tr-TR" sz="2400" b="1" dirty="0">
              <a:latin typeface="Times New Roman" panose="02020603050405020304" pitchFamily="18" charset="0"/>
            </a:endParaRPr>
          </a:p>
          <a:p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Standart Maliyetlerin Dezavantajları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Güncellik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Hassasiyet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90770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856341" y="1696722"/>
            <a:ext cx="11205029" cy="3811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Bütçeleme:</a:t>
            </a:r>
            <a:r>
              <a:rPr lang="tr-TR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İşletmelerin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gelecekteki gelir ve giderlerini planlamak, kaynaklarını etkin bir şekilde yönetmek ve stratejik hedeflerine ulaşmak için kullandıkları önemli bir finansal yönetim aracıdır</a:t>
            </a:r>
            <a:r>
              <a:rPr lang="tr-TR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Bütçeleme Süreci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Hedeflerin Belirlenmesi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Veri Toplama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Bütçe Taslağının Hazırlanması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Gözden Geçirme ve Onay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Uygulama ve İzleme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Raporlama ve Değerlendirme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284815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053980" y="1821933"/>
            <a:ext cx="1092030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Bütçe </a:t>
            </a:r>
            <a:r>
              <a:rPr lang="tr-T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Türleri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Statik Bütçe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Esnek Bütçe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Cari Bütçe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Yatırım Bütçesi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Nakit Akış Bütçesi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Faaliyet Bütçesi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Master Bütçe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461468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860584" y="1647762"/>
            <a:ext cx="11171758" cy="4678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Bütçelemenin </a:t>
            </a:r>
            <a:r>
              <a:rPr lang="tr-T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Önemi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Finansal Planlama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Kaynak Yönetimi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Kontrol ve Değerlendirme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Karar Verme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tr-TR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Bütçeleme ve Bütçe Yönetimi İçin İpuçları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Gerçekçi Tahminler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Düzenli İzleme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Esneklik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Katılım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Geri Bildirim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65161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91885" y="623892"/>
            <a:ext cx="11321143" cy="5680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Sapma </a:t>
            </a:r>
            <a:r>
              <a:rPr lang="tr-T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analizi:</a:t>
            </a:r>
            <a:r>
              <a:rPr lang="tr-TR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Standart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maliyetlerle gerçekleşen maliyetler arasındaki farkların incelenmesi sürecidir</a:t>
            </a:r>
            <a:r>
              <a:rPr lang="tr-TR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Sapma Türleri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Malzeme Miktar Sapması (</a:t>
            </a:r>
            <a:r>
              <a:rPr lang="tr-TR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Quantity</a:t>
            </a:r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Variance</a:t>
            </a:r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Standart miktarla gerçekleşen miktar arasındaki fark.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Hesaplama: (Gerçekleşen Miktar - Standart Miktar) x Standart Fiyat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Örnek: Üretimde kullanılan malzemenin beklenenden fazla veya az kullanılması.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Malzeme Fiyat Sapması (</a:t>
            </a:r>
            <a:r>
              <a:rPr lang="tr-TR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Variance</a:t>
            </a:r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Standart fiyatla gerçekleşen fiyat arasındaki fark.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Hesaplama: (Gerçekleşen Fiyat - Standart Fiyat) x Gerçekleşen Miktar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Örnek: Malzeme fiyatlarındaki beklenmedik artış veya azalışlar.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641191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83771" y="595086"/>
            <a:ext cx="10958286" cy="5588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tr-TR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İşçilik Verimlilik Sapması (</a:t>
            </a:r>
            <a:r>
              <a:rPr lang="tr-TR" sz="2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Efficiency</a:t>
            </a:r>
            <a:r>
              <a:rPr lang="tr-TR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Variance</a:t>
            </a:r>
            <a:r>
              <a:rPr lang="tr-TR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Standart saatle gerçekleşen saat arasındaki fark.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Hesaplama: (Gerçekleşen Saat - Standart Saat) x Standart Saatlik Ücret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Örnek: İşçilerin beklenenden daha hızlı veya yavaş çalışması.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tr-TR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İşçilik Ücret Sapması (Rate </a:t>
            </a:r>
            <a:r>
              <a:rPr lang="tr-TR" sz="2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Variance</a:t>
            </a:r>
            <a:r>
              <a:rPr lang="tr-TR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Standart ücretle gerçekleşen ücret arasındaki fark.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Hesaplama: (Gerçekleşen Ücret - Standart Ücret) x Gerçekleşen Saat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Örnek: İşçilik maliyetlerindeki beklenmedik artış veya azalışlar.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tr-TR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Genel Gider Sapmaları (</a:t>
            </a:r>
            <a:r>
              <a:rPr lang="tr-TR" sz="2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Overhead</a:t>
            </a:r>
            <a:r>
              <a:rPr lang="tr-TR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Variances</a:t>
            </a:r>
            <a:r>
              <a:rPr lang="tr-TR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Üretim genel giderlerindeki sapmalar.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İki alt kategoriye ayrılabilir: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 algn="just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Sabit Genel Gider Sapması (</a:t>
            </a:r>
            <a:r>
              <a:rPr lang="tr-TR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Overhead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Variance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 algn="just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Değişken Genel Gider Sapması (</a:t>
            </a:r>
            <a:r>
              <a:rPr lang="tr-TR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Overhead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Variance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107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422399" y="1349828"/>
            <a:ext cx="9898744" cy="5022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Sapma Analizinin Adımları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tr-T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Veri Toplama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Sapma Hesaplama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Sapma Nedenlerinin Analizi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Raporlama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Düzeltici Önlemler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İzleme ve Geri Bildirim</a:t>
            </a:r>
          </a:p>
          <a:p>
            <a:pPr marL="457200" indent="-457200">
              <a:buAutoNum type="arabicPeriod"/>
            </a:pPr>
            <a:endParaRPr lang="tr-TR" sz="2400" b="1" dirty="0">
              <a:latin typeface="Times New Roman" panose="02020603050405020304" pitchFamily="18" charset="0"/>
            </a:endParaRPr>
          </a:p>
          <a:p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Sapma Analizinin Önemi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Maliyet Kontrolü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Performans Değerlendirmesi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Hedeflere Ulaşma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Stratejik Kararlar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223162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374</Words>
  <Application>Microsoft Office PowerPoint</Application>
  <PresentationFormat>Geniş ekran</PresentationFormat>
  <Paragraphs>85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Times New Roman</vt:lpstr>
      <vt:lpstr>Wingdings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pc</cp:lastModifiedBy>
  <cp:revision>5</cp:revision>
  <dcterms:created xsi:type="dcterms:W3CDTF">2024-07-16T13:05:03Z</dcterms:created>
  <dcterms:modified xsi:type="dcterms:W3CDTF">2024-07-16T13:27:34Z</dcterms:modified>
</cp:coreProperties>
</file>