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20"/>
  </p:notesMasterIdLst>
  <p:handoutMasterIdLst>
    <p:handoutMasterId r:id="rId21"/>
  </p:handoutMasterIdLst>
  <p:sldIdLst>
    <p:sldId id="342" r:id="rId2"/>
    <p:sldId id="411" r:id="rId3"/>
    <p:sldId id="412" r:id="rId4"/>
    <p:sldId id="413" r:id="rId5"/>
    <p:sldId id="414" r:id="rId6"/>
    <p:sldId id="415" r:id="rId7"/>
    <p:sldId id="420" r:id="rId8"/>
    <p:sldId id="416" r:id="rId9"/>
    <p:sldId id="421" r:id="rId10"/>
    <p:sldId id="417" r:id="rId11"/>
    <p:sldId id="418" r:id="rId12"/>
    <p:sldId id="419" r:id="rId13"/>
    <p:sldId id="404" r:id="rId14"/>
    <p:sldId id="405" r:id="rId15"/>
    <p:sldId id="408" r:id="rId16"/>
    <p:sldId id="409" r:id="rId17"/>
    <p:sldId id="407" r:id="rId18"/>
    <p:sldId id="406" r:id="rId19"/>
  </p:sldIdLst>
  <p:sldSz cx="9144000" cy="6858000" type="screen4x3"/>
  <p:notesSz cx="6854825" cy="9750425"/>
  <p:defaultTextStyle>
    <a:defPPr>
      <a:defRPr lang="tr-TR"/>
    </a:defPPr>
    <a:lvl1pPr algn="l" rtl="0" eaLnBrk="0" fontAlgn="base" hangingPunct="0">
      <a:spcBef>
        <a:spcPct val="0"/>
      </a:spcBef>
      <a:spcAft>
        <a:spcPct val="0"/>
      </a:spcAft>
      <a:defRPr b="1" kern="1200">
        <a:solidFill>
          <a:schemeClr val="tx1"/>
        </a:solidFill>
        <a:latin typeface="Arial" charset="0"/>
        <a:ea typeface="+mn-ea"/>
        <a:cs typeface="+mn-cs"/>
      </a:defRPr>
    </a:lvl1pPr>
    <a:lvl2pPr marL="457200" algn="l" rtl="0" eaLnBrk="0" fontAlgn="base" hangingPunct="0">
      <a:spcBef>
        <a:spcPct val="0"/>
      </a:spcBef>
      <a:spcAft>
        <a:spcPct val="0"/>
      </a:spcAft>
      <a:defRPr b="1" kern="1200">
        <a:solidFill>
          <a:schemeClr val="tx1"/>
        </a:solidFill>
        <a:latin typeface="Arial" charset="0"/>
        <a:ea typeface="+mn-ea"/>
        <a:cs typeface="+mn-cs"/>
      </a:defRPr>
    </a:lvl2pPr>
    <a:lvl3pPr marL="914400" algn="l" rtl="0" eaLnBrk="0" fontAlgn="base" hangingPunct="0">
      <a:spcBef>
        <a:spcPct val="0"/>
      </a:spcBef>
      <a:spcAft>
        <a:spcPct val="0"/>
      </a:spcAft>
      <a:defRPr b="1" kern="1200">
        <a:solidFill>
          <a:schemeClr val="tx1"/>
        </a:solidFill>
        <a:latin typeface="Arial" charset="0"/>
        <a:ea typeface="+mn-ea"/>
        <a:cs typeface="+mn-cs"/>
      </a:defRPr>
    </a:lvl3pPr>
    <a:lvl4pPr marL="1371600" algn="l" rtl="0" eaLnBrk="0" fontAlgn="base" hangingPunct="0">
      <a:spcBef>
        <a:spcPct val="0"/>
      </a:spcBef>
      <a:spcAft>
        <a:spcPct val="0"/>
      </a:spcAft>
      <a:defRPr b="1" kern="1200">
        <a:solidFill>
          <a:schemeClr val="tx1"/>
        </a:solidFill>
        <a:latin typeface="Arial" charset="0"/>
        <a:ea typeface="+mn-ea"/>
        <a:cs typeface="+mn-cs"/>
      </a:defRPr>
    </a:lvl4pPr>
    <a:lvl5pPr marL="1828800" algn="l" rtl="0" eaLnBrk="0" fontAlgn="base" hangingPunct="0">
      <a:spcBef>
        <a:spcPct val="0"/>
      </a:spcBef>
      <a:spcAft>
        <a:spcPct val="0"/>
      </a:spcAft>
      <a:defRPr b="1" kern="1200">
        <a:solidFill>
          <a:schemeClr val="tx1"/>
        </a:solidFill>
        <a:latin typeface="Arial" charset="0"/>
        <a:ea typeface="+mn-ea"/>
        <a:cs typeface="+mn-cs"/>
      </a:defRPr>
    </a:lvl5pPr>
    <a:lvl6pPr marL="2286000" algn="l" defTabSz="914400" rtl="0" eaLnBrk="1" latinLnBrk="0" hangingPunct="1">
      <a:defRPr b="1" kern="1200">
        <a:solidFill>
          <a:schemeClr val="tx1"/>
        </a:solidFill>
        <a:latin typeface="Arial" charset="0"/>
        <a:ea typeface="+mn-ea"/>
        <a:cs typeface="+mn-cs"/>
      </a:defRPr>
    </a:lvl6pPr>
    <a:lvl7pPr marL="2743200" algn="l" defTabSz="914400" rtl="0" eaLnBrk="1" latinLnBrk="0" hangingPunct="1">
      <a:defRPr b="1" kern="1200">
        <a:solidFill>
          <a:schemeClr val="tx1"/>
        </a:solidFill>
        <a:latin typeface="Arial" charset="0"/>
        <a:ea typeface="+mn-ea"/>
        <a:cs typeface="+mn-cs"/>
      </a:defRPr>
    </a:lvl7pPr>
    <a:lvl8pPr marL="3200400" algn="l" defTabSz="914400" rtl="0" eaLnBrk="1" latinLnBrk="0" hangingPunct="1">
      <a:defRPr b="1" kern="1200">
        <a:solidFill>
          <a:schemeClr val="tx1"/>
        </a:solidFill>
        <a:latin typeface="Arial" charset="0"/>
        <a:ea typeface="+mn-ea"/>
        <a:cs typeface="+mn-cs"/>
      </a:defRPr>
    </a:lvl8pPr>
    <a:lvl9pPr marL="3657600" algn="l" defTabSz="914400" rtl="0" eaLnBrk="1" latinLnBrk="0" hangingPunct="1">
      <a:defRPr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A50021"/>
    <a:srgbClr val="FF6600"/>
    <a:srgbClr val="0066FF"/>
    <a:srgbClr val="008000"/>
    <a:srgbClr val="FFFF66"/>
    <a:srgbClr val="FFFF00"/>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752" autoAdjust="0"/>
    <p:restoredTop sz="94692" autoAdjust="0"/>
  </p:normalViewPr>
  <p:slideViewPr>
    <p:cSldViewPr>
      <p:cViewPr varScale="1">
        <p:scale>
          <a:sx n="82" d="100"/>
          <a:sy n="82" d="100"/>
        </p:scale>
        <p:origin x="1560"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9378" name="Rectangle 2"/>
          <p:cNvSpPr>
            <a:spLocks noGrp="1" noChangeArrowheads="1"/>
          </p:cNvSpPr>
          <p:nvPr>
            <p:ph type="hdr" sz="quarter"/>
          </p:nvPr>
        </p:nvSpPr>
        <p:spPr bwMode="auto">
          <a:xfrm>
            <a:off x="0" y="0"/>
            <a:ext cx="2970213"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lvl1pPr>
          </a:lstStyle>
          <a:p>
            <a:pPr>
              <a:defRPr/>
            </a:pPr>
            <a:endParaRPr lang="tr-TR"/>
          </a:p>
        </p:txBody>
      </p:sp>
      <p:sp>
        <p:nvSpPr>
          <p:cNvPr id="229379" name="Rectangle 3"/>
          <p:cNvSpPr>
            <a:spLocks noGrp="1" noChangeArrowheads="1"/>
          </p:cNvSpPr>
          <p:nvPr>
            <p:ph type="dt" sz="quarter" idx="1"/>
          </p:nvPr>
        </p:nvSpPr>
        <p:spPr bwMode="auto">
          <a:xfrm>
            <a:off x="3883025" y="0"/>
            <a:ext cx="2970213"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lvl1pPr>
          </a:lstStyle>
          <a:p>
            <a:pPr>
              <a:defRPr/>
            </a:pPr>
            <a:endParaRPr lang="tr-TR"/>
          </a:p>
        </p:txBody>
      </p:sp>
      <p:sp>
        <p:nvSpPr>
          <p:cNvPr id="229380" name="Rectangle 4"/>
          <p:cNvSpPr>
            <a:spLocks noGrp="1" noChangeArrowheads="1"/>
          </p:cNvSpPr>
          <p:nvPr>
            <p:ph type="ftr" sz="quarter" idx="2"/>
          </p:nvPr>
        </p:nvSpPr>
        <p:spPr bwMode="auto">
          <a:xfrm>
            <a:off x="0" y="9261475"/>
            <a:ext cx="2970213" cy="4873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lvl1pPr>
          </a:lstStyle>
          <a:p>
            <a:pPr>
              <a:defRPr/>
            </a:pPr>
            <a:endParaRPr lang="tr-TR"/>
          </a:p>
        </p:txBody>
      </p:sp>
      <p:sp>
        <p:nvSpPr>
          <p:cNvPr id="229381" name="Rectangle 5"/>
          <p:cNvSpPr>
            <a:spLocks noGrp="1" noChangeArrowheads="1"/>
          </p:cNvSpPr>
          <p:nvPr>
            <p:ph type="sldNum" sz="quarter" idx="3"/>
          </p:nvPr>
        </p:nvSpPr>
        <p:spPr bwMode="auto">
          <a:xfrm>
            <a:off x="3883025" y="9261475"/>
            <a:ext cx="2970213" cy="4873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lvl1pPr>
          </a:lstStyle>
          <a:p>
            <a:pPr>
              <a:defRPr/>
            </a:pPr>
            <a:fld id="{901339EF-9442-4F6B-894D-93E14731F742}" type="slidenum">
              <a:rPr lang="tr-TR"/>
              <a:pPr>
                <a:defRPr/>
              </a:pPr>
              <a:t>‹#›</a:t>
            </a:fld>
            <a:endParaRPr lang="tr-TR"/>
          </a:p>
        </p:txBody>
      </p:sp>
    </p:spTree>
    <p:extLst>
      <p:ext uri="{BB962C8B-B14F-4D97-AF65-F5344CB8AC3E}">
        <p14:creationId xmlns:p14="http://schemas.microsoft.com/office/powerpoint/2010/main" val="19515298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0213"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lvl1pPr>
          </a:lstStyle>
          <a:p>
            <a:pPr>
              <a:defRPr/>
            </a:pPr>
            <a:endParaRPr lang="tr-TR"/>
          </a:p>
        </p:txBody>
      </p:sp>
      <p:sp>
        <p:nvSpPr>
          <p:cNvPr id="6147" name="Rectangle 3"/>
          <p:cNvSpPr>
            <a:spLocks noGrp="1" noChangeArrowheads="1"/>
          </p:cNvSpPr>
          <p:nvPr>
            <p:ph type="dt" idx="1"/>
          </p:nvPr>
        </p:nvSpPr>
        <p:spPr bwMode="auto">
          <a:xfrm>
            <a:off x="3883025" y="0"/>
            <a:ext cx="2970213"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lvl1pPr>
          </a:lstStyle>
          <a:p>
            <a:pPr>
              <a:defRPr/>
            </a:pPr>
            <a:endParaRPr lang="tr-TR"/>
          </a:p>
        </p:txBody>
      </p:sp>
      <p:sp>
        <p:nvSpPr>
          <p:cNvPr id="10244" name="Rectangle 4"/>
          <p:cNvSpPr>
            <a:spLocks noGrp="1" noRot="1" noChangeAspect="1" noChangeArrowheads="1" noTextEdit="1"/>
          </p:cNvSpPr>
          <p:nvPr>
            <p:ph type="sldImg" idx="2"/>
          </p:nvPr>
        </p:nvSpPr>
        <p:spPr bwMode="auto">
          <a:xfrm>
            <a:off x="992188" y="731838"/>
            <a:ext cx="4872037" cy="365601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p:cNvSpPr>
            <a:spLocks noGrp="1" noChangeArrowheads="1"/>
          </p:cNvSpPr>
          <p:nvPr>
            <p:ph type="body" sz="quarter" idx="3"/>
          </p:nvPr>
        </p:nvSpPr>
        <p:spPr bwMode="auto">
          <a:xfrm>
            <a:off x="685800" y="4630738"/>
            <a:ext cx="5483225" cy="4387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noProof="0"/>
              <a:t>Click to edit Master text styles</a:t>
            </a:r>
          </a:p>
          <a:p>
            <a:pPr lvl="1"/>
            <a:r>
              <a:rPr lang="tr-TR" noProof="0"/>
              <a:t>Second level</a:t>
            </a:r>
          </a:p>
          <a:p>
            <a:pPr lvl="2"/>
            <a:r>
              <a:rPr lang="tr-TR" noProof="0"/>
              <a:t>Third level</a:t>
            </a:r>
          </a:p>
          <a:p>
            <a:pPr lvl="3"/>
            <a:r>
              <a:rPr lang="tr-TR" noProof="0"/>
              <a:t>Fourth level</a:t>
            </a:r>
          </a:p>
          <a:p>
            <a:pPr lvl="4"/>
            <a:r>
              <a:rPr lang="tr-TR" noProof="0"/>
              <a:t>Fifth level</a:t>
            </a:r>
          </a:p>
        </p:txBody>
      </p:sp>
      <p:sp>
        <p:nvSpPr>
          <p:cNvPr id="6150" name="Rectangle 6"/>
          <p:cNvSpPr>
            <a:spLocks noGrp="1" noChangeArrowheads="1"/>
          </p:cNvSpPr>
          <p:nvPr>
            <p:ph type="ftr" sz="quarter" idx="4"/>
          </p:nvPr>
        </p:nvSpPr>
        <p:spPr bwMode="auto">
          <a:xfrm>
            <a:off x="0" y="9261475"/>
            <a:ext cx="2970213" cy="4873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lvl1pPr>
          </a:lstStyle>
          <a:p>
            <a:pPr>
              <a:defRPr/>
            </a:pPr>
            <a:endParaRPr lang="tr-TR"/>
          </a:p>
        </p:txBody>
      </p:sp>
      <p:sp>
        <p:nvSpPr>
          <p:cNvPr id="6151" name="Rectangle 7"/>
          <p:cNvSpPr>
            <a:spLocks noGrp="1" noChangeArrowheads="1"/>
          </p:cNvSpPr>
          <p:nvPr>
            <p:ph type="sldNum" sz="quarter" idx="5"/>
          </p:nvPr>
        </p:nvSpPr>
        <p:spPr bwMode="auto">
          <a:xfrm>
            <a:off x="3883025" y="9261475"/>
            <a:ext cx="2970213" cy="4873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lvl1pPr>
          </a:lstStyle>
          <a:p>
            <a:pPr>
              <a:defRPr/>
            </a:pPr>
            <a:fld id="{8E649973-4063-4047-9BE4-DCA686567B56}" type="slidenum">
              <a:rPr lang="tr-TR"/>
              <a:pPr>
                <a:defRPr/>
              </a:pPr>
              <a:t>‹#›</a:t>
            </a:fld>
            <a:endParaRPr lang="tr-TR"/>
          </a:p>
        </p:txBody>
      </p:sp>
    </p:spTree>
    <p:extLst>
      <p:ext uri="{BB962C8B-B14F-4D97-AF65-F5344CB8AC3E}">
        <p14:creationId xmlns:p14="http://schemas.microsoft.com/office/powerpoint/2010/main" val="35443231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fld id="{CA240AE3-BCFE-4A95-B606-1AA605073AAB}" type="slidenum">
              <a:rPr lang="tr-TR" b="0" smtClean="0"/>
              <a:pPr/>
              <a:t>1</a:t>
            </a:fld>
            <a:endParaRPr lang="tr-TR" b="0"/>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1906467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ln/>
        </p:spPr>
        <p:txBody>
          <a:bodyPr/>
          <a:lstStyle>
            <a:lvl1pPr>
              <a:defRPr/>
            </a:lvl1pPr>
          </a:lstStyle>
          <a:p>
            <a:pPr>
              <a:defRPr/>
            </a:pPr>
            <a:endParaRPr lang="tr-TR"/>
          </a:p>
        </p:txBody>
      </p:sp>
      <p:sp>
        <p:nvSpPr>
          <p:cNvPr id="5" name="Rectangle 6"/>
          <p:cNvSpPr>
            <a:spLocks noGrp="1" noChangeArrowheads="1"/>
          </p:cNvSpPr>
          <p:nvPr>
            <p:ph type="sldNum" sz="quarter" idx="11"/>
          </p:nvPr>
        </p:nvSpPr>
        <p:spPr>
          <a:ln/>
        </p:spPr>
        <p:txBody>
          <a:bodyPr/>
          <a:lstStyle>
            <a:lvl1pPr>
              <a:defRPr/>
            </a:lvl1pPr>
          </a:lstStyle>
          <a:p>
            <a:pPr>
              <a:defRPr/>
            </a:pPr>
            <a:fld id="{941AC0B5-B6E0-44BE-921E-A8F30DBB0F3D}" type="slidenum">
              <a:rPr lang="tr-TR"/>
              <a:pPr>
                <a:defRPr/>
              </a:pPr>
              <a:t>‹#›</a:t>
            </a:fld>
            <a:endParaRPr lang="tr-TR"/>
          </a:p>
        </p:txBody>
      </p:sp>
    </p:spTree>
    <p:extLst>
      <p:ext uri="{BB962C8B-B14F-4D97-AF65-F5344CB8AC3E}">
        <p14:creationId xmlns:p14="http://schemas.microsoft.com/office/powerpoint/2010/main" val="1157939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endParaRPr lang="tr-TR"/>
          </a:p>
        </p:txBody>
      </p:sp>
      <p:sp>
        <p:nvSpPr>
          <p:cNvPr id="5" name="Rectangle 6"/>
          <p:cNvSpPr>
            <a:spLocks noGrp="1" noChangeArrowheads="1"/>
          </p:cNvSpPr>
          <p:nvPr>
            <p:ph type="sldNum" sz="quarter" idx="11"/>
          </p:nvPr>
        </p:nvSpPr>
        <p:spPr>
          <a:ln/>
        </p:spPr>
        <p:txBody>
          <a:bodyPr/>
          <a:lstStyle>
            <a:lvl1pPr>
              <a:defRPr/>
            </a:lvl1pPr>
          </a:lstStyle>
          <a:p>
            <a:pPr>
              <a:defRPr/>
            </a:pPr>
            <a:fld id="{2FB83030-D279-4717-803C-63797CA0A53F}" type="slidenum">
              <a:rPr lang="tr-TR"/>
              <a:pPr>
                <a:defRPr/>
              </a:pPr>
              <a:t>‹#›</a:t>
            </a:fld>
            <a:endParaRPr lang="tr-TR"/>
          </a:p>
        </p:txBody>
      </p:sp>
    </p:spTree>
    <p:extLst>
      <p:ext uri="{BB962C8B-B14F-4D97-AF65-F5344CB8AC3E}">
        <p14:creationId xmlns:p14="http://schemas.microsoft.com/office/powerpoint/2010/main" val="3431519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endParaRPr lang="tr-TR"/>
          </a:p>
        </p:txBody>
      </p:sp>
      <p:sp>
        <p:nvSpPr>
          <p:cNvPr id="5" name="Rectangle 6"/>
          <p:cNvSpPr>
            <a:spLocks noGrp="1" noChangeArrowheads="1"/>
          </p:cNvSpPr>
          <p:nvPr>
            <p:ph type="sldNum" sz="quarter" idx="11"/>
          </p:nvPr>
        </p:nvSpPr>
        <p:spPr>
          <a:ln/>
        </p:spPr>
        <p:txBody>
          <a:bodyPr/>
          <a:lstStyle>
            <a:lvl1pPr>
              <a:defRPr/>
            </a:lvl1pPr>
          </a:lstStyle>
          <a:p>
            <a:pPr>
              <a:defRPr/>
            </a:pPr>
            <a:fld id="{563CE7D8-363B-4B15-80C5-9985F6266676}" type="slidenum">
              <a:rPr lang="tr-TR"/>
              <a:pPr>
                <a:defRPr/>
              </a:pPr>
              <a:t>‹#›</a:t>
            </a:fld>
            <a:endParaRPr lang="tr-TR"/>
          </a:p>
        </p:txBody>
      </p:sp>
    </p:spTree>
    <p:extLst>
      <p:ext uri="{BB962C8B-B14F-4D97-AF65-F5344CB8AC3E}">
        <p14:creationId xmlns:p14="http://schemas.microsoft.com/office/powerpoint/2010/main" val="3067562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endParaRPr lang="tr-TR"/>
          </a:p>
        </p:txBody>
      </p:sp>
      <p:sp>
        <p:nvSpPr>
          <p:cNvPr id="5" name="Rectangle 6"/>
          <p:cNvSpPr>
            <a:spLocks noGrp="1" noChangeArrowheads="1"/>
          </p:cNvSpPr>
          <p:nvPr>
            <p:ph type="sldNum" sz="quarter" idx="11"/>
          </p:nvPr>
        </p:nvSpPr>
        <p:spPr>
          <a:ln/>
        </p:spPr>
        <p:txBody>
          <a:bodyPr/>
          <a:lstStyle>
            <a:lvl1pPr>
              <a:defRPr/>
            </a:lvl1pPr>
          </a:lstStyle>
          <a:p>
            <a:pPr>
              <a:defRPr/>
            </a:pPr>
            <a:fld id="{5AFE4946-7885-4367-A0D9-AB7EDE87A878}" type="slidenum">
              <a:rPr lang="tr-TR"/>
              <a:pPr>
                <a:defRPr/>
              </a:pPr>
              <a:t>‹#›</a:t>
            </a:fld>
            <a:endParaRPr lang="tr-TR"/>
          </a:p>
        </p:txBody>
      </p:sp>
    </p:spTree>
    <p:extLst>
      <p:ext uri="{BB962C8B-B14F-4D97-AF65-F5344CB8AC3E}">
        <p14:creationId xmlns:p14="http://schemas.microsoft.com/office/powerpoint/2010/main" val="2748296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tr-TR"/>
          </a:p>
        </p:txBody>
      </p:sp>
      <p:sp>
        <p:nvSpPr>
          <p:cNvPr id="5" name="Rectangle 6"/>
          <p:cNvSpPr>
            <a:spLocks noGrp="1" noChangeArrowheads="1"/>
          </p:cNvSpPr>
          <p:nvPr>
            <p:ph type="sldNum" sz="quarter" idx="11"/>
          </p:nvPr>
        </p:nvSpPr>
        <p:spPr>
          <a:ln/>
        </p:spPr>
        <p:txBody>
          <a:bodyPr/>
          <a:lstStyle>
            <a:lvl1pPr>
              <a:defRPr/>
            </a:lvl1pPr>
          </a:lstStyle>
          <a:p>
            <a:pPr>
              <a:defRPr/>
            </a:pPr>
            <a:fld id="{32A88DC6-7E25-4E2F-876F-1BB1031BBEAC}" type="slidenum">
              <a:rPr lang="tr-TR"/>
              <a:pPr>
                <a:defRPr/>
              </a:pPr>
              <a:t>‹#›</a:t>
            </a:fld>
            <a:endParaRPr lang="tr-TR"/>
          </a:p>
        </p:txBody>
      </p:sp>
    </p:spTree>
    <p:extLst>
      <p:ext uri="{BB962C8B-B14F-4D97-AF65-F5344CB8AC3E}">
        <p14:creationId xmlns:p14="http://schemas.microsoft.com/office/powerpoint/2010/main" val="3865813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0"/>
          </p:nvPr>
        </p:nvSpPr>
        <p:spPr>
          <a:ln/>
        </p:spPr>
        <p:txBody>
          <a:bodyPr/>
          <a:lstStyle>
            <a:lvl1pPr>
              <a:defRPr/>
            </a:lvl1pPr>
          </a:lstStyle>
          <a:p>
            <a:pPr>
              <a:defRPr/>
            </a:pPr>
            <a:endParaRPr lang="tr-TR"/>
          </a:p>
        </p:txBody>
      </p:sp>
      <p:sp>
        <p:nvSpPr>
          <p:cNvPr id="6" name="Rectangle 6"/>
          <p:cNvSpPr>
            <a:spLocks noGrp="1" noChangeArrowheads="1"/>
          </p:cNvSpPr>
          <p:nvPr>
            <p:ph type="sldNum" sz="quarter" idx="11"/>
          </p:nvPr>
        </p:nvSpPr>
        <p:spPr>
          <a:ln/>
        </p:spPr>
        <p:txBody>
          <a:bodyPr/>
          <a:lstStyle>
            <a:lvl1pPr>
              <a:defRPr/>
            </a:lvl1pPr>
          </a:lstStyle>
          <a:p>
            <a:pPr>
              <a:defRPr/>
            </a:pPr>
            <a:fld id="{050B661A-CDE7-4063-B0EE-B30AF9A578BA}" type="slidenum">
              <a:rPr lang="tr-TR"/>
              <a:pPr>
                <a:defRPr/>
              </a:pPr>
              <a:t>‹#›</a:t>
            </a:fld>
            <a:endParaRPr lang="tr-TR"/>
          </a:p>
        </p:txBody>
      </p:sp>
    </p:spTree>
    <p:extLst>
      <p:ext uri="{BB962C8B-B14F-4D97-AF65-F5344CB8AC3E}">
        <p14:creationId xmlns:p14="http://schemas.microsoft.com/office/powerpoint/2010/main" val="3817455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ln/>
        </p:spPr>
        <p:txBody>
          <a:bodyPr/>
          <a:lstStyle>
            <a:lvl1pPr>
              <a:defRPr/>
            </a:lvl1pPr>
          </a:lstStyle>
          <a:p>
            <a:pPr>
              <a:defRPr/>
            </a:pPr>
            <a:endParaRPr lang="tr-TR"/>
          </a:p>
        </p:txBody>
      </p:sp>
      <p:sp>
        <p:nvSpPr>
          <p:cNvPr id="8" name="Rectangle 6"/>
          <p:cNvSpPr>
            <a:spLocks noGrp="1" noChangeArrowheads="1"/>
          </p:cNvSpPr>
          <p:nvPr>
            <p:ph type="sldNum" sz="quarter" idx="11"/>
          </p:nvPr>
        </p:nvSpPr>
        <p:spPr>
          <a:ln/>
        </p:spPr>
        <p:txBody>
          <a:bodyPr/>
          <a:lstStyle>
            <a:lvl1pPr>
              <a:defRPr/>
            </a:lvl1pPr>
          </a:lstStyle>
          <a:p>
            <a:pPr>
              <a:defRPr/>
            </a:pPr>
            <a:fld id="{D58407EA-2DC0-49E4-B03A-235A88D382A8}" type="slidenum">
              <a:rPr lang="tr-TR"/>
              <a:pPr>
                <a:defRPr/>
              </a:pPr>
              <a:t>‹#›</a:t>
            </a:fld>
            <a:endParaRPr lang="tr-TR"/>
          </a:p>
        </p:txBody>
      </p:sp>
    </p:spTree>
    <p:extLst>
      <p:ext uri="{BB962C8B-B14F-4D97-AF65-F5344CB8AC3E}">
        <p14:creationId xmlns:p14="http://schemas.microsoft.com/office/powerpoint/2010/main" val="2935339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ln/>
        </p:spPr>
        <p:txBody>
          <a:bodyPr/>
          <a:lstStyle>
            <a:lvl1pPr>
              <a:defRPr/>
            </a:lvl1pPr>
          </a:lstStyle>
          <a:p>
            <a:pPr>
              <a:defRPr/>
            </a:pPr>
            <a:endParaRPr lang="tr-TR"/>
          </a:p>
        </p:txBody>
      </p:sp>
      <p:sp>
        <p:nvSpPr>
          <p:cNvPr id="4" name="Rectangle 6"/>
          <p:cNvSpPr>
            <a:spLocks noGrp="1" noChangeArrowheads="1"/>
          </p:cNvSpPr>
          <p:nvPr>
            <p:ph type="sldNum" sz="quarter" idx="11"/>
          </p:nvPr>
        </p:nvSpPr>
        <p:spPr>
          <a:ln/>
        </p:spPr>
        <p:txBody>
          <a:bodyPr/>
          <a:lstStyle>
            <a:lvl1pPr>
              <a:defRPr/>
            </a:lvl1pPr>
          </a:lstStyle>
          <a:p>
            <a:pPr>
              <a:defRPr/>
            </a:pPr>
            <a:fld id="{E59CB4F3-E848-4F12-87CC-084907986D77}" type="slidenum">
              <a:rPr lang="tr-TR"/>
              <a:pPr>
                <a:defRPr/>
              </a:pPr>
              <a:t>‹#›</a:t>
            </a:fld>
            <a:endParaRPr lang="tr-TR"/>
          </a:p>
        </p:txBody>
      </p:sp>
    </p:spTree>
    <p:extLst>
      <p:ext uri="{BB962C8B-B14F-4D97-AF65-F5344CB8AC3E}">
        <p14:creationId xmlns:p14="http://schemas.microsoft.com/office/powerpoint/2010/main" val="2315092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tr-TR"/>
          </a:p>
        </p:txBody>
      </p:sp>
      <p:sp>
        <p:nvSpPr>
          <p:cNvPr id="3" name="Rectangle 6"/>
          <p:cNvSpPr>
            <a:spLocks noGrp="1" noChangeArrowheads="1"/>
          </p:cNvSpPr>
          <p:nvPr>
            <p:ph type="sldNum" sz="quarter" idx="11"/>
          </p:nvPr>
        </p:nvSpPr>
        <p:spPr>
          <a:ln/>
        </p:spPr>
        <p:txBody>
          <a:bodyPr/>
          <a:lstStyle>
            <a:lvl1pPr>
              <a:defRPr/>
            </a:lvl1pPr>
          </a:lstStyle>
          <a:p>
            <a:pPr>
              <a:defRPr/>
            </a:pPr>
            <a:fld id="{CF69EC40-4067-413E-9746-CBE127DC1F5B}" type="slidenum">
              <a:rPr lang="tr-TR"/>
              <a:pPr>
                <a:defRPr/>
              </a:pPr>
              <a:t>‹#›</a:t>
            </a:fld>
            <a:endParaRPr lang="tr-TR"/>
          </a:p>
        </p:txBody>
      </p:sp>
    </p:spTree>
    <p:extLst>
      <p:ext uri="{BB962C8B-B14F-4D97-AF65-F5344CB8AC3E}">
        <p14:creationId xmlns:p14="http://schemas.microsoft.com/office/powerpoint/2010/main" val="2896219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tr-TR"/>
          </a:p>
        </p:txBody>
      </p:sp>
      <p:sp>
        <p:nvSpPr>
          <p:cNvPr id="6" name="Rectangle 6"/>
          <p:cNvSpPr>
            <a:spLocks noGrp="1" noChangeArrowheads="1"/>
          </p:cNvSpPr>
          <p:nvPr>
            <p:ph type="sldNum" sz="quarter" idx="11"/>
          </p:nvPr>
        </p:nvSpPr>
        <p:spPr>
          <a:ln/>
        </p:spPr>
        <p:txBody>
          <a:bodyPr/>
          <a:lstStyle>
            <a:lvl1pPr>
              <a:defRPr/>
            </a:lvl1pPr>
          </a:lstStyle>
          <a:p>
            <a:pPr>
              <a:defRPr/>
            </a:pPr>
            <a:fld id="{88BCDA3E-1D32-4D57-B6B7-60D11681C8BF}" type="slidenum">
              <a:rPr lang="tr-TR"/>
              <a:pPr>
                <a:defRPr/>
              </a:pPr>
              <a:t>‹#›</a:t>
            </a:fld>
            <a:endParaRPr lang="tr-TR"/>
          </a:p>
        </p:txBody>
      </p:sp>
    </p:spTree>
    <p:extLst>
      <p:ext uri="{BB962C8B-B14F-4D97-AF65-F5344CB8AC3E}">
        <p14:creationId xmlns:p14="http://schemas.microsoft.com/office/powerpoint/2010/main" val="1186073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tr-TR"/>
          </a:p>
        </p:txBody>
      </p:sp>
      <p:sp>
        <p:nvSpPr>
          <p:cNvPr id="6" name="Rectangle 6"/>
          <p:cNvSpPr>
            <a:spLocks noGrp="1" noChangeArrowheads="1"/>
          </p:cNvSpPr>
          <p:nvPr>
            <p:ph type="sldNum" sz="quarter" idx="11"/>
          </p:nvPr>
        </p:nvSpPr>
        <p:spPr>
          <a:ln/>
        </p:spPr>
        <p:txBody>
          <a:bodyPr/>
          <a:lstStyle>
            <a:lvl1pPr>
              <a:defRPr/>
            </a:lvl1pPr>
          </a:lstStyle>
          <a:p>
            <a:pPr>
              <a:defRPr/>
            </a:pPr>
            <a:fld id="{CD9DC142-CD08-4C36-8BF2-75AD6E771820}" type="slidenum">
              <a:rPr lang="tr-TR"/>
              <a:pPr>
                <a:defRPr/>
              </a:pPr>
              <a:t>‹#›</a:t>
            </a:fld>
            <a:endParaRPr lang="tr-TR"/>
          </a:p>
        </p:txBody>
      </p:sp>
    </p:spTree>
    <p:extLst>
      <p:ext uri="{BB962C8B-B14F-4D97-AF65-F5344CB8AC3E}">
        <p14:creationId xmlns:p14="http://schemas.microsoft.com/office/powerpoint/2010/main" val="2431464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18" Type="http://schemas.openxmlformats.org/officeDocument/2006/relationships/oleObject" Target="../embeddings/oleObject3.bin"/><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oleObject" Target="../embeddings/oleObject2.bin"/><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oleObject" Target="../embeddings/oleObject4.bin"/><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a:t>Asıl başlık stili için tıklatın</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17715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b="0"/>
            </a:lvl1pPr>
          </a:lstStyle>
          <a:p>
            <a:pPr>
              <a:defRPr/>
            </a:pPr>
            <a:endParaRPr lang="tr-TR"/>
          </a:p>
        </p:txBody>
      </p:sp>
      <p:sp>
        <p:nvSpPr>
          <p:cNvPr id="1771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b="0"/>
            </a:lvl1pPr>
          </a:lstStyle>
          <a:p>
            <a:pPr>
              <a:defRPr/>
            </a:pPr>
            <a:fld id="{5E1CECDC-9834-4303-8A16-74E0F589EDAA}" type="slidenum">
              <a:rPr lang="tr-TR"/>
              <a:pPr>
                <a:defRPr/>
              </a:pPr>
              <a:t>‹#›</a:t>
            </a:fld>
            <a:endParaRPr lang="tr-TR"/>
          </a:p>
        </p:txBody>
      </p:sp>
      <p:graphicFrame>
        <p:nvGraphicFramePr>
          <p:cNvPr id="1030" name="Object 7"/>
          <p:cNvGraphicFramePr>
            <a:graphicFrameLocks noChangeAspect="1"/>
          </p:cNvGraphicFramePr>
          <p:nvPr/>
        </p:nvGraphicFramePr>
        <p:xfrm>
          <a:off x="8101013" y="5884863"/>
          <a:ext cx="1042987" cy="973137"/>
        </p:xfrm>
        <a:graphic>
          <a:graphicData uri="http://schemas.openxmlformats.org/presentationml/2006/ole">
            <mc:AlternateContent xmlns:mc="http://schemas.openxmlformats.org/markup-compatibility/2006">
              <mc:Choice xmlns:v="urn:schemas-microsoft-com:vml" Requires="v">
                <p:oleObj spid="_x0000_s1476" name="Photo Editor Fotoğrafı" r:id="rId14" imgW="1276190" imgH="1190476" progId="MSPhotoEd.3">
                  <p:embed/>
                </p:oleObj>
              </mc:Choice>
              <mc:Fallback>
                <p:oleObj name="Photo Editor Fotoğrafı" r:id="rId14" imgW="1276190" imgH="1190476" progId="MSPhotoEd.3">
                  <p:embed/>
                  <p:pic>
                    <p:nvPicPr>
                      <p:cNvPr id="0" name="Object 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101013" y="5884863"/>
                        <a:ext cx="1042987" cy="973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31" name="Object 8"/>
          <p:cNvGraphicFramePr>
            <a:graphicFrameLocks noChangeAspect="1"/>
          </p:cNvGraphicFramePr>
          <p:nvPr/>
        </p:nvGraphicFramePr>
        <p:xfrm>
          <a:off x="7343775" y="6092825"/>
          <a:ext cx="971550" cy="252413"/>
        </p:xfrm>
        <a:graphic>
          <a:graphicData uri="http://schemas.openxmlformats.org/presentationml/2006/ole">
            <mc:AlternateContent xmlns:mc="http://schemas.openxmlformats.org/markup-compatibility/2006">
              <mc:Choice xmlns:v="urn:schemas-microsoft-com:vml" Requires="v">
                <p:oleObj spid="_x0000_s1477" name="Photo Editor Fotoğrafı" r:id="rId16" imgW="2276793" imgH="590476" progId="MSPhotoEd.3">
                  <p:embed/>
                </p:oleObj>
              </mc:Choice>
              <mc:Fallback>
                <p:oleObj name="Photo Editor Fotoğrafı" r:id="rId16" imgW="2276793" imgH="590476" progId="MSPhotoEd.3">
                  <p:embed/>
                  <p:pic>
                    <p:nvPicPr>
                      <p:cNvPr id="0" name="Object 8"/>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7343775" y="6092825"/>
                        <a:ext cx="971550" cy="252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32" name="Line 9"/>
          <p:cNvSpPr>
            <a:spLocks noChangeShapeType="1"/>
          </p:cNvSpPr>
          <p:nvPr/>
        </p:nvSpPr>
        <p:spPr bwMode="auto">
          <a:xfrm>
            <a:off x="1763713" y="6489700"/>
            <a:ext cx="6156325" cy="0"/>
          </a:xfrm>
          <a:prstGeom prst="line">
            <a:avLst/>
          </a:prstGeom>
          <a:noFill/>
          <a:ln w="28575">
            <a:solidFill>
              <a:srgbClr val="990033"/>
            </a:solidFill>
            <a:round/>
            <a:headEnd/>
            <a:tailEnd/>
          </a:ln>
          <a:extLst>
            <a:ext uri="{909E8E84-426E-40DD-AFC4-6F175D3DCCD1}">
              <a14:hiddenFill xmlns:a14="http://schemas.microsoft.com/office/drawing/2010/main">
                <a:noFill/>
              </a14:hiddenFill>
            </a:ext>
          </a:extLst>
        </p:spPr>
        <p:txBody>
          <a:bodyPr/>
          <a:lstStyle/>
          <a:p>
            <a:endParaRPr lang="tr-TR"/>
          </a:p>
        </p:txBody>
      </p:sp>
      <p:graphicFrame>
        <p:nvGraphicFramePr>
          <p:cNvPr id="1033" name="Object 10"/>
          <p:cNvGraphicFramePr>
            <a:graphicFrameLocks noChangeAspect="1"/>
          </p:cNvGraphicFramePr>
          <p:nvPr userDrawn="1"/>
        </p:nvGraphicFramePr>
        <p:xfrm>
          <a:off x="8101013" y="5884863"/>
          <a:ext cx="1042987" cy="973137"/>
        </p:xfrm>
        <a:graphic>
          <a:graphicData uri="http://schemas.openxmlformats.org/presentationml/2006/ole">
            <mc:AlternateContent xmlns:mc="http://schemas.openxmlformats.org/markup-compatibility/2006">
              <mc:Choice xmlns:v="urn:schemas-microsoft-com:vml" Requires="v">
                <p:oleObj spid="_x0000_s1478" name="Photo Editor Fotoğrafı" r:id="rId18" imgW="1276190" imgH="1190476" progId="MSPhotoEd.3">
                  <p:embed/>
                </p:oleObj>
              </mc:Choice>
              <mc:Fallback>
                <p:oleObj name="Photo Editor Fotoğrafı" r:id="rId18" imgW="1276190" imgH="1190476" progId="MSPhotoEd.3">
                  <p:embed/>
                  <p:pic>
                    <p:nvPicPr>
                      <p:cNvPr id="0" name="Object 10"/>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101013" y="5884863"/>
                        <a:ext cx="1042987" cy="973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34" name="Object 11"/>
          <p:cNvGraphicFramePr>
            <a:graphicFrameLocks noChangeAspect="1"/>
          </p:cNvGraphicFramePr>
          <p:nvPr userDrawn="1"/>
        </p:nvGraphicFramePr>
        <p:xfrm>
          <a:off x="7343775" y="6092825"/>
          <a:ext cx="971550" cy="252413"/>
        </p:xfrm>
        <a:graphic>
          <a:graphicData uri="http://schemas.openxmlformats.org/presentationml/2006/ole">
            <mc:AlternateContent xmlns:mc="http://schemas.openxmlformats.org/markup-compatibility/2006">
              <mc:Choice xmlns:v="urn:schemas-microsoft-com:vml" Requires="v">
                <p:oleObj spid="_x0000_s1479" name="Photo Editor Fotoğrafı" r:id="rId19" imgW="2276793" imgH="590476" progId="MSPhotoEd.3">
                  <p:embed/>
                </p:oleObj>
              </mc:Choice>
              <mc:Fallback>
                <p:oleObj name="Photo Editor Fotoğrafı" r:id="rId19" imgW="2276793" imgH="590476" progId="MSPhotoEd.3">
                  <p:embed/>
                  <p:pic>
                    <p:nvPicPr>
                      <p:cNvPr id="0" name="Object 11"/>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7343775" y="6092825"/>
                        <a:ext cx="971550" cy="252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35" name="Line 12"/>
          <p:cNvSpPr>
            <a:spLocks noChangeShapeType="1"/>
          </p:cNvSpPr>
          <p:nvPr userDrawn="1"/>
        </p:nvSpPr>
        <p:spPr bwMode="auto">
          <a:xfrm>
            <a:off x="1763713" y="6489700"/>
            <a:ext cx="6156325" cy="0"/>
          </a:xfrm>
          <a:prstGeom prst="line">
            <a:avLst/>
          </a:prstGeom>
          <a:noFill/>
          <a:ln w="28575">
            <a:solidFill>
              <a:srgbClr val="990033"/>
            </a:solidFill>
            <a:round/>
            <a:headEnd/>
            <a:tailEnd/>
          </a:ln>
          <a:extLst>
            <a:ext uri="{909E8E84-426E-40DD-AFC4-6F175D3DCCD1}">
              <a14:hiddenFill xmlns:a14="http://schemas.microsoft.com/office/drawing/2010/main">
                <a:noFill/>
              </a14:hiddenFill>
            </a:ext>
          </a:extLst>
        </p:spPr>
        <p:txBody>
          <a:bodyPr/>
          <a:lstStyle/>
          <a:p>
            <a:endParaRPr lang="tr-TR"/>
          </a:p>
        </p:txBody>
      </p:sp>
    </p:spTree>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539750" y="296863"/>
            <a:ext cx="576263" cy="431800"/>
          </a:xfrm>
          <a:prstGeom prst="rect">
            <a:avLst/>
          </a:prstGeom>
          <a:solidFill>
            <a:srgbClr val="FF9900"/>
          </a:solidFill>
          <a:ln w="9525">
            <a:solidFill>
              <a:schemeClr val="tx1"/>
            </a:solidFill>
            <a:miter lim="800000"/>
            <a:headEnd/>
            <a:tailEnd/>
          </a:ln>
        </p:spPr>
        <p:txBody>
          <a:bodyPr wrap="none" anchor="ctr"/>
          <a:lstStyle/>
          <a:p>
            <a:endParaRPr lang="tr-TR"/>
          </a:p>
        </p:txBody>
      </p:sp>
      <p:sp>
        <p:nvSpPr>
          <p:cNvPr id="2051" name="Line 3"/>
          <p:cNvSpPr>
            <a:spLocks noChangeShapeType="1"/>
          </p:cNvSpPr>
          <p:nvPr/>
        </p:nvSpPr>
        <p:spPr bwMode="auto">
          <a:xfrm>
            <a:off x="731838" y="242888"/>
            <a:ext cx="2879725" cy="0"/>
          </a:xfrm>
          <a:prstGeom prst="line">
            <a:avLst/>
          </a:prstGeom>
          <a:noFill/>
          <a:ln w="19050">
            <a:solidFill>
              <a:srgbClr val="3366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052" name="Line 4"/>
          <p:cNvSpPr>
            <a:spLocks noChangeShapeType="1"/>
          </p:cNvSpPr>
          <p:nvPr/>
        </p:nvSpPr>
        <p:spPr bwMode="auto">
          <a:xfrm>
            <a:off x="731838" y="296863"/>
            <a:ext cx="5280025" cy="0"/>
          </a:xfrm>
          <a:prstGeom prst="line">
            <a:avLst/>
          </a:prstGeom>
          <a:noFill/>
          <a:ln w="25400">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053" name="Rectangle 5"/>
          <p:cNvSpPr>
            <a:spLocks noChangeArrowheads="1"/>
          </p:cNvSpPr>
          <p:nvPr/>
        </p:nvSpPr>
        <p:spPr bwMode="auto">
          <a:xfrm>
            <a:off x="252413" y="134938"/>
            <a:ext cx="574675" cy="431800"/>
          </a:xfrm>
          <a:prstGeom prst="rect">
            <a:avLst/>
          </a:prstGeom>
          <a:solidFill>
            <a:srgbClr val="FFFF00"/>
          </a:solidFill>
          <a:ln w="9525">
            <a:solidFill>
              <a:schemeClr val="tx1"/>
            </a:solidFill>
            <a:miter lim="800000"/>
            <a:headEnd/>
            <a:tailEnd/>
          </a:ln>
        </p:spPr>
        <p:txBody>
          <a:bodyPr wrap="none" anchor="ctr"/>
          <a:lstStyle/>
          <a:p>
            <a:endParaRPr lang="tr-TR"/>
          </a:p>
        </p:txBody>
      </p:sp>
      <p:sp>
        <p:nvSpPr>
          <p:cNvPr id="2054" name="Line 6"/>
          <p:cNvSpPr>
            <a:spLocks noChangeShapeType="1"/>
          </p:cNvSpPr>
          <p:nvPr/>
        </p:nvSpPr>
        <p:spPr bwMode="auto">
          <a:xfrm>
            <a:off x="539750" y="566738"/>
            <a:ext cx="0" cy="3186112"/>
          </a:xfrm>
          <a:prstGeom prst="line">
            <a:avLst/>
          </a:prstGeom>
          <a:noFill/>
          <a:ln w="25400">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055" name="Line 7"/>
          <p:cNvSpPr>
            <a:spLocks noChangeShapeType="1"/>
          </p:cNvSpPr>
          <p:nvPr/>
        </p:nvSpPr>
        <p:spPr bwMode="auto">
          <a:xfrm>
            <a:off x="444500" y="566738"/>
            <a:ext cx="0" cy="1458912"/>
          </a:xfrm>
          <a:prstGeom prst="line">
            <a:avLst/>
          </a:prstGeom>
          <a:noFill/>
          <a:ln w="19050">
            <a:solidFill>
              <a:srgbClr val="3366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056" name="Text Box 8"/>
          <p:cNvSpPr txBox="1">
            <a:spLocks noChangeArrowheads="1"/>
          </p:cNvSpPr>
          <p:nvPr/>
        </p:nvSpPr>
        <p:spPr bwMode="auto">
          <a:xfrm>
            <a:off x="107504" y="1552576"/>
            <a:ext cx="8496300" cy="4647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a:spcBef>
                <a:spcPct val="50000"/>
              </a:spcBef>
            </a:pPr>
            <a:r>
              <a:rPr lang="tr-TR" sz="4400" b="0" dirty="0">
                <a:solidFill>
                  <a:srgbClr val="0000CC"/>
                </a:solidFill>
                <a:latin typeface="Verdana" pitchFamily="34" charset="0"/>
              </a:rPr>
              <a:t>BM-103</a:t>
            </a:r>
            <a:r>
              <a:rPr lang="tr-TR" sz="4400" b="0" dirty="0">
                <a:solidFill>
                  <a:srgbClr val="CC0000"/>
                </a:solidFill>
                <a:latin typeface="Verdana" pitchFamily="34" charset="0"/>
              </a:rPr>
              <a:t> </a:t>
            </a:r>
          </a:p>
          <a:p>
            <a:pPr algn="ctr">
              <a:spcBef>
                <a:spcPct val="50000"/>
              </a:spcBef>
            </a:pPr>
            <a:r>
              <a:rPr lang="tr-TR" sz="4400" b="0" dirty="0">
                <a:solidFill>
                  <a:srgbClr val="FF0000"/>
                </a:solidFill>
                <a:latin typeface="Verdana" pitchFamily="34" charset="0"/>
              </a:rPr>
              <a:t>Programlamaya Giriş    </a:t>
            </a:r>
          </a:p>
          <a:p>
            <a:pPr algn="ctr">
              <a:spcBef>
                <a:spcPct val="50000"/>
              </a:spcBef>
            </a:pPr>
            <a:r>
              <a:rPr lang="tr-TR" sz="4400" b="0" dirty="0">
                <a:solidFill>
                  <a:srgbClr val="FF0000"/>
                </a:solidFill>
                <a:latin typeface="Verdana" pitchFamily="34" charset="0"/>
              </a:rPr>
              <a:t>Güz 2020</a:t>
            </a:r>
          </a:p>
          <a:p>
            <a:pPr algn="ctr">
              <a:spcBef>
                <a:spcPct val="50000"/>
              </a:spcBef>
            </a:pPr>
            <a:r>
              <a:rPr lang="tr-TR" sz="4400" b="0" dirty="0">
                <a:solidFill>
                  <a:srgbClr val="00B0F0"/>
                </a:solidFill>
                <a:latin typeface="Verdana" pitchFamily="34" charset="0"/>
              </a:rPr>
              <a:t>(5. Sunu)</a:t>
            </a:r>
          </a:p>
          <a:p>
            <a:pPr algn="ctr">
              <a:spcBef>
                <a:spcPct val="50000"/>
              </a:spcBef>
            </a:pPr>
            <a:r>
              <a:rPr lang="tr-TR" sz="3600" dirty="0">
                <a:latin typeface="Verdana" pitchFamily="34" charset="0"/>
              </a:rPr>
              <a:t>	(Dr. </a:t>
            </a:r>
            <a:r>
              <a:rPr lang="tr-TR" sz="3600" dirty="0" err="1">
                <a:latin typeface="Verdana" pitchFamily="34" charset="0"/>
              </a:rPr>
              <a:t>Öğr</a:t>
            </a:r>
            <a:r>
              <a:rPr lang="tr-TR" sz="3600" dirty="0">
                <a:latin typeface="Verdana" pitchFamily="34" charset="0"/>
              </a:rPr>
              <a:t>. Üyesi Deniz Dal)</a:t>
            </a:r>
          </a:p>
        </p:txBody>
      </p:sp>
      <p:pic>
        <p:nvPicPr>
          <p:cNvPr id="3" name="Resim 2">
            <a:extLst>
              <a:ext uri="{FF2B5EF4-FFF2-40B4-BE49-F238E27FC236}">
                <a16:creationId xmlns:a16="http://schemas.microsoft.com/office/drawing/2014/main" id="{D559B8FD-383F-45E3-B4AC-FF127F28DF6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33049" y="294206"/>
            <a:ext cx="1066800" cy="10287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296863"/>
            <a:ext cx="576263" cy="431800"/>
          </a:xfrm>
          <a:prstGeom prst="rect">
            <a:avLst/>
          </a:prstGeom>
          <a:solidFill>
            <a:srgbClr val="FF9900"/>
          </a:solidFill>
          <a:ln w="9525">
            <a:solidFill>
              <a:schemeClr val="tx1"/>
            </a:solidFill>
            <a:miter lim="800000"/>
            <a:headEnd/>
            <a:tailEnd/>
          </a:ln>
        </p:spPr>
        <p:txBody>
          <a:bodyPr wrap="none" anchor="ctr"/>
          <a:lstStyle/>
          <a:p>
            <a:endParaRPr lang="tr-TR" dirty="0"/>
          </a:p>
        </p:txBody>
      </p:sp>
      <p:sp>
        <p:nvSpPr>
          <p:cNvPr id="21507" name="Line 3"/>
          <p:cNvSpPr>
            <a:spLocks noChangeShapeType="1"/>
          </p:cNvSpPr>
          <p:nvPr/>
        </p:nvSpPr>
        <p:spPr bwMode="auto">
          <a:xfrm>
            <a:off x="731838" y="242888"/>
            <a:ext cx="2879725" cy="0"/>
          </a:xfrm>
          <a:prstGeom prst="line">
            <a:avLst/>
          </a:prstGeom>
          <a:noFill/>
          <a:ln w="19050">
            <a:solidFill>
              <a:srgbClr val="3366FF"/>
            </a:solidFill>
            <a:round/>
            <a:headEnd/>
            <a:tailEnd/>
          </a:ln>
          <a:extLst>
            <a:ext uri="{909E8E84-426E-40DD-AFC4-6F175D3DCCD1}">
              <a14:hiddenFill xmlns:a14="http://schemas.microsoft.com/office/drawing/2010/main">
                <a:noFill/>
              </a14:hiddenFill>
            </a:ext>
          </a:extLst>
        </p:spPr>
        <p:txBody>
          <a:bodyPr/>
          <a:lstStyle/>
          <a:p>
            <a:endParaRPr lang="tr-TR" dirty="0"/>
          </a:p>
        </p:txBody>
      </p:sp>
      <p:sp>
        <p:nvSpPr>
          <p:cNvPr id="21508" name="Line 4"/>
          <p:cNvSpPr>
            <a:spLocks noChangeShapeType="1"/>
          </p:cNvSpPr>
          <p:nvPr/>
        </p:nvSpPr>
        <p:spPr bwMode="auto">
          <a:xfrm>
            <a:off x="731838" y="296863"/>
            <a:ext cx="5280025" cy="0"/>
          </a:xfrm>
          <a:prstGeom prst="line">
            <a:avLst/>
          </a:prstGeom>
          <a:noFill/>
          <a:ln w="25400">
            <a:solidFill>
              <a:srgbClr val="0000FF"/>
            </a:solidFill>
            <a:round/>
            <a:headEnd/>
            <a:tailEnd/>
          </a:ln>
          <a:extLst>
            <a:ext uri="{909E8E84-426E-40DD-AFC4-6F175D3DCCD1}">
              <a14:hiddenFill xmlns:a14="http://schemas.microsoft.com/office/drawing/2010/main">
                <a:noFill/>
              </a14:hiddenFill>
            </a:ext>
          </a:extLst>
        </p:spPr>
        <p:txBody>
          <a:bodyPr/>
          <a:lstStyle/>
          <a:p>
            <a:endParaRPr lang="tr-TR" dirty="0"/>
          </a:p>
        </p:txBody>
      </p:sp>
      <p:sp>
        <p:nvSpPr>
          <p:cNvPr id="21509" name="Rectangle 5"/>
          <p:cNvSpPr>
            <a:spLocks noChangeArrowheads="1"/>
          </p:cNvSpPr>
          <p:nvPr/>
        </p:nvSpPr>
        <p:spPr bwMode="auto">
          <a:xfrm>
            <a:off x="252413" y="134938"/>
            <a:ext cx="574675" cy="431800"/>
          </a:xfrm>
          <a:prstGeom prst="rect">
            <a:avLst/>
          </a:prstGeom>
          <a:solidFill>
            <a:srgbClr val="FFFF00"/>
          </a:solidFill>
          <a:ln w="9525">
            <a:solidFill>
              <a:schemeClr val="tx1"/>
            </a:solidFill>
            <a:miter lim="800000"/>
            <a:headEnd/>
            <a:tailEnd/>
          </a:ln>
        </p:spPr>
        <p:txBody>
          <a:bodyPr wrap="none" anchor="ctr"/>
          <a:lstStyle/>
          <a:p>
            <a:endParaRPr lang="tr-TR" dirty="0"/>
          </a:p>
        </p:txBody>
      </p:sp>
      <p:sp>
        <p:nvSpPr>
          <p:cNvPr id="21510" name="Line 6"/>
          <p:cNvSpPr>
            <a:spLocks noChangeShapeType="1"/>
          </p:cNvSpPr>
          <p:nvPr/>
        </p:nvSpPr>
        <p:spPr bwMode="auto">
          <a:xfrm>
            <a:off x="539750" y="566738"/>
            <a:ext cx="0" cy="3186112"/>
          </a:xfrm>
          <a:prstGeom prst="line">
            <a:avLst/>
          </a:prstGeom>
          <a:noFill/>
          <a:ln w="25400">
            <a:solidFill>
              <a:srgbClr val="0000FF"/>
            </a:solidFill>
            <a:round/>
            <a:headEnd/>
            <a:tailEnd/>
          </a:ln>
          <a:extLst>
            <a:ext uri="{909E8E84-426E-40DD-AFC4-6F175D3DCCD1}">
              <a14:hiddenFill xmlns:a14="http://schemas.microsoft.com/office/drawing/2010/main">
                <a:noFill/>
              </a14:hiddenFill>
            </a:ext>
          </a:extLst>
        </p:spPr>
        <p:txBody>
          <a:bodyPr/>
          <a:lstStyle/>
          <a:p>
            <a:endParaRPr lang="tr-TR" dirty="0"/>
          </a:p>
        </p:txBody>
      </p:sp>
      <p:sp>
        <p:nvSpPr>
          <p:cNvPr id="21511" name="Line 7"/>
          <p:cNvSpPr>
            <a:spLocks noChangeShapeType="1"/>
          </p:cNvSpPr>
          <p:nvPr/>
        </p:nvSpPr>
        <p:spPr bwMode="auto">
          <a:xfrm>
            <a:off x="444500" y="566738"/>
            <a:ext cx="0" cy="1458912"/>
          </a:xfrm>
          <a:prstGeom prst="line">
            <a:avLst/>
          </a:prstGeom>
          <a:noFill/>
          <a:ln w="19050">
            <a:solidFill>
              <a:srgbClr val="3366FF"/>
            </a:solidFill>
            <a:round/>
            <a:headEnd/>
            <a:tailEnd/>
          </a:ln>
          <a:extLst>
            <a:ext uri="{909E8E84-426E-40DD-AFC4-6F175D3DCCD1}">
              <a14:hiddenFill xmlns:a14="http://schemas.microsoft.com/office/drawing/2010/main">
                <a:noFill/>
              </a14:hiddenFill>
            </a:ext>
          </a:extLst>
        </p:spPr>
        <p:txBody>
          <a:bodyPr/>
          <a:lstStyle/>
          <a:p>
            <a:endParaRPr lang="tr-TR" dirty="0"/>
          </a:p>
        </p:txBody>
      </p:sp>
      <p:sp>
        <p:nvSpPr>
          <p:cNvPr id="21512" name="Rectangle 11"/>
          <p:cNvSpPr>
            <a:spLocks noChangeArrowheads="1"/>
          </p:cNvSpPr>
          <p:nvPr/>
        </p:nvSpPr>
        <p:spPr bwMode="auto">
          <a:xfrm>
            <a:off x="3302301" y="380029"/>
            <a:ext cx="258384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algn="ctr" eaLnBrk="1" hangingPunct="1"/>
            <a:r>
              <a:rPr lang="tr-TR" sz="2800" dirty="0">
                <a:solidFill>
                  <a:srgbClr val="FF0000"/>
                </a:solidFill>
              </a:rPr>
              <a:t>UYGULAMA</a:t>
            </a:r>
            <a:r>
              <a:rPr lang="en-US" sz="2800" dirty="0">
                <a:solidFill>
                  <a:srgbClr val="FF0000"/>
                </a:solidFill>
              </a:rPr>
              <a:t> 4</a:t>
            </a:r>
            <a:endParaRPr lang="tr-TR" sz="2800" dirty="0">
              <a:solidFill>
                <a:srgbClr val="FF0000"/>
              </a:solidFill>
            </a:endParaRPr>
          </a:p>
        </p:txBody>
      </p:sp>
      <p:sp>
        <p:nvSpPr>
          <p:cNvPr id="21513" name="Text Box 12"/>
          <p:cNvSpPr txBox="1">
            <a:spLocks noChangeArrowheads="1"/>
          </p:cNvSpPr>
          <p:nvPr/>
        </p:nvSpPr>
        <p:spPr bwMode="auto">
          <a:xfrm>
            <a:off x="881362" y="1051898"/>
            <a:ext cx="8135938"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just">
              <a:spcBef>
                <a:spcPct val="50000"/>
              </a:spcBef>
            </a:pPr>
            <a:r>
              <a:rPr lang="tr-TR" sz="2800" dirty="0"/>
              <a:t>Ekrana adınızı ve soyadınızı 10 kez yazan bir </a:t>
            </a:r>
            <a:r>
              <a:rPr lang="tr-TR" sz="2800" dirty="0">
                <a:solidFill>
                  <a:srgbClr val="FF0000"/>
                </a:solidFill>
              </a:rPr>
              <a:t>MATLAB</a:t>
            </a:r>
            <a:r>
              <a:rPr lang="tr-TR" sz="2800" dirty="0"/>
              <a:t> programını </a:t>
            </a:r>
            <a:r>
              <a:rPr lang="tr-TR" sz="2800" dirty="0" err="1">
                <a:solidFill>
                  <a:srgbClr val="FF3300"/>
                </a:solidFill>
              </a:rPr>
              <a:t>while</a:t>
            </a:r>
            <a:r>
              <a:rPr lang="tr-TR" sz="2800" dirty="0"/>
              <a:t> döngüsü kullanarak oluşturunuz.</a:t>
            </a:r>
          </a:p>
        </p:txBody>
      </p:sp>
      <p:sp>
        <p:nvSpPr>
          <p:cNvPr id="21514" name="Rectangle 13"/>
          <p:cNvSpPr>
            <a:spLocks noChangeArrowheads="1"/>
          </p:cNvSpPr>
          <p:nvPr/>
        </p:nvSpPr>
        <p:spPr bwMode="auto">
          <a:xfrm>
            <a:off x="731838" y="3043238"/>
            <a:ext cx="3744912" cy="193992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tr-TR" sz="2400" dirty="0"/>
              <a:t>i=1;</a:t>
            </a:r>
            <a:r>
              <a:rPr lang="tr-TR" sz="2400" dirty="0">
                <a:solidFill>
                  <a:srgbClr val="FF0000"/>
                </a:solidFill>
              </a:rPr>
              <a:t>%sayaç</a:t>
            </a:r>
          </a:p>
          <a:p>
            <a:r>
              <a:rPr lang="tr-TR" sz="2400" dirty="0" err="1">
                <a:solidFill>
                  <a:srgbClr val="FF0000"/>
                </a:solidFill>
              </a:rPr>
              <a:t>while</a:t>
            </a:r>
            <a:r>
              <a:rPr lang="tr-TR" sz="2400" dirty="0"/>
              <a:t> i&lt;=10 </a:t>
            </a:r>
          </a:p>
          <a:p>
            <a:r>
              <a:rPr lang="tr-TR" sz="2400" dirty="0"/>
              <a:t>	</a:t>
            </a:r>
            <a:r>
              <a:rPr lang="tr-TR" sz="2400" dirty="0" err="1">
                <a:solidFill>
                  <a:srgbClr val="FF0000"/>
                </a:solidFill>
              </a:rPr>
              <a:t>disp</a:t>
            </a:r>
            <a:r>
              <a:rPr lang="tr-TR" sz="2400" dirty="0"/>
              <a:t>('Deniz Dal');</a:t>
            </a:r>
          </a:p>
          <a:p>
            <a:r>
              <a:rPr lang="tr-TR" sz="2400" dirty="0"/>
              <a:t>	i=i+1;   </a:t>
            </a:r>
          </a:p>
          <a:p>
            <a:r>
              <a:rPr lang="tr-TR" sz="2400" dirty="0" err="1">
                <a:solidFill>
                  <a:srgbClr val="FF0000"/>
                </a:solidFill>
              </a:rPr>
              <a:t>end</a:t>
            </a:r>
            <a:endParaRPr lang="tr-TR" sz="2400" dirty="0">
              <a:solidFill>
                <a:srgbClr val="FF0000"/>
              </a:solidFill>
            </a:endParaRPr>
          </a:p>
        </p:txBody>
      </p:sp>
      <p:sp>
        <p:nvSpPr>
          <p:cNvPr id="243726" name="Rectangle 14"/>
          <p:cNvSpPr>
            <a:spLocks noChangeArrowheads="1"/>
          </p:cNvSpPr>
          <p:nvPr/>
        </p:nvSpPr>
        <p:spPr bwMode="auto">
          <a:xfrm>
            <a:off x="4594225" y="3043238"/>
            <a:ext cx="4427538" cy="157003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tr-TR" sz="2400" dirty="0">
                <a:solidFill>
                  <a:srgbClr val="FF0000"/>
                </a:solidFill>
              </a:rPr>
              <a:t>%</a:t>
            </a:r>
            <a:r>
              <a:rPr lang="tr-TR" sz="2400" dirty="0" err="1">
                <a:solidFill>
                  <a:srgbClr val="FF0000"/>
                </a:solidFill>
              </a:rPr>
              <a:t>for</a:t>
            </a:r>
            <a:r>
              <a:rPr lang="tr-TR" sz="2400" dirty="0">
                <a:solidFill>
                  <a:srgbClr val="FF0000"/>
                </a:solidFill>
              </a:rPr>
              <a:t> Döngüsü ile Çözüm</a:t>
            </a:r>
          </a:p>
          <a:p>
            <a:r>
              <a:rPr lang="tr-TR" sz="2400" dirty="0" err="1">
                <a:solidFill>
                  <a:srgbClr val="FF0000"/>
                </a:solidFill>
              </a:rPr>
              <a:t>for</a:t>
            </a:r>
            <a:r>
              <a:rPr lang="tr-TR" sz="2400" dirty="0"/>
              <a:t> i=1:10 </a:t>
            </a:r>
          </a:p>
          <a:p>
            <a:r>
              <a:rPr lang="tr-TR" sz="2400" dirty="0"/>
              <a:t>	</a:t>
            </a:r>
            <a:r>
              <a:rPr lang="tr-TR" sz="2400" dirty="0" err="1">
                <a:solidFill>
                  <a:srgbClr val="FF0000"/>
                </a:solidFill>
              </a:rPr>
              <a:t>disp</a:t>
            </a:r>
            <a:r>
              <a:rPr lang="tr-TR" sz="2400" dirty="0"/>
              <a:t>('Deniz Dal');</a:t>
            </a:r>
          </a:p>
          <a:p>
            <a:r>
              <a:rPr lang="tr-TR" sz="2400" dirty="0" err="1">
                <a:solidFill>
                  <a:srgbClr val="FF0000"/>
                </a:solidFill>
              </a:rPr>
              <a:t>end</a:t>
            </a:r>
            <a:endParaRPr lang="tr-TR" sz="2400" dirty="0">
              <a:solidFill>
                <a:srgbClr val="FF0000"/>
              </a:solidFill>
            </a:endParaRPr>
          </a:p>
        </p:txBody>
      </p:sp>
    </p:spTree>
    <p:extLst>
      <p:ext uri="{BB962C8B-B14F-4D97-AF65-F5344CB8AC3E}">
        <p14:creationId xmlns:p14="http://schemas.microsoft.com/office/powerpoint/2010/main" val="27464835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37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372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539750" y="296863"/>
            <a:ext cx="576263" cy="431800"/>
          </a:xfrm>
          <a:prstGeom prst="rect">
            <a:avLst/>
          </a:prstGeom>
          <a:solidFill>
            <a:srgbClr val="FF9900"/>
          </a:solidFill>
          <a:ln w="9525">
            <a:solidFill>
              <a:schemeClr val="tx1"/>
            </a:solidFill>
            <a:miter lim="800000"/>
            <a:headEnd/>
            <a:tailEnd/>
          </a:ln>
        </p:spPr>
        <p:txBody>
          <a:bodyPr wrap="none" anchor="ctr"/>
          <a:lstStyle/>
          <a:p>
            <a:endParaRPr lang="tr-TR" dirty="0"/>
          </a:p>
        </p:txBody>
      </p:sp>
      <p:sp>
        <p:nvSpPr>
          <p:cNvPr id="22531" name="Line 3"/>
          <p:cNvSpPr>
            <a:spLocks noChangeShapeType="1"/>
          </p:cNvSpPr>
          <p:nvPr/>
        </p:nvSpPr>
        <p:spPr bwMode="auto">
          <a:xfrm>
            <a:off x="731838" y="242888"/>
            <a:ext cx="2879725" cy="0"/>
          </a:xfrm>
          <a:prstGeom prst="line">
            <a:avLst/>
          </a:prstGeom>
          <a:noFill/>
          <a:ln w="19050">
            <a:solidFill>
              <a:srgbClr val="3366FF"/>
            </a:solidFill>
            <a:round/>
            <a:headEnd/>
            <a:tailEnd/>
          </a:ln>
          <a:extLst>
            <a:ext uri="{909E8E84-426E-40DD-AFC4-6F175D3DCCD1}">
              <a14:hiddenFill xmlns:a14="http://schemas.microsoft.com/office/drawing/2010/main">
                <a:noFill/>
              </a14:hiddenFill>
            </a:ext>
          </a:extLst>
        </p:spPr>
        <p:txBody>
          <a:bodyPr/>
          <a:lstStyle/>
          <a:p>
            <a:endParaRPr lang="tr-TR" dirty="0"/>
          </a:p>
        </p:txBody>
      </p:sp>
      <p:sp>
        <p:nvSpPr>
          <p:cNvPr id="22532" name="Line 4"/>
          <p:cNvSpPr>
            <a:spLocks noChangeShapeType="1"/>
          </p:cNvSpPr>
          <p:nvPr/>
        </p:nvSpPr>
        <p:spPr bwMode="auto">
          <a:xfrm>
            <a:off x="731838" y="296863"/>
            <a:ext cx="5280025" cy="0"/>
          </a:xfrm>
          <a:prstGeom prst="line">
            <a:avLst/>
          </a:prstGeom>
          <a:noFill/>
          <a:ln w="25400">
            <a:solidFill>
              <a:srgbClr val="0000FF"/>
            </a:solidFill>
            <a:round/>
            <a:headEnd/>
            <a:tailEnd/>
          </a:ln>
          <a:extLst>
            <a:ext uri="{909E8E84-426E-40DD-AFC4-6F175D3DCCD1}">
              <a14:hiddenFill xmlns:a14="http://schemas.microsoft.com/office/drawing/2010/main">
                <a:noFill/>
              </a14:hiddenFill>
            </a:ext>
          </a:extLst>
        </p:spPr>
        <p:txBody>
          <a:bodyPr/>
          <a:lstStyle/>
          <a:p>
            <a:endParaRPr lang="tr-TR" dirty="0"/>
          </a:p>
        </p:txBody>
      </p:sp>
      <p:sp>
        <p:nvSpPr>
          <p:cNvPr id="22533" name="Rectangle 5"/>
          <p:cNvSpPr>
            <a:spLocks noChangeArrowheads="1"/>
          </p:cNvSpPr>
          <p:nvPr/>
        </p:nvSpPr>
        <p:spPr bwMode="auto">
          <a:xfrm>
            <a:off x="252413" y="134938"/>
            <a:ext cx="574675" cy="431800"/>
          </a:xfrm>
          <a:prstGeom prst="rect">
            <a:avLst/>
          </a:prstGeom>
          <a:solidFill>
            <a:srgbClr val="FFFF00"/>
          </a:solidFill>
          <a:ln w="9525">
            <a:solidFill>
              <a:schemeClr val="tx1"/>
            </a:solidFill>
            <a:miter lim="800000"/>
            <a:headEnd/>
            <a:tailEnd/>
          </a:ln>
        </p:spPr>
        <p:txBody>
          <a:bodyPr wrap="none" anchor="ctr"/>
          <a:lstStyle/>
          <a:p>
            <a:endParaRPr lang="tr-TR" dirty="0"/>
          </a:p>
        </p:txBody>
      </p:sp>
      <p:sp>
        <p:nvSpPr>
          <p:cNvPr id="22534" name="Line 6"/>
          <p:cNvSpPr>
            <a:spLocks noChangeShapeType="1"/>
          </p:cNvSpPr>
          <p:nvPr/>
        </p:nvSpPr>
        <p:spPr bwMode="auto">
          <a:xfrm>
            <a:off x="539750" y="566738"/>
            <a:ext cx="0" cy="3186112"/>
          </a:xfrm>
          <a:prstGeom prst="line">
            <a:avLst/>
          </a:prstGeom>
          <a:noFill/>
          <a:ln w="25400">
            <a:solidFill>
              <a:srgbClr val="0000FF"/>
            </a:solidFill>
            <a:round/>
            <a:headEnd/>
            <a:tailEnd/>
          </a:ln>
          <a:extLst>
            <a:ext uri="{909E8E84-426E-40DD-AFC4-6F175D3DCCD1}">
              <a14:hiddenFill xmlns:a14="http://schemas.microsoft.com/office/drawing/2010/main">
                <a:noFill/>
              </a14:hiddenFill>
            </a:ext>
          </a:extLst>
        </p:spPr>
        <p:txBody>
          <a:bodyPr/>
          <a:lstStyle/>
          <a:p>
            <a:endParaRPr lang="tr-TR" dirty="0"/>
          </a:p>
        </p:txBody>
      </p:sp>
      <p:sp>
        <p:nvSpPr>
          <p:cNvPr id="22535" name="Line 7"/>
          <p:cNvSpPr>
            <a:spLocks noChangeShapeType="1"/>
          </p:cNvSpPr>
          <p:nvPr/>
        </p:nvSpPr>
        <p:spPr bwMode="auto">
          <a:xfrm>
            <a:off x="444500" y="566738"/>
            <a:ext cx="0" cy="1458912"/>
          </a:xfrm>
          <a:prstGeom prst="line">
            <a:avLst/>
          </a:prstGeom>
          <a:noFill/>
          <a:ln w="19050">
            <a:solidFill>
              <a:srgbClr val="3366FF"/>
            </a:solidFill>
            <a:round/>
            <a:headEnd/>
            <a:tailEnd/>
          </a:ln>
          <a:extLst>
            <a:ext uri="{909E8E84-426E-40DD-AFC4-6F175D3DCCD1}">
              <a14:hiddenFill xmlns:a14="http://schemas.microsoft.com/office/drawing/2010/main">
                <a:noFill/>
              </a14:hiddenFill>
            </a:ext>
          </a:extLst>
        </p:spPr>
        <p:txBody>
          <a:bodyPr/>
          <a:lstStyle/>
          <a:p>
            <a:endParaRPr lang="tr-TR" dirty="0"/>
          </a:p>
        </p:txBody>
      </p:sp>
      <p:sp>
        <p:nvSpPr>
          <p:cNvPr id="22536" name="Text Box 8">
            <a:hlinkClick r:id="" action="ppaction://hlinkshowjump?jump=nextslide"/>
          </p:cNvPr>
          <p:cNvSpPr txBox="1">
            <a:spLocks noChangeArrowheads="1"/>
          </p:cNvSpPr>
          <p:nvPr/>
        </p:nvSpPr>
        <p:spPr bwMode="auto">
          <a:xfrm>
            <a:off x="676004" y="1925876"/>
            <a:ext cx="8467996" cy="419191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spcBef>
                <a:spcPct val="30000"/>
              </a:spcBef>
            </a:pPr>
            <a:r>
              <a:rPr lang="tr-TR" sz="2400" dirty="0"/>
              <a:t>n=</a:t>
            </a:r>
            <a:r>
              <a:rPr lang="tr-TR" sz="2400" dirty="0" err="1">
                <a:solidFill>
                  <a:srgbClr val="FF0000"/>
                </a:solidFill>
              </a:rPr>
              <a:t>input</a:t>
            </a:r>
            <a:r>
              <a:rPr lang="tr-TR" sz="2400" dirty="0"/>
              <a:t>('Lütfen Pozitif Bir Tam Sayı Giriniz: ');</a:t>
            </a:r>
          </a:p>
          <a:p>
            <a:pPr>
              <a:spcBef>
                <a:spcPct val="30000"/>
              </a:spcBef>
            </a:pPr>
            <a:r>
              <a:rPr lang="tr-TR" sz="2400" dirty="0" err="1"/>
              <a:t>carpim</a:t>
            </a:r>
            <a:r>
              <a:rPr lang="tr-TR" sz="2400" dirty="0"/>
              <a:t>=1;</a:t>
            </a:r>
            <a:r>
              <a:rPr lang="tr-TR" sz="2400" dirty="0">
                <a:solidFill>
                  <a:srgbClr val="FF0000"/>
                </a:solidFill>
              </a:rPr>
              <a:t>%Çarpmada Etkisiz Eleman</a:t>
            </a:r>
          </a:p>
          <a:p>
            <a:pPr>
              <a:spcBef>
                <a:spcPct val="30000"/>
              </a:spcBef>
            </a:pPr>
            <a:r>
              <a:rPr lang="tr-TR" sz="2400" dirty="0"/>
              <a:t>i=1;</a:t>
            </a:r>
            <a:r>
              <a:rPr lang="tr-TR" sz="2400" dirty="0">
                <a:solidFill>
                  <a:srgbClr val="FF0000"/>
                </a:solidFill>
              </a:rPr>
              <a:t>%sayaç</a:t>
            </a:r>
            <a:endParaRPr lang="tr-TR" sz="2400" dirty="0"/>
          </a:p>
          <a:p>
            <a:pPr>
              <a:spcBef>
                <a:spcPct val="30000"/>
              </a:spcBef>
            </a:pPr>
            <a:r>
              <a:rPr lang="tr-TR" sz="2400" dirty="0" err="1">
                <a:solidFill>
                  <a:srgbClr val="FF0000"/>
                </a:solidFill>
              </a:rPr>
              <a:t>while</a:t>
            </a:r>
            <a:r>
              <a:rPr lang="tr-TR" sz="2400" dirty="0"/>
              <a:t> i&lt;=n </a:t>
            </a:r>
          </a:p>
          <a:p>
            <a:pPr>
              <a:spcBef>
                <a:spcPct val="30000"/>
              </a:spcBef>
            </a:pPr>
            <a:r>
              <a:rPr lang="tr-TR" sz="2400" dirty="0"/>
              <a:t>	</a:t>
            </a:r>
            <a:r>
              <a:rPr lang="tr-TR" sz="2400" dirty="0" err="1"/>
              <a:t>carpim</a:t>
            </a:r>
            <a:r>
              <a:rPr lang="tr-TR" sz="2400" dirty="0"/>
              <a:t>=</a:t>
            </a:r>
            <a:r>
              <a:rPr lang="tr-TR" sz="2400" dirty="0" err="1"/>
              <a:t>carpim</a:t>
            </a:r>
            <a:r>
              <a:rPr lang="tr-TR" sz="2400" dirty="0"/>
              <a:t>*i;</a:t>
            </a:r>
          </a:p>
          <a:p>
            <a:pPr>
              <a:spcBef>
                <a:spcPct val="30000"/>
              </a:spcBef>
            </a:pPr>
            <a:r>
              <a:rPr lang="tr-TR" sz="2400" dirty="0"/>
              <a:t>	</a:t>
            </a:r>
            <a:r>
              <a:rPr lang="tr-TR" sz="2400" dirty="0">
                <a:solidFill>
                  <a:srgbClr val="FF0000"/>
                </a:solidFill>
              </a:rPr>
              <a:t>%</a:t>
            </a:r>
            <a:r>
              <a:rPr lang="tr-TR" sz="2400" dirty="0" err="1">
                <a:solidFill>
                  <a:srgbClr val="FF0000"/>
                </a:solidFill>
              </a:rPr>
              <a:t>fprintf</a:t>
            </a:r>
            <a:r>
              <a:rPr lang="tr-TR" sz="2400" dirty="0">
                <a:solidFill>
                  <a:srgbClr val="FF0000"/>
                </a:solidFill>
              </a:rPr>
              <a:t>('Çarpım: %d\n',</a:t>
            </a:r>
            <a:r>
              <a:rPr lang="tr-TR" sz="2400" dirty="0" err="1">
                <a:solidFill>
                  <a:srgbClr val="FF0000"/>
                </a:solidFill>
              </a:rPr>
              <a:t>carpim</a:t>
            </a:r>
            <a:r>
              <a:rPr lang="tr-TR" sz="2400" dirty="0">
                <a:solidFill>
                  <a:srgbClr val="FF0000"/>
                </a:solidFill>
              </a:rPr>
              <a:t>);</a:t>
            </a:r>
          </a:p>
          <a:p>
            <a:pPr>
              <a:spcBef>
                <a:spcPct val="30000"/>
              </a:spcBef>
            </a:pPr>
            <a:r>
              <a:rPr lang="tr-TR" sz="2400" dirty="0"/>
              <a:t>	i=i+1;</a:t>
            </a:r>
          </a:p>
          <a:p>
            <a:pPr>
              <a:spcBef>
                <a:spcPct val="30000"/>
              </a:spcBef>
            </a:pPr>
            <a:r>
              <a:rPr lang="tr-TR" sz="2400" dirty="0" err="1">
                <a:solidFill>
                  <a:srgbClr val="FF0000"/>
                </a:solidFill>
              </a:rPr>
              <a:t>end</a:t>
            </a:r>
            <a:r>
              <a:rPr lang="tr-TR" sz="2400" dirty="0"/>
              <a:t> </a:t>
            </a:r>
            <a:br>
              <a:rPr lang="tr-TR" sz="2400" dirty="0"/>
            </a:br>
            <a:r>
              <a:rPr lang="tr-TR" sz="2400" dirty="0" err="1">
                <a:solidFill>
                  <a:srgbClr val="FF0000"/>
                </a:solidFill>
              </a:rPr>
              <a:t>fprintf</a:t>
            </a:r>
            <a:r>
              <a:rPr lang="tr-TR" sz="2400" dirty="0"/>
              <a:t>('%d</a:t>
            </a:r>
            <a:r>
              <a:rPr lang="en-US" sz="2400" dirty="0"/>
              <a:t>!</a:t>
            </a:r>
            <a:r>
              <a:rPr lang="tr-TR" sz="2400" dirty="0"/>
              <a:t>: %d</a:t>
            </a:r>
            <a:r>
              <a:rPr lang="tr-TR" sz="2400" dirty="0">
                <a:solidFill>
                  <a:srgbClr val="FF0000"/>
                </a:solidFill>
              </a:rPr>
              <a:t>\n</a:t>
            </a:r>
            <a:r>
              <a:rPr lang="tr-TR" sz="2400" dirty="0"/>
              <a:t>',</a:t>
            </a:r>
            <a:r>
              <a:rPr lang="tr-TR" sz="2400" dirty="0" err="1"/>
              <a:t>n,carpim</a:t>
            </a:r>
            <a:r>
              <a:rPr lang="tr-TR" sz="2400" dirty="0"/>
              <a:t>);</a:t>
            </a:r>
            <a:endParaRPr lang="tr-TR" sz="2400" dirty="0">
              <a:solidFill>
                <a:srgbClr val="FF0000"/>
              </a:solidFill>
            </a:endParaRPr>
          </a:p>
        </p:txBody>
      </p:sp>
      <p:sp>
        <p:nvSpPr>
          <p:cNvPr id="22537" name="Text Box 9"/>
          <p:cNvSpPr txBox="1">
            <a:spLocks noChangeArrowheads="1"/>
          </p:cNvSpPr>
          <p:nvPr/>
        </p:nvSpPr>
        <p:spPr bwMode="auto">
          <a:xfrm>
            <a:off x="712788" y="325438"/>
            <a:ext cx="8431212" cy="160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a:r>
              <a:rPr lang="tr-TR" sz="2600" dirty="0">
                <a:solidFill>
                  <a:srgbClr val="FF0000"/>
                </a:solidFill>
              </a:rPr>
              <a:t>UYGULAMA 5</a:t>
            </a:r>
          </a:p>
          <a:p>
            <a:pPr algn="just"/>
            <a:r>
              <a:rPr lang="tr-TR" sz="2400" dirty="0"/>
              <a:t>Kullanıcıdan klavye yoluyla aldığı pozitif bir tam sayının faktöriyelini </a:t>
            </a:r>
            <a:r>
              <a:rPr lang="tr-TR" sz="2400" dirty="0" err="1">
                <a:solidFill>
                  <a:srgbClr val="FF0000"/>
                </a:solidFill>
              </a:rPr>
              <a:t>while</a:t>
            </a:r>
            <a:r>
              <a:rPr lang="tr-TR" sz="2400" dirty="0"/>
              <a:t> döngüsü kullanarak hesaplayan bir düzyazı </a:t>
            </a:r>
            <a:r>
              <a:rPr lang="tr-TR" sz="2400" dirty="0">
                <a:solidFill>
                  <a:srgbClr val="FF0000"/>
                </a:solidFill>
              </a:rPr>
              <a:t>MATLAB</a:t>
            </a:r>
            <a:r>
              <a:rPr lang="tr-TR" sz="2400" dirty="0"/>
              <a:t> programı yazınız.</a:t>
            </a:r>
            <a:endParaRPr lang="tr-TR" sz="2600" dirty="0">
              <a:solidFill>
                <a:srgbClr val="A50021"/>
              </a:solidFill>
            </a:endParaRPr>
          </a:p>
        </p:txBody>
      </p:sp>
      <p:sp>
        <p:nvSpPr>
          <p:cNvPr id="10" name="AutoShape 11"/>
          <p:cNvSpPr>
            <a:spLocks noChangeArrowheads="1"/>
          </p:cNvSpPr>
          <p:nvPr/>
        </p:nvSpPr>
        <p:spPr bwMode="auto">
          <a:xfrm rot="10800000" flipV="1">
            <a:off x="7005502" y="1925876"/>
            <a:ext cx="2124075" cy="1412875"/>
          </a:xfrm>
          <a:prstGeom prst="wedgeRoundRectCallout">
            <a:avLst>
              <a:gd name="adj1" fmla="val 260308"/>
              <a:gd name="adj2" fmla="val 165154"/>
              <a:gd name="adj3" fmla="val 16667"/>
            </a:avLst>
          </a:prstGeom>
          <a:solidFill>
            <a:srgbClr val="FF0000"/>
          </a:solidFill>
          <a:ln w="9525">
            <a:solidFill>
              <a:srgbClr val="000000"/>
            </a:solidFill>
            <a:miter lim="800000"/>
            <a:headEnd/>
            <a:tailEnd/>
          </a:ln>
        </p:spPr>
        <p:txBody>
          <a:bodyPr/>
          <a:lstStyle/>
          <a:p>
            <a:pPr>
              <a:spcAft>
                <a:spcPts val="1000"/>
              </a:spcAft>
            </a:pPr>
            <a:r>
              <a:rPr lang="tr-TR" dirty="0">
                <a:solidFill>
                  <a:schemeClr val="bg1"/>
                </a:solidFill>
                <a:cs typeface="Arial" charset="0"/>
              </a:rPr>
              <a:t>Bu satır çözümden çıkarılırsa ne olur?</a:t>
            </a:r>
          </a:p>
          <a:p>
            <a:endParaRPr lang="tr-TR" dirty="0">
              <a:solidFill>
                <a:schemeClr val="bg1"/>
              </a:solidFill>
              <a:cs typeface="Arial" charset="0"/>
            </a:endParaRPr>
          </a:p>
        </p:txBody>
      </p:sp>
      <p:sp>
        <p:nvSpPr>
          <p:cNvPr id="11" name="Cloud 1"/>
          <p:cNvSpPr/>
          <p:nvPr/>
        </p:nvSpPr>
        <p:spPr>
          <a:xfrm>
            <a:off x="1928353" y="3861048"/>
            <a:ext cx="7221538" cy="2016125"/>
          </a:xfrm>
          <a:prstGeom prst="cloud">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dirty="0">
                <a:solidFill>
                  <a:schemeClr val="bg1"/>
                </a:solidFill>
              </a:rPr>
              <a:t>Komut penceresi kontrolünü kaybettiğinizde  (mesela programınız sonsuz bir döngünün içerisine girdiyse) </a:t>
            </a:r>
            <a:r>
              <a:rPr lang="tr-TR" dirty="0">
                <a:solidFill>
                  <a:schemeClr val="tx1"/>
                </a:solidFill>
              </a:rPr>
              <a:t>CTRL+C</a:t>
            </a:r>
            <a:r>
              <a:rPr lang="tr-TR" dirty="0">
                <a:solidFill>
                  <a:schemeClr val="bg1"/>
                </a:solidFill>
              </a:rPr>
              <a:t> tuş kombinasyonunu kullanabilirsiniz.</a:t>
            </a:r>
            <a:endParaRPr lang="tr-TR" dirty="0">
              <a:solidFill>
                <a:schemeClr val="tx2"/>
              </a:solidFill>
            </a:endParaRPr>
          </a:p>
        </p:txBody>
      </p:sp>
    </p:spTree>
    <p:extLst>
      <p:ext uri="{BB962C8B-B14F-4D97-AF65-F5344CB8AC3E}">
        <p14:creationId xmlns:p14="http://schemas.microsoft.com/office/powerpoint/2010/main" val="173179910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539750" y="296863"/>
            <a:ext cx="576263" cy="431800"/>
          </a:xfrm>
          <a:prstGeom prst="rect">
            <a:avLst/>
          </a:prstGeom>
          <a:solidFill>
            <a:srgbClr val="FF9900"/>
          </a:solidFill>
          <a:ln w="9525">
            <a:solidFill>
              <a:schemeClr val="tx1"/>
            </a:solidFill>
            <a:miter lim="800000"/>
            <a:headEnd/>
            <a:tailEnd/>
          </a:ln>
        </p:spPr>
        <p:txBody>
          <a:bodyPr wrap="none" anchor="ctr"/>
          <a:lstStyle/>
          <a:p>
            <a:endParaRPr lang="tr-TR" dirty="0"/>
          </a:p>
        </p:txBody>
      </p:sp>
      <p:sp>
        <p:nvSpPr>
          <p:cNvPr id="23555" name="Line 3"/>
          <p:cNvSpPr>
            <a:spLocks noChangeShapeType="1"/>
          </p:cNvSpPr>
          <p:nvPr/>
        </p:nvSpPr>
        <p:spPr bwMode="auto">
          <a:xfrm>
            <a:off x="731838" y="242888"/>
            <a:ext cx="2879725" cy="0"/>
          </a:xfrm>
          <a:prstGeom prst="line">
            <a:avLst/>
          </a:prstGeom>
          <a:noFill/>
          <a:ln w="19050">
            <a:solidFill>
              <a:srgbClr val="3366FF"/>
            </a:solidFill>
            <a:round/>
            <a:headEnd/>
            <a:tailEnd/>
          </a:ln>
          <a:extLst>
            <a:ext uri="{909E8E84-426E-40DD-AFC4-6F175D3DCCD1}">
              <a14:hiddenFill xmlns:a14="http://schemas.microsoft.com/office/drawing/2010/main">
                <a:noFill/>
              </a14:hiddenFill>
            </a:ext>
          </a:extLst>
        </p:spPr>
        <p:txBody>
          <a:bodyPr/>
          <a:lstStyle/>
          <a:p>
            <a:endParaRPr lang="tr-TR" dirty="0"/>
          </a:p>
        </p:txBody>
      </p:sp>
      <p:sp>
        <p:nvSpPr>
          <p:cNvPr id="23556" name="Line 4"/>
          <p:cNvSpPr>
            <a:spLocks noChangeShapeType="1"/>
          </p:cNvSpPr>
          <p:nvPr/>
        </p:nvSpPr>
        <p:spPr bwMode="auto">
          <a:xfrm>
            <a:off x="731838" y="296863"/>
            <a:ext cx="5280025" cy="0"/>
          </a:xfrm>
          <a:prstGeom prst="line">
            <a:avLst/>
          </a:prstGeom>
          <a:noFill/>
          <a:ln w="25400">
            <a:solidFill>
              <a:srgbClr val="0000FF"/>
            </a:solidFill>
            <a:round/>
            <a:headEnd/>
            <a:tailEnd/>
          </a:ln>
          <a:extLst>
            <a:ext uri="{909E8E84-426E-40DD-AFC4-6F175D3DCCD1}">
              <a14:hiddenFill xmlns:a14="http://schemas.microsoft.com/office/drawing/2010/main">
                <a:noFill/>
              </a14:hiddenFill>
            </a:ext>
          </a:extLst>
        </p:spPr>
        <p:txBody>
          <a:bodyPr/>
          <a:lstStyle/>
          <a:p>
            <a:endParaRPr lang="tr-TR" dirty="0"/>
          </a:p>
        </p:txBody>
      </p:sp>
      <p:sp>
        <p:nvSpPr>
          <p:cNvPr id="23557" name="Rectangle 5"/>
          <p:cNvSpPr>
            <a:spLocks noChangeArrowheads="1"/>
          </p:cNvSpPr>
          <p:nvPr/>
        </p:nvSpPr>
        <p:spPr bwMode="auto">
          <a:xfrm>
            <a:off x="252413" y="134938"/>
            <a:ext cx="574675" cy="431800"/>
          </a:xfrm>
          <a:prstGeom prst="rect">
            <a:avLst/>
          </a:prstGeom>
          <a:solidFill>
            <a:srgbClr val="FFFF00"/>
          </a:solidFill>
          <a:ln w="9525">
            <a:solidFill>
              <a:schemeClr val="tx1"/>
            </a:solidFill>
            <a:miter lim="800000"/>
            <a:headEnd/>
            <a:tailEnd/>
          </a:ln>
        </p:spPr>
        <p:txBody>
          <a:bodyPr wrap="none" anchor="ctr"/>
          <a:lstStyle/>
          <a:p>
            <a:endParaRPr lang="tr-TR" dirty="0"/>
          </a:p>
        </p:txBody>
      </p:sp>
      <p:sp>
        <p:nvSpPr>
          <p:cNvPr id="23558" name="Line 6"/>
          <p:cNvSpPr>
            <a:spLocks noChangeShapeType="1"/>
          </p:cNvSpPr>
          <p:nvPr/>
        </p:nvSpPr>
        <p:spPr bwMode="auto">
          <a:xfrm>
            <a:off x="539750" y="566738"/>
            <a:ext cx="0" cy="3186112"/>
          </a:xfrm>
          <a:prstGeom prst="line">
            <a:avLst/>
          </a:prstGeom>
          <a:noFill/>
          <a:ln w="25400">
            <a:solidFill>
              <a:srgbClr val="0000FF"/>
            </a:solidFill>
            <a:round/>
            <a:headEnd/>
            <a:tailEnd/>
          </a:ln>
          <a:extLst>
            <a:ext uri="{909E8E84-426E-40DD-AFC4-6F175D3DCCD1}">
              <a14:hiddenFill xmlns:a14="http://schemas.microsoft.com/office/drawing/2010/main">
                <a:noFill/>
              </a14:hiddenFill>
            </a:ext>
          </a:extLst>
        </p:spPr>
        <p:txBody>
          <a:bodyPr/>
          <a:lstStyle/>
          <a:p>
            <a:endParaRPr lang="tr-TR" dirty="0"/>
          </a:p>
        </p:txBody>
      </p:sp>
      <p:sp>
        <p:nvSpPr>
          <p:cNvPr id="23559" name="Line 7"/>
          <p:cNvSpPr>
            <a:spLocks noChangeShapeType="1"/>
          </p:cNvSpPr>
          <p:nvPr/>
        </p:nvSpPr>
        <p:spPr bwMode="auto">
          <a:xfrm>
            <a:off x="444500" y="566738"/>
            <a:ext cx="0" cy="1458912"/>
          </a:xfrm>
          <a:prstGeom prst="line">
            <a:avLst/>
          </a:prstGeom>
          <a:noFill/>
          <a:ln w="19050">
            <a:solidFill>
              <a:srgbClr val="3366FF"/>
            </a:solidFill>
            <a:round/>
            <a:headEnd/>
            <a:tailEnd/>
          </a:ln>
          <a:extLst>
            <a:ext uri="{909E8E84-426E-40DD-AFC4-6F175D3DCCD1}">
              <a14:hiddenFill xmlns:a14="http://schemas.microsoft.com/office/drawing/2010/main">
                <a:noFill/>
              </a14:hiddenFill>
            </a:ext>
          </a:extLst>
        </p:spPr>
        <p:txBody>
          <a:bodyPr/>
          <a:lstStyle/>
          <a:p>
            <a:endParaRPr lang="tr-TR" dirty="0"/>
          </a:p>
        </p:txBody>
      </p:sp>
      <p:sp>
        <p:nvSpPr>
          <p:cNvPr id="23560" name="Text Box 8"/>
          <p:cNvSpPr txBox="1">
            <a:spLocks noChangeArrowheads="1"/>
          </p:cNvSpPr>
          <p:nvPr/>
        </p:nvSpPr>
        <p:spPr bwMode="auto">
          <a:xfrm>
            <a:off x="2951163" y="692150"/>
            <a:ext cx="3313112"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a:spcBef>
                <a:spcPct val="50000"/>
              </a:spcBef>
            </a:pPr>
            <a:r>
              <a:rPr lang="tr-TR" sz="3600" dirty="0">
                <a:solidFill>
                  <a:srgbClr val="FF0000"/>
                </a:solidFill>
              </a:rPr>
              <a:t>UYGULAMA</a:t>
            </a:r>
            <a:r>
              <a:rPr lang="en-US" sz="3600" dirty="0">
                <a:solidFill>
                  <a:srgbClr val="FF0000"/>
                </a:solidFill>
              </a:rPr>
              <a:t> 6</a:t>
            </a:r>
            <a:endParaRPr lang="tr-TR" sz="3600" dirty="0">
              <a:solidFill>
                <a:srgbClr val="FF0000"/>
              </a:solidFill>
            </a:endParaRPr>
          </a:p>
        </p:txBody>
      </p:sp>
      <p:sp>
        <p:nvSpPr>
          <p:cNvPr id="23561" name="Text Box 9"/>
          <p:cNvSpPr txBox="1">
            <a:spLocks noChangeArrowheads="1"/>
          </p:cNvSpPr>
          <p:nvPr/>
        </p:nvSpPr>
        <p:spPr bwMode="auto">
          <a:xfrm>
            <a:off x="1116013" y="2708275"/>
            <a:ext cx="3163887" cy="224631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spcBef>
                <a:spcPct val="50000"/>
              </a:spcBef>
            </a:pPr>
            <a:r>
              <a:rPr lang="tr-TR" sz="2000" dirty="0" err="1"/>
              <a:t>devamEt</a:t>
            </a:r>
            <a:r>
              <a:rPr lang="tr-TR" sz="2000" dirty="0"/>
              <a:t>=1;</a:t>
            </a:r>
          </a:p>
          <a:p>
            <a:pPr>
              <a:spcBef>
                <a:spcPct val="50000"/>
              </a:spcBef>
            </a:pPr>
            <a:r>
              <a:rPr lang="tr-TR" sz="2000" dirty="0"/>
              <a:t>i=0;</a:t>
            </a:r>
            <a:r>
              <a:rPr lang="tr-TR" sz="2000" dirty="0">
                <a:solidFill>
                  <a:srgbClr val="FF0000"/>
                </a:solidFill>
              </a:rPr>
              <a:t>%sayaç</a:t>
            </a:r>
          </a:p>
          <a:p>
            <a:pPr>
              <a:spcBef>
                <a:spcPct val="50000"/>
              </a:spcBef>
            </a:pPr>
            <a:r>
              <a:rPr lang="tr-TR" sz="2000" dirty="0" err="1">
                <a:solidFill>
                  <a:srgbClr val="FF0000"/>
                </a:solidFill>
              </a:rPr>
              <a:t>while</a:t>
            </a:r>
            <a:r>
              <a:rPr lang="tr-TR" sz="2000" dirty="0"/>
              <a:t> </a:t>
            </a:r>
            <a:r>
              <a:rPr lang="tr-TR" sz="2000" dirty="0" err="1"/>
              <a:t>devamEt</a:t>
            </a:r>
            <a:endParaRPr lang="tr-TR" sz="2000" dirty="0"/>
          </a:p>
          <a:p>
            <a:r>
              <a:rPr lang="tr-TR" sz="2000" dirty="0">
                <a:solidFill>
                  <a:srgbClr val="FF3300"/>
                </a:solidFill>
              </a:rPr>
              <a:t>	</a:t>
            </a:r>
            <a:r>
              <a:rPr lang="tr-TR" sz="2000" dirty="0" err="1">
                <a:solidFill>
                  <a:srgbClr val="FF0000"/>
                </a:solidFill>
              </a:rPr>
              <a:t>disp</a:t>
            </a:r>
            <a:r>
              <a:rPr lang="tr-TR" sz="2000" dirty="0"/>
              <a:t>('Deniz Dal');</a:t>
            </a:r>
          </a:p>
          <a:p>
            <a:r>
              <a:rPr lang="tr-TR" sz="2000" dirty="0"/>
              <a:t>	i=i+1; </a:t>
            </a:r>
          </a:p>
          <a:p>
            <a:r>
              <a:rPr lang="tr-TR" sz="2000" dirty="0" err="1">
                <a:solidFill>
                  <a:srgbClr val="FF0000"/>
                </a:solidFill>
              </a:rPr>
              <a:t>end</a:t>
            </a:r>
            <a:endParaRPr lang="tr-TR" sz="2000" dirty="0">
              <a:solidFill>
                <a:srgbClr val="FF3300"/>
              </a:solidFill>
            </a:endParaRPr>
          </a:p>
        </p:txBody>
      </p:sp>
      <p:sp>
        <p:nvSpPr>
          <p:cNvPr id="23562" name="Text Box 10"/>
          <p:cNvSpPr txBox="1">
            <a:spLocks noChangeArrowheads="1"/>
          </p:cNvSpPr>
          <p:nvPr/>
        </p:nvSpPr>
        <p:spPr bwMode="auto">
          <a:xfrm>
            <a:off x="677863" y="1412875"/>
            <a:ext cx="8466137"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tr-TR" sz="3200" dirty="0"/>
              <a:t>A</a:t>
            </a:r>
            <a:r>
              <a:rPr lang="en-US" sz="3200" dirty="0"/>
              <a:t>ş</a:t>
            </a:r>
            <a:r>
              <a:rPr lang="tr-TR" sz="3200" dirty="0"/>
              <a:t>ağıdaki </a:t>
            </a:r>
            <a:r>
              <a:rPr lang="tr-TR" sz="3200" dirty="0" err="1">
                <a:solidFill>
                  <a:srgbClr val="FF0000"/>
                </a:solidFill>
              </a:rPr>
              <a:t>while</a:t>
            </a:r>
            <a:r>
              <a:rPr lang="tr-TR" sz="3200" dirty="0"/>
              <a:t> döngüsü kaç kere işletilir?</a:t>
            </a:r>
          </a:p>
        </p:txBody>
      </p:sp>
      <p:sp>
        <p:nvSpPr>
          <p:cNvPr id="252939" name="Text Box 11"/>
          <p:cNvSpPr txBox="1">
            <a:spLocks noChangeArrowheads="1"/>
          </p:cNvSpPr>
          <p:nvPr/>
        </p:nvSpPr>
        <p:spPr bwMode="auto">
          <a:xfrm>
            <a:off x="4279900" y="2698750"/>
            <a:ext cx="4864100"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tr-TR" sz="2000" dirty="0">
                <a:solidFill>
                  <a:srgbClr val="FF0000"/>
                </a:solidFill>
              </a:rPr>
              <a:t>Yandaki programı ekrana 10 kere </a:t>
            </a:r>
          </a:p>
          <a:p>
            <a:r>
              <a:rPr lang="tr-TR" sz="2000" dirty="0">
                <a:solidFill>
                  <a:srgbClr val="00B050"/>
                </a:solidFill>
              </a:rPr>
              <a:t>Deniz Dal</a:t>
            </a:r>
            <a:r>
              <a:rPr lang="tr-TR" sz="2000" dirty="0">
                <a:solidFill>
                  <a:srgbClr val="FF0000"/>
                </a:solidFill>
              </a:rPr>
              <a:t> yazacak şekilde, </a:t>
            </a:r>
          </a:p>
          <a:p>
            <a:r>
              <a:rPr lang="tr-TR" sz="2000" dirty="0">
                <a:solidFill>
                  <a:srgbClr val="FF0000"/>
                </a:solidFill>
              </a:rPr>
              <a:t>mevcuda dokunmadan, sadece yeni eklemeler yaparak nasıl </a:t>
            </a:r>
            <a:r>
              <a:rPr lang="tr-TR" sz="2000" dirty="0" err="1">
                <a:solidFill>
                  <a:srgbClr val="FF0000"/>
                </a:solidFill>
              </a:rPr>
              <a:t>modifiye</a:t>
            </a:r>
            <a:r>
              <a:rPr lang="tr-TR" sz="2000" dirty="0">
                <a:solidFill>
                  <a:srgbClr val="FF0000"/>
                </a:solidFill>
              </a:rPr>
              <a:t> edersiniz?</a:t>
            </a:r>
          </a:p>
        </p:txBody>
      </p:sp>
    </p:spTree>
    <p:extLst>
      <p:ext uri="{BB962C8B-B14F-4D97-AF65-F5344CB8AC3E}">
        <p14:creationId xmlns:p14="http://schemas.microsoft.com/office/powerpoint/2010/main" val="373820618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29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293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539750" y="296863"/>
            <a:ext cx="576263" cy="431800"/>
          </a:xfrm>
          <a:prstGeom prst="rect">
            <a:avLst/>
          </a:prstGeom>
          <a:solidFill>
            <a:srgbClr val="FF9900"/>
          </a:solidFill>
          <a:ln w="9525">
            <a:solidFill>
              <a:schemeClr val="tx1"/>
            </a:solidFill>
            <a:miter lim="800000"/>
            <a:headEnd/>
            <a:tailEnd/>
          </a:ln>
        </p:spPr>
        <p:txBody>
          <a:bodyPr wrap="none" anchor="ctr"/>
          <a:lstStyle/>
          <a:p>
            <a:endParaRPr lang="en-US"/>
          </a:p>
        </p:txBody>
      </p:sp>
      <p:sp>
        <p:nvSpPr>
          <p:cNvPr id="3075" name="Line 3"/>
          <p:cNvSpPr>
            <a:spLocks noChangeShapeType="1"/>
          </p:cNvSpPr>
          <p:nvPr/>
        </p:nvSpPr>
        <p:spPr bwMode="auto">
          <a:xfrm>
            <a:off x="731838" y="242888"/>
            <a:ext cx="2879725" cy="0"/>
          </a:xfrm>
          <a:prstGeom prst="line">
            <a:avLst/>
          </a:prstGeom>
          <a:noFill/>
          <a:ln w="19050">
            <a:solidFill>
              <a:srgbClr val="3366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076" name="Line 4"/>
          <p:cNvSpPr>
            <a:spLocks noChangeShapeType="1"/>
          </p:cNvSpPr>
          <p:nvPr/>
        </p:nvSpPr>
        <p:spPr bwMode="auto">
          <a:xfrm>
            <a:off x="731838" y="296863"/>
            <a:ext cx="5280025" cy="0"/>
          </a:xfrm>
          <a:prstGeom prst="line">
            <a:avLst/>
          </a:prstGeom>
          <a:noFill/>
          <a:ln w="25400">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077" name="Rectangle 5"/>
          <p:cNvSpPr>
            <a:spLocks noChangeArrowheads="1"/>
          </p:cNvSpPr>
          <p:nvPr/>
        </p:nvSpPr>
        <p:spPr bwMode="auto">
          <a:xfrm>
            <a:off x="252413" y="134938"/>
            <a:ext cx="574675" cy="431800"/>
          </a:xfrm>
          <a:prstGeom prst="rect">
            <a:avLst/>
          </a:prstGeom>
          <a:solidFill>
            <a:srgbClr val="FFFF00"/>
          </a:solidFill>
          <a:ln w="9525">
            <a:solidFill>
              <a:schemeClr val="tx1"/>
            </a:solidFill>
            <a:miter lim="800000"/>
            <a:headEnd/>
            <a:tailEnd/>
          </a:ln>
        </p:spPr>
        <p:txBody>
          <a:bodyPr wrap="none" anchor="ctr"/>
          <a:lstStyle/>
          <a:p>
            <a:endParaRPr lang="en-US"/>
          </a:p>
        </p:txBody>
      </p:sp>
      <p:sp>
        <p:nvSpPr>
          <p:cNvPr id="3078" name="Line 6"/>
          <p:cNvSpPr>
            <a:spLocks noChangeShapeType="1"/>
          </p:cNvSpPr>
          <p:nvPr/>
        </p:nvSpPr>
        <p:spPr bwMode="auto">
          <a:xfrm>
            <a:off x="539750" y="566738"/>
            <a:ext cx="0" cy="3186112"/>
          </a:xfrm>
          <a:prstGeom prst="line">
            <a:avLst/>
          </a:prstGeom>
          <a:noFill/>
          <a:ln w="25400">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079" name="Line 7"/>
          <p:cNvSpPr>
            <a:spLocks noChangeShapeType="1"/>
          </p:cNvSpPr>
          <p:nvPr/>
        </p:nvSpPr>
        <p:spPr bwMode="auto">
          <a:xfrm>
            <a:off x="444500" y="566738"/>
            <a:ext cx="0" cy="1458912"/>
          </a:xfrm>
          <a:prstGeom prst="line">
            <a:avLst/>
          </a:prstGeom>
          <a:noFill/>
          <a:ln w="19050">
            <a:solidFill>
              <a:srgbClr val="3366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080" name="Rectangle 8"/>
          <p:cNvSpPr>
            <a:spLocks noChangeArrowheads="1"/>
          </p:cNvSpPr>
          <p:nvPr/>
        </p:nvSpPr>
        <p:spPr bwMode="auto">
          <a:xfrm>
            <a:off x="3098800" y="479425"/>
            <a:ext cx="313531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ctr" eaLnBrk="1" hangingPunct="1"/>
            <a:r>
              <a:rPr lang="en-US" sz="3600">
                <a:solidFill>
                  <a:srgbClr val="FF0000"/>
                </a:solidFill>
              </a:rPr>
              <a:t>b</a:t>
            </a:r>
            <a:r>
              <a:rPr lang="tr-TR" sz="3600">
                <a:solidFill>
                  <a:srgbClr val="FF0000"/>
                </a:solidFill>
              </a:rPr>
              <a:t>reak</a:t>
            </a:r>
            <a:r>
              <a:rPr lang="tr-TR" sz="3600">
                <a:solidFill>
                  <a:schemeClr val="accent2"/>
                </a:solidFill>
              </a:rPr>
              <a:t> </a:t>
            </a:r>
            <a:r>
              <a:rPr lang="en-US" sz="3600">
                <a:solidFill>
                  <a:schemeClr val="accent2"/>
                </a:solidFill>
              </a:rPr>
              <a:t>DEY</a:t>
            </a:r>
            <a:r>
              <a:rPr lang="tr-TR" sz="3600">
                <a:solidFill>
                  <a:schemeClr val="accent2"/>
                </a:solidFill>
              </a:rPr>
              <a:t>İ</a:t>
            </a:r>
            <a:r>
              <a:rPr lang="en-US" sz="3600">
                <a:solidFill>
                  <a:schemeClr val="accent2"/>
                </a:solidFill>
              </a:rPr>
              <a:t>M</a:t>
            </a:r>
            <a:r>
              <a:rPr lang="tr-TR" sz="3600">
                <a:solidFill>
                  <a:schemeClr val="accent2"/>
                </a:solidFill>
              </a:rPr>
              <a:t>İ</a:t>
            </a:r>
          </a:p>
        </p:txBody>
      </p:sp>
      <p:sp>
        <p:nvSpPr>
          <p:cNvPr id="3081" name="Text Box 9"/>
          <p:cNvSpPr txBox="1">
            <a:spLocks noChangeArrowheads="1"/>
          </p:cNvSpPr>
          <p:nvPr/>
        </p:nvSpPr>
        <p:spPr bwMode="auto">
          <a:xfrm>
            <a:off x="755650" y="1376363"/>
            <a:ext cx="817245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just">
              <a:spcBef>
                <a:spcPct val="50000"/>
              </a:spcBef>
            </a:pPr>
            <a:r>
              <a:rPr lang="tr-TR">
                <a:solidFill>
                  <a:srgbClr val="FF0000"/>
                </a:solidFill>
              </a:rPr>
              <a:t>for</a:t>
            </a:r>
            <a:r>
              <a:rPr lang="tr-TR"/>
              <a:t> veya </a:t>
            </a:r>
            <a:r>
              <a:rPr lang="tr-TR">
                <a:solidFill>
                  <a:srgbClr val="FF0000"/>
                </a:solidFill>
              </a:rPr>
              <a:t>while</a:t>
            </a:r>
            <a:r>
              <a:rPr lang="tr-TR"/>
              <a:t> döngülerinde program akışını kontrol edebilmenin bir yolu </a:t>
            </a:r>
            <a:r>
              <a:rPr lang="tr-TR">
                <a:solidFill>
                  <a:srgbClr val="FF0000"/>
                </a:solidFill>
              </a:rPr>
              <a:t>break</a:t>
            </a:r>
            <a:r>
              <a:rPr lang="tr-TR"/>
              <a:t> deyimini kullanmaktır. </a:t>
            </a:r>
            <a:r>
              <a:rPr lang="tr-TR">
                <a:solidFill>
                  <a:srgbClr val="FF0000"/>
                </a:solidFill>
              </a:rPr>
              <a:t>break</a:t>
            </a:r>
            <a:r>
              <a:rPr lang="tr-TR"/>
              <a:t> deyimini döngü gövdesi içerisinde kullanmak, döngünün aniden sonlandırılmasını ve döngüden sonra gelen ilk deyimin işletilmesini sağlar.</a:t>
            </a:r>
          </a:p>
        </p:txBody>
      </p:sp>
      <p:sp>
        <p:nvSpPr>
          <p:cNvPr id="3082" name="Text Box 10"/>
          <p:cNvSpPr txBox="1">
            <a:spLocks noChangeArrowheads="1"/>
          </p:cNvSpPr>
          <p:nvPr/>
        </p:nvSpPr>
        <p:spPr bwMode="auto">
          <a:xfrm>
            <a:off x="1527175" y="892175"/>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endParaRPr lang="en-US"/>
          </a:p>
        </p:txBody>
      </p:sp>
      <p:sp>
        <p:nvSpPr>
          <p:cNvPr id="3083" name="Text Box 12"/>
          <p:cNvSpPr txBox="1">
            <a:spLocks noChangeArrowheads="1"/>
          </p:cNvSpPr>
          <p:nvPr/>
        </p:nvSpPr>
        <p:spPr bwMode="auto">
          <a:xfrm>
            <a:off x="847725" y="2662238"/>
            <a:ext cx="3833813" cy="323215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spcBef>
                <a:spcPct val="50000"/>
              </a:spcBef>
            </a:pPr>
            <a:r>
              <a:rPr lang="en-US" sz="2400" dirty="0">
                <a:solidFill>
                  <a:srgbClr val="FF0000"/>
                </a:solidFill>
              </a:rPr>
              <a:t>f</a:t>
            </a:r>
            <a:r>
              <a:rPr lang="tr-TR" sz="2400" dirty="0" err="1">
                <a:solidFill>
                  <a:srgbClr val="FF0000"/>
                </a:solidFill>
              </a:rPr>
              <a:t>or</a:t>
            </a:r>
            <a:r>
              <a:rPr lang="tr-TR" sz="2400" dirty="0">
                <a:solidFill>
                  <a:srgbClr val="FF0000"/>
                </a:solidFill>
              </a:rPr>
              <a:t> </a:t>
            </a:r>
            <a:r>
              <a:rPr lang="en-US" sz="2400" dirty="0" err="1"/>
              <a:t>i</a:t>
            </a:r>
            <a:r>
              <a:rPr lang="tr-TR" sz="2400" dirty="0"/>
              <a:t>=</a:t>
            </a:r>
            <a:r>
              <a:rPr lang="en-US" sz="2400" dirty="0"/>
              <a:t>1</a:t>
            </a:r>
            <a:r>
              <a:rPr lang="tr-TR" sz="2400" dirty="0"/>
              <a:t>:</a:t>
            </a:r>
            <a:r>
              <a:rPr lang="en-US" sz="2400" dirty="0"/>
              <a:t>10</a:t>
            </a:r>
            <a:endParaRPr lang="tr-TR" sz="2400" dirty="0"/>
          </a:p>
          <a:p>
            <a:pPr>
              <a:spcBef>
                <a:spcPct val="50000"/>
              </a:spcBef>
            </a:pPr>
            <a:r>
              <a:rPr lang="tr-TR" sz="2400" dirty="0"/>
              <a:t>	</a:t>
            </a:r>
            <a:r>
              <a:rPr lang="tr-TR" sz="2400" dirty="0" err="1">
                <a:solidFill>
                  <a:srgbClr val="FF0000"/>
                </a:solidFill>
              </a:rPr>
              <a:t>if</a:t>
            </a:r>
            <a:r>
              <a:rPr lang="tr-TR" sz="2400" dirty="0"/>
              <a:t> </a:t>
            </a:r>
            <a:r>
              <a:rPr lang="en-US" sz="2400" dirty="0"/>
              <a:t> </a:t>
            </a:r>
            <a:r>
              <a:rPr lang="en-US" sz="2400" dirty="0" err="1"/>
              <a:t>i</a:t>
            </a:r>
            <a:r>
              <a:rPr lang="tr-TR" sz="2400" dirty="0"/>
              <a:t>==4</a:t>
            </a:r>
          </a:p>
          <a:p>
            <a:pPr>
              <a:spcBef>
                <a:spcPct val="50000"/>
              </a:spcBef>
            </a:pPr>
            <a:r>
              <a:rPr lang="tr-TR" sz="2400" dirty="0"/>
              <a:t>		</a:t>
            </a:r>
            <a:r>
              <a:rPr lang="tr-TR" sz="2400" dirty="0">
                <a:solidFill>
                  <a:srgbClr val="FF0000"/>
                </a:solidFill>
              </a:rPr>
              <a:t>break</a:t>
            </a:r>
            <a:r>
              <a:rPr lang="en-US" sz="2400" dirty="0">
                <a:solidFill>
                  <a:srgbClr val="FF0000"/>
                </a:solidFill>
              </a:rPr>
              <a:t>;</a:t>
            </a:r>
            <a:endParaRPr lang="tr-TR" sz="2400" dirty="0">
              <a:solidFill>
                <a:srgbClr val="FF0000"/>
              </a:solidFill>
            </a:endParaRPr>
          </a:p>
          <a:p>
            <a:pPr>
              <a:spcBef>
                <a:spcPct val="50000"/>
              </a:spcBef>
            </a:pPr>
            <a:r>
              <a:rPr lang="en-US" sz="2400" dirty="0"/>
              <a:t>         </a:t>
            </a:r>
            <a:r>
              <a:rPr lang="tr-TR" sz="2400" dirty="0"/>
              <a:t>	</a:t>
            </a:r>
            <a:r>
              <a:rPr lang="en-US" sz="2400" dirty="0">
                <a:solidFill>
                  <a:srgbClr val="FF0000"/>
                </a:solidFill>
              </a:rPr>
              <a:t>e</a:t>
            </a:r>
            <a:r>
              <a:rPr lang="tr-TR" sz="2400" dirty="0" err="1">
                <a:solidFill>
                  <a:srgbClr val="FF0000"/>
                </a:solidFill>
              </a:rPr>
              <a:t>nd</a:t>
            </a:r>
            <a:r>
              <a:rPr lang="tr-TR" sz="2400" dirty="0">
                <a:solidFill>
                  <a:srgbClr val="FF0000"/>
                </a:solidFill>
              </a:rPr>
              <a:t> </a:t>
            </a:r>
          </a:p>
          <a:p>
            <a:pPr>
              <a:spcBef>
                <a:spcPct val="50000"/>
              </a:spcBef>
            </a:pPr>
            <a:r>
              <a:rPr lang="tr-TR" sz="2400" dirty="0">
                <a:solidFill>
                  <a:srgbClr val="0066FF"/>
                </a:solidFill>
              </a:rPr>
              <a:t>	</a:t>
            </a:r>
            <a:r>
              <a:rPr lang="en-US" sz="2400" dirty="0">
                <a:solidFill>
                  <a:srgbClr val="FF0000"/>
                </a:solidFill>
              </a:rPr>
              <a:t>f</a:t>
            </a:r>
            <a:r>
              <a:rPr lang="tr-TR" sz="2400" dirty="0" err="1">
                <a:solidFill>
                  <a:srgbClr val="FF0000"/>
                </a:solidFill>
              </a:rPr>
              <a:t>printf</a:t>
            </a:r>
            <a:r>
              <a:rPr lang="tr-TR" sz="2400" dirty="0"/>
              <a:t>(</a:t>
            </a:r>
            <a:r>
              <a:rPr lang="en-US" sz="2400" dirty="0"/>
              <a:t>'</a:t>
            </a:r>
            <a:r>
              <a:rPr lang="en-US" sz="2400" dirty="0" err="1"/>
              <a:t>i</a:t>
            </a:r>
            <a:r>
              <a:rPr lang="tr-TR" sz="2400" dirty="0"/>
              <a:t>=%</a:t>
            </a:r>
            <a:r>
              <a:rPr lang="en-US" sz="2400" dirty="0"/>
              <a:t>d</a:t>
            </a:r>
            <a:r>
              <a:rPr lang="tr-TR" sz="2400" dirty="0">
                <a:solidFill>
                  <a:srgbClr val="FF0000"/>
                </a:solidFill>
              </a:rPr>
              <a:t>\n</a:t>
            </a:r>
            <a:r>
              <a:rPr lang="en-US" sz="2400" dirty="0"/>
              <a:t>'</a:t>
            </a:r>
            <a:r>
              <a:rPr lang="tr-TR" sz="2400" dirty="0"/>
              <a:t>, </a:t>
            </a:r>
            <a:r>
              <a:rPr lang="en-US" sz="2400" dirty="0" err="1"/>
              <a:t>i</a:t>
            </a:r>
            <a:r>
              <a:rPr lang="tr-TR" sz="2400" dirty="0"/>
              <a:t>)</a:t>
            </a:r>
            <a:r>
              <a:rPr lang="en-US" sz="2400" dirty="0"/>
              <a:t>;</a:t>
            </a:r>
            <a:endParaRPr lang="tr-TR" sz="2400" dirty="0">
              <a:solidFill>
                <a:srgbClr val="0066FF"/>
              </a:solidFill>
            </a:endParaRPr>
          </a:p>
          <a:p>
            <a:pPr>
              <a:spcBef>
                <a:spcPct val="50000"/>
              </a:spcBef>
            </a:pPr>
            <a:r>
              <a:rPr lang="en-US" sz="2400" dirty="0">
                <a:solidFill>
                  <a:srgbClr val="FF0000"/>
                </a:solidFill>
              </a:rPr>
              <a:t>e</a:t>
            </a:r>
            <a:r>
              <a:rPr lang="tr-TR" sz="2400" dirty="0" err="1">
                <a:solidFill>
                  <a:srgbClr val="FF0000"/>
                </a:solidFill>
              </a:rPr>
              <a:t>nd</a:t>
            </a:r>
            <a:endParaRPr lang="tr-TR" sz="2400" dirty="0">
              <a:solidFill>
                <a:srgbClr val="FF0000"/>
              </a:solidFill>
            </a:endParaRPr>
          </a:p>
        </p:txBody>
      </p:sp>
      <p:sp>
        <p:nvSpPr>
          <p:cNvPr id="3084" name="Text Box 13"/>
          <p:cNvSpPr txBox="1">
            <a:spLocks noChangeArrowheads="1"/>
          </p:cNvSpPr>
          <p:nvPr/>
        </p:nvSpPr>
        <p:spPr bwMode="auto">
          <a:xfrm>
            <a:off x="4864100" y="3976688"/>
            <a:ext cx="346761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tr-TR" sz="3200" dirty="0">
                <a:solidFill>
                  <a:schemeClr val="accent2"/>
                </a:solidFill>
              </a:rPr>
              <a:t>EKRAN ÇIKTISI</a:t>
            </a:r>
            <a:r>
              <a:rPr lang="en-US" sz="3200" dirty="0">
                <a:solidFill>
                  <a:schemeClr val="accent2"/>
                </a:solidFill>
              </a:rPr>
              <a:t>?</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539750" y="296863"/>
            <a:ext cx="576263" cy="431800"/>
          </a:xfrm>
          <a:prstGeom prst="rect">
            <a:avLst/>
          </a:prstGeom>
          <a:solidFill>
            <a:srgbClr val="FF9900"/>
          </a:solidFill>
          <a:ln w="9525">
            <a:solidFill>
              <a:schemeClr val="tx1"/>
            </a:solidFill>
            <a:miter lim="800000"/>
            <a:headEnd/>
            <a:tailEnd/>
          </a:ln>
        </p:spPr>
        <p:txBody>
          <a:bodyPr wrap="none" anchor="ctr"/>
          <a:lstStyle/>
          <a:p>
            <a:endParaRPr lang="en-US"/>
          </a:p>
        </p:txBody>
      </p:sp>
      <p:sp>
        <p:nvSpPr>
          <p:cNvPr id="4099" name="Line 3"/>
          <p:cNvSpPr>
            <a:spLocks noChangeShapeType="1"/>
          </p:cNvSpPr>
          <p:nvPr/>
        </p:nvSpPr>
        <p:spPr bwMode="auto">
          <a:xfrm>
            <a:off x="731838" y="242888"/>
            <a:ext cx="2879725" cy="0"/>
          </a:xfrm>
          <a:prstGeom prst="line">
            <a:avLst/>
          </a:prstGeom>
          <a:noFill/>
          <a:ln w="19050">
            <a:solidFill>
              <a:srgbClr val="3366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4100" name="Line 4"/>
          <p:cNvSpPr>
            <a:spLocks noChangeShapeType="1"/>
          </p:cNvSpPr>
          <p:nvPr/>
        </p:nvSpPr>
        <p:spPr bwMode="auto">
          <a:xfrm>
            <a:off x="731838" y="296863"/>
            <a:ext cx="5280025" cy="0"/>
          </a:xfrm>
          <a:prstGeom prst="line">
            <a:avLst/>
          </a:prstGeom>
          <a:noFill/>
          <a:ln w="25400">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4101" name="Rectangle 5"/>
          <p:cNvSpPr>
            <a:spLocks noChangeArrowheads="1"/>
          </p:cNvSpPr>
          <p:nvPr/>
        </p:nvSpPr>
        <p:spPr bwMode="auto">
          <a:xfrm>
            <a:off x="252413" y="134938"/>
            <a:ext cx="574675" cy="431800"/>
          </a:xfrm>
          <a:prstGeom prst="rect">
            <a:avLst/>
          </a:prstGeom>
          <a:solidFill>
            <a:srgbClr val="FFFF00"/>
          </a:solidFill>
          <a:ln w="9525">
            <a:solidFill>
              <a:schemeClr val="tx1"/>
            </a:solidFill>
            <a:miter lim="800000"/>
            <a:headEnd/>
            <a:tailEnd/>
          </a:ln>
        </p:spPr>
        <p:txBody>
          <a:bodyPr wrap="none" anchor="ctr"/>
          <a:lstStyle/>
          <a:p>
            <a:endParaRPr lang="en-US"/>
          </a:p>
        </p:txBody>
      </p:sp>
      <p:sp>
        <p:nvSpPr>
          <p:cNvPr id="4102" name="Line 6"/>
          <p:cNvSpPr>
            <a:spLocks noChangeShapeType="1"/>
          </p:cNvSpPr>
          <p:nvPr/>
        </p:nvSpPr>
        <p:spPr bwMode="auto">
          <a:xfrm>
            <a:off x="539750" y="566738"/>
            <a:ext cx="0" cy="3186112"/>
          </a:xfrm>
          <a:prstGeom prst="line">
            <a:avLst/>
          </a:prstGeom>
          <a:noFill/>
          <a:ln w="25400">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4103" name="Line 7"/>
          <p:cNvSpPr>
            <a:spLocks noChangeShapeType="1"/>
          </p:cNvSpPr>
          <p:nvPr/>
        </p:nvSpPr>
        <p:spPr bwMode="auto">
          <a:xfrm>
            <a:off x="444500" y="566738"/>
            <a:ext cx="0" cy="1458912"/>
          </a:xfrm>
          <a:prstGeom prst="line">
            <a:avLst/>
          </a:prstGeom>
          <a:noFill/>
          <a:ln w="19050">
            <a:solidFill>
              <a:srgbClr val="3366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4104" name="Rectangle 8"/>
          <p:cNvSpPr>
            <a:spLocks noChangeArrowheads="1"/>
          </p:cNvSpPr>
          <p:nvPr/>
        </p:nvSpPr>
        <p:spPr bwMode="auto">
          <a:xfrm>
            <a:off x="2659063" y="515938"/>
            <a:ext cx="382746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ctr" eaLnBrk="1" hangingPunct="1"/>
            <a:r>
              <a:rPr lang="en-US" sz="3600">
                <a:solidFill>
                  <a:srgbClr val="FF0000"/>
                </a:solidFill>
              </a:rPr>
              <a:t>continue</a:t>
            </a:r>
            <a:r>
              <a:rPr lang="tr-TR" sz="3600">
                <a:solidFill>
                  <a:schemeClr val="accent2"/>
                </a:solidFill>
              </a:rPr>
              <a:t> </a:t>
            </a:r>
            <a:r>
              <a:rPr lang="en-US" sz="3600">
                <a:solidFill>
                  <a:schemeClr val="accent2"/>
                </a:solidFill>
              </a:rPr>
              <a:t>DEY</a:t>
            </a:r>
            <a:r>
              <a:rPr lang="tr-TR" sz="3600">
                <a:solidFill>
                  <a:schemeClr val="accent2"/>
                </a:solidFill>
              </a:rPr>
              <a:t>İ</a:t>
            </a:r>
            <a:r>
              <a:rPr lang="en-US" sz="3600">
                <a:solidFill>
                  <a:schemeClr val="accent2"/>
                </a:solidFill>
              </a:rPr>
              <a:t>M</a:t>
            </a:r>
            <a:r>
              <a:rPr lang="tr-TR" sz="3600">
                <a:solidFill>
                  <a:schemeClr val="accent2"/>
                </a:solidFill>
              </a:rPr>
              <a:t>İ</a:t>
            </a:r>
          </a:p>
        </p:txBody>
      </p:sp>
      <p:sp>
        <p:nvSpPr>
          <p:cNvPr id="4105" name="Text Box 9"/>
          <p:cNvSpPr txBox="1">
            <a:spLocks noChangeArrowheads="1"/>
          </p:cNvSpPr>
          <p:nvPr/>
        </p:nvSpPr>
        <p:spPr bwMode="auto">
          <a:xfrm>
            <a:off x="555625" y="1128713"/>
            <a:ext cx="85883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just">
              <a:spcBef>
                <a:spcPct val="50000"/>
              </a:spcBef>
            </a:pPr>
            <a:r>
              <a:rPr lang="tr-TR">
                <a:solidFill>
                  <a:schemeClr val="accent2"/>
                </a:solidFill>
              </a:rPr>
              <a:t>Genellikle</a:t>
            </a:r>
            <a:r>
              <a:rPr lang="en-US">
                <a:solidFill>
                  <a:srgbClr val="FF3300"/>
                </a:solidFill>
              </a:rPr>
              <a:t> </a:t>
            </a:r>
            <a:r>
              <a:rPr lang="tr-TR">
                <a:solidFill>
                  <a:srgbClr val="FF0000"/>
                </a:solidFill>
              </a:rPr>
              <a:t>for</a:t>
            </a:r>
            <a:r>
              <a:rPr lang="tr-TR"/>
              <a:t> döngülerinde</a:t>
            </a:r>
            <a:r>
              <a:rPr lang="en-US"/>
              <a:t>,</a:t>
            </a:r>
            <a:r>
              <a:rPr lang="tr-TR"/>
              <a:t> program akışı</a:t>
            </a:r>
            <a:r>
              <a:rPr lang="en-US"/>
              <a:t> ayr</a:t>
            </a:r>
            <a:r>
              <a:rPr lang="tr-TR"/>
              <a:t>ıca </a:t>
            </a:r>
            <a:r>
              <a:rPr lang="tr-TR">
                <a:solidFill>
                  <a:srgbClr val="FF0000"/>
                </a:solidFill>
              </a:rPr>
              <a:t>continue</a:t>
            </a:r>
            <a:r>
              <a:rPr lang="tr-TR"/>
              <a:t> deyimi ile kontrol edilebilir</a:t>
            </a:r>
            <a:r>
              <a:rPr lang="en-US"/>
              <a:t>.</a:t>
            </a:r>
            <a:r>
              <a:rPr lang="tr-TR"/>
              <a:t> </a:t>
            </a:r>
            <a:r>
              <a:rPr lang="en-US">
                <a:solidFill>
                  <a:srgbClr val="FF0000"/>
                </a:solidFill>
              </a:rPr>
              <a:t>continue</a:t>
            </a:r>
            <a:r>
              <a:rPr lang="en-US"/>
              <a:t> deyimi i</a:t>
            </a:r>
            <a:r>
              <a:rPr lang="tr-TR"/>
              <a:t>ş</a:t>
            </a:r>
            <a:r>
              <a:rPr lang="en-US"/>
              <a:t>letildi</a:t>
            </a:r>
            <a:r>
              <a:rPr lang="tr-TR"/>
              <a:t>ğ</a:t>
            </a:r>
            <a:r>
              <a:rPr lang="en-US"/>
              <a:t>inde </a:t>
            </a:r>
            <a:r>
              <a:rPr lang="en-US">
                <a:solidFill>
                  <a:srgbClr val="FF0000"/>
                </a:solidFill>
              </a:rPr>
              <a:t>continue</a:t>
            </a:r>
            <a:r>
              <a:rPr lang="en-US"/>
              <a:t> deyiminden sonraki b</a:t>
            </a:r>
            <a:r>
              <a:rPr lang="tr-TR"/>
              <a:t>ü</a:t>
            </a:r>
            <a:r>
              <a:rPr lang="en-US"/>
              <a:t>t</a:t>
            </a:r>
            <a:r>
              <a:rPr lang="tr-TR"/>
              <a:t>ü</a:t>
            </a:r>
            <a:r>
              <a:rPr lang="en-US"/>
              <a:t>n her</a:t>
            </a:r>
            <a:r>
              <a:rPr lang="tr-TR"/>
              <a:t>ş</a:t>
            </a:r>
            <a:r>
              <a:rPr lang="en-US"/>
              <a:t>ey ihmal edilir ve </a:t>
            </a:r>
            <a:r>
              <a:rPr lang="tr-TR"/>
              <a:t>döngü</a:t>
            </a:r>
            <a:r>
              <a:rPr lang="en-US"/>
              <a:t> de</a:t>
            </a:r>
            <a:r>
              <a:rPr lang="tr-TR"/>
              <a:t>ğ</a:t>
            </a:r>
            <a:r>
              <a:rPr lang="en-US"/>
              <a:t>i</a:t>
            </a:r>
            <a:r>
              <a:rPr lang="tr-TR"/>
              <a:t>ş</a:t>
            </a:r>
            <a:r>
              <a:rPr lang="en-US"/>
              <a:t>keni g</a:t>
            </a:r>
            <a:r>
              <a:rPr lang="tr-TR"/>
              <a:t>üncellenerek döngü bir sonraki iterasyona başlar.</a:t>
            </a:r>
            <a:r>
              <a:rPr lang="en-US"/>
              <a:t> </a:t>
            </a:r>
            <a:endParaRPr lang="tr-TR"/>
          </a:p>
        </p:txBody>
      </p:sp>
      <p:sp>
        <p:nvSpPr>
          <p:cNvPr id="4106" name="Text Box 10"/>
          <p:cNvSpPr txBox="1">
            <a:spLocks noChangeArrowheads="1"/>
          </p:cNvSpPr>
          <p:nvPr/>
        </p:nvSpPr>
        <p:spPr bwMode="auto">
          <a:xfrm>
            <a:off x="1527175" y="892175"/>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endParaRPr lang="en-US"/>
          </a:p>
        </p:txBody>
      </p:sp>
      <p:sp>
        <p:nvSpPr>
          <p:cNvPr id="4107" name="Text Box 12"/>
          <p:cNvSpPr txBox="1">
            <a:spLocks noChangeArrowheads="1"/>
          </p:cNvSpPr>
          <p:nvPr/>
        </p:nvSpPr>
        <p:spPr bwMode="auto">
          <a:xfrm>
            <a:off x="592138" y="2662238"/>
            <a:ext cx="3797300" cy="323215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spcBef>
                <a:spcPct val="50000"/>
              </a:spcBef>
            </a:pPr>
            <a:r>
              <a:rPr lang="en-US" sz="2400" dirty="0">
                <a:solidFill>
                  <a:srgbClr val="FF0000"/>
                </a:solidFill>
              </a:rPr>
              <a:t>f</a:t>
            </a:r>
            <a:r>
              <a:rPr lang="tr-TR" sz="2400" dirty="0" err="1">
                <a:solidFill>
                  <a:srgbClr val="FF0000"/>
                </a:solidFill>
              </a:rPr>
              <a:t>or</a:t>
            </a:r>
            <a:r>
              <a:rPr lang="tr-TR" sz="2400" dirty="0">
                <a:solidFill>
                  <a:srgbClr val="FF0000"/>
                </a:solidFill>
              </a:rPr>
              <a:t> </a:t>
            </a:r>
            <a:r>
              <a:rPr lang="en-US" sz="2400" dirty="0" err="1"/>
              <a:t>i</a:t>
            </a:r>
            <a:r>
              <a:rPr lang="tr-TR" sz="2400" dirty="0"/>
              <a:t>=</a:t>
            </a:r>
            <a:r>
              <a:rPr lang="en-US" sz="2400" dirty="0"/>
              <a:t>1</a:t>
            </a:r>
            <a:r>
              <a:rPr lang="tr-TR" sz="2400" dirty="0"/>
              <a:t>:</a:t>
            </a:r>
            <a:r>
              <a:rPr lang="en-US" sz="2400" dirty="0"/>
              <a:t>10</a:t>
            </a:r>
            <a:endParaRPr lang="tr-TR" sz="2400" dirty="0"/>
          </a:p>
          <a:p>
            <a:pPr>
              <a:spcBef>
                <a:spcPct val="50000"/>
              </a:spcBef>
            </a:pPr>
            <a:r>
              <a:rPr lang="tr-TR" sz="2400" dirty="0"/>
              <a:t>	</a:t>
            </a:r>
            <a:r>
              <a:rPr lang="tr-TR" sz="2400" dirty="0" err="1">
                <a:solidFill>
                  <a:srgbClr val="FF0000"/>
                </a:solidFill>
              </a:rPr>
              <a:t>if</a:t>
            </a:r>
            <a:r>
              <a:rPr lang="tr-TR" sz="2400" dirty="0"/>
              <a:t> </a:t>
            </a:r>
            <a:r>
              <a:rPr lang="en-US" sz="2400" dirty="0"/>
              <a:t> </a:t>
            </a:r>
            <a:r>
              <a:rPr lang="en-US" sz="2400" dirty="0" err="1"/>
              <a:t>i</a:t>
            </a:r>
            <a:r>
              <a:rPr lang="tr-TR" sz="2400" dirty="0"/>
              <a:t>==4</a:t>
            </a:r>
          </a:p>
          <a:p>
            <a:pPr>
              <a:spcBef>
                <a:spcPct val="50000"/>
              </a:spcBef>
            </a:pPr>
            <a:r>
              <a:rPr lang="tr-TR" sz="2400" dirty="0"/>
              <a:t>		</a:t>
            </a:r>
            <a:r>
              <a:rPr lang="en-US" sz="2400" dirty="0">
                <a:solidFill>
                  <a:srgbClr val="FF0000"/>
                </a:solidFill>
              </a:rPr>
              <a:t>continue;</a:t>
            </a:r>
            <a:endParaRPr lang="tr-TR" sz="2400" dirty="0">
              <a:solidFill>
                <a:srgbClr val="FF0000"/>
              </a:solidFill>
            </a:endParaRPr>
          </a:p>
          <a:p>
            <a:pPr>
              <a:spcBef>
                <a:spcPct val="50000"/>
              </a:spcBef>
            </a:pPr>
            <a:r>
              <a:rPr lang="en-US" sz="2400" dirty="0"/>
              <a:t>         </a:t>
            </a:r>
            <a:r>
              <a:rPr lang="tr-TR" sz="2400" dirty="0"/>
              <a:t>	</a:t>
            </a:r>
            <a:r>
              <a:rPr lang="en-US" sz="2400" dirty="0">
                <a:solidFill>
                  <a:srgbClr val="FF0000"/>
                </a:solidFill>
              </a:rPr>
              <a:t>e</a:t>
            </a:r>
            <a:r>
              <a:rPr lang="tr-TR" sz="2400" dirty="0" err="1">
                <a:solidFill>
                  <a:srgbClr val="FF0000"/>
                </a:solidFill>
              </a:rPr>
              <a:t>nd</a:t>
            </a:r>
            <a:r>
              <a:rPr lang="tr-TR" sz="2400" dirty="0">
                <a:solidFill>
                  <a:srgbClr val="FF0000"/>
                </a:solidFill>
              </a:rPr>
              <a:t> </a:t>
            </a:r>
          </a:p>
          <a:p>
            <a:pPr>
              <a:spcBef>
                <a:spcPct val="50000"/>
              </a:spcBef>
            </a:pPr>
            <a:r>
              <a:rPr lang="tr-TR" sz="2400" dirty="0">
                <a:solidFill>
                  <a:srgbClr val="0066FF"/>
                </a:solidFill>
              </a:rPr>
              <a:t>	</a:t>
            </a:r>
            <a:r>
              <a:rPr lang="en-US" sz="2400" dirty="0">
                <a:solidFill>
                  <a:srgbClr val="FF0000"/>
                </a:solidFill>
              </a:rPr>
              <a:t>f</a:t>
            </a:r>
            <a:r>
              <a:rPr lang="tr-TR" sz="2400" dirty="0" err="1">
                <a:solidFill>
                  <a:srgbClr val="FF0000"/>
                </a:solidFill>
              </a:rPr>
              <a:t>printf</a:t>
            </a:r>
            <a:r>
              <a:rPr lang="tr-TR" sz="2400" dirty="0"/>
              <a:t>(</a:t>
            </a:r>
            <a:r>
              <a:rPr lang="en-US" sz="2400" dirty="0"/>
              <a:t>'</a:t>
            </a:r>
            <a:r>
              <a:rPr lang="en-US" sz="2400" dirty="0" err="1"/>
              <a:t>i</a:t>
            </a:r>
            <a:r>
              <a:rPr lang="tr-TR" sz="2400" dirty="0"/>
              <a:t>=%</a:t>
            </a:r>
            <a:r>
              <a:rPr lang="en-US" sz="2400" dirty="0"/>
              <a:t>d</a:t>
            </a:r>
            <a:r>
              <a:rPr lang="tr-TR" sz="2400" dirty="0">
                <a:solidFill>
                  <a:srgbClr val="FF0000"/>
                </a:solidFill>
              </a:rPr>
              <a:t>\n</a:t>
            </a:r>
            <a:r>
              <a:rPr lang="en-US" sz="2400" dirty="0"/>
              <a:t>'</a:t>
            </a:r>
            <a:r>
              <a:rPr lang="tr-TR" sz="2400" dirty="0"/>
              <a:t>, </a:t>
            </a:r>
            <a:r>
              <a:rPr lang="en-US" sz="2400" dirty="0" err="1"/>
              <a:t>i</a:t>
            </a:r>
            <a:r>
              <a:rPr lang="tr-TR" sz="2400" dirty="0"/>
              <a:t>)</a:t>
            </a:r>
            <a:r>
              <a:rPr lang="en-US" sz="2400" dirty="0"/>
              <a:t>;</a:t>
            </a:r>
            <a:endParaRPr lang="tr-TR" sz="2400" dirty="0">
              <a:solidFill>
                <a:srgbClr val="0066FF"/>
              </a:solidFill>
            </a:endParaRPr>
          </a:p>
          <a:p>
            <a:pPr>
              <a:spcBef>
                <a:spcPct val="50000"/>
              </a:spcBef>
            </a:pPr>
            <a:r>
              <a:rPr lang="en-US" sz="2400" dirty="0">
                <a:solidFill>
                  <a:srgbClr val="FF0000"/>
                </a:solidFill>
              </a:rPr>
              <a:t>e</a:t>
            </a:r>
            <a:r>
              <a:rPr lang="tr-TR" sz="2400" dirty="0" err="1">
                <a:solidFill>
                  <a:srgbClr val="FF0000"/>
                </a:solidFill>
              </a:rPr>
              <a:t>nd</a:t>
            </a:r>
            <a:endParaRPr lang="tr-TR" sz="2400" dirty="0">
              <a:solidFill>
                <a:srgbClr val="FF0000"/>
              </a:solidFill>
            </a:endParaRPr>
          </a:p>
        </p:txBody>
      </p:sp>
      <p:sp>
        <p:nvSpPr>
          <p:cNvPr id="4108" name="Text Box 13"/>
          <p:cNvSpPr txBox="1">
            <a:spLocks noChangeArrowheads="1"/>
          </p:cNvSpPr>
          <p:nvPr/>
        </p:nvSpPr>
        <p:spPr bwMode="auto">
          <a:xfrm>
            <a:off x="4462463" y="4013200"/>
            <a:ext cx="4043362"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tr-TR" sz="3200">
                <a:solidFill>
                  <a:schemeClr val="accent2"/>
                </a:solidFill>
              </a:rPr>
              <a:t>EKRAN ÇIKTISI</a:t>
            </a:r>
            <a:r>
              <a:rPr lang="en-US" sz="3200">
                <a:solidFill>
                  <a:schemeClr val="accent2"/>
                </a:solidFill>
              </a:rPr>
              <a:t> ???</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539750" y="296863"/>
            <a:ext cx="576263" cy="431800"/>
          </a:xfrm>
          <a:prstGeom prst="rect">
            <a:avLst/>
          </a:prstGeom>
          <a:solidFill>
            <a:srgbClr val="FF9900"/>
          </a:solidFill>
          <a:ln w="9525">
            <a:solidFill>
              <a:schemeClr val="tx1"/>
            </a:solidFill>
            <a:miter lim="800000"/>
            <a:headEnd/>
            <a:tailEnd/>
          </a:ln>
        </p:spPr>
        <p:txBody>
          <a:bodyPr wrap="none" anchor="ctr"/>
          <a:lstStyle/>
          <a:p>
            <a:endParaRPr lang="tr-TR" dirty="0"/>
          </a:p>
        </p:txBody>
      </p:sp>
      <p:sp>
        <p:nvSpPr>
          <p:cNvPr id="5123" name="Line 3"/>
          <p:cNvSpPr>
            <a:spLocks noChangeShapeType="1"/>
          </p:cNvSpPr>
          <p:nvPr/>
        </p:nvSpPr>
        <p:spPr bwMode="auto">
          <a:xfrm>
            <a:off x="731838" y="242888"/>
            <a:ext cx="2879725" cy="0"/>
          </a:xfrm>
          <a:prstGeom prst="line">
            <a:avLst/>
          </a:prstGeom>
          <a:noFill/>
          <a:ln w="19050">
            <a:solidFill>
              <a:srgbClr val="3366FF"/>
            </a:solidFill>
            <a:round/>
            <a:headEnd/>
            <a:tailEnd/>
          </a:ln>
          <a:extLst>
            <a:ext uri="{909E8E84-426E-40DD-AFC4-6F175D3DCCD1}">
              <a14:hiddenFill xmlns:a14="http://schemas.microsoft.com/office/drawing/2010/main">
                <a:noFill/>
              </a14:hiddenFill>
            </a:ext>
          </a:extLst>
        </p:spPr>
        <p:txBody>
          <a:bodyPr/>
          <a:lstStyle/>
          <a:p>
            <a:endParaRPr lang="tr-TR" dirty="0"/>
          </a:p>
        </p:txBody>
      </p:sp>
      <p:sp>
        <p:nvSpPr>
          <p:cNvPr id="5124" name="Line 4"/>
          <p:cNvSpPr>
            <a:spLocks noChangeShapeType="1"/>
          </p:cNvSpPr>
          <p:nvPr/>
        </p:nvSpPr>
        <p:spPr bwMode="auto">
          <a:xfrm>
            <a:off x="731838" y="296863"/>
            <a:ext cx="5280025" cy="0"/>
          </a:xfrm>
          <a:prstGeom prst="line">
            <a:avLst/>
          </a:prstGeom>
          <a:noFill/>
          <a:ln w="25400">
            <a:solidFill>
              <a:srgbClr val="0000FF"/>
            </a:solidFill>
            <a:round/>
            <a:headEnd/>
            <a:tailEnd/>
          </a:ln>
          <a:extLst>
            <a:ext uri="{909E8E84-426E-40DD-AFC4-6F175D3DCCD1}">
              <a14:hiddenFill xmlns:a14="http://schemas.microsoft.com/office/drawing/2010/main">
                <a:noFill/>
              </a14:hiddenFill>
            </a:ext>
          </a:extLst>
        </p:spPr>
        <p:txBody>
          <a:bodyPr/>
          <a:lstStyle/>
          <a:p>
            <a:endParaRPr lang="tr-TR" dirty="0"/>
          </a:p>
        </p:txBody>
      </p:sp>
      <p:sp>
        <p:nvSpPr>
          <p:cNvPr id="5125" name="Rectangle 5"/>
          <p:cNvSpPr>
            <a:spLocks noChangeArrowheads="1"/>
          </p:cNvSpPr>
          <p:nvPr/>
        </p:nvSpPr>
        <p:spPr bwMode="auto">
          <a:xfrm>
            <a:off x="252413" y="134938"/>
            <a:ext cx="574675" cy="431800"/>
          </a:xfrm>
          <a:prstGeom prst="rect">
            <a:avLst/>
          </a:prstGeom>
          <a:solidFill>
            <a:srgbClr val="FFFF00"/>
          </a:solidFill>
          <a:ln w="9525">
            <a:solidFill>
              <a:schemeClr val="tx1"/>
            </a:solidFill>
            <a:miter lim="800000"/>
            <a:headEnd/>
            <a:tailEnd/>
          </a:ln>
        </p:spPr>
        <p:txBody>
          <a:bodyPr wrap="none" anchor="ctr"/>
          <a:lstStyle/>
          <a:p>
            <a:endParaRPr lang="tr-TR" dirty="0"/>
          </a:p>
        </p:txBody>
      </p:sp>
      <p:sp>
        <p:nvSpPr>
          <p:cNvPr id="5126" name="Line 6"/>
          <p:cNvSpPr>
            <a:spLocks noChangeShapeType="1"/>
          </p:cNvSpPr>
          <p:nvPr/>
        </p:nvSpPr>
        <p:spPr bwMode="auto">
          <a:xfrm>
            <a:off x="539750" y="566738"/>
            <a:ext cx="0" cy="3186112"/>
          </a:xfrm>
          <a:prstGeom prst="line">
            <a:avLst/>
          </a:prstGeom>
          <a:noFill/>
          <a:ln w="25400">
            <a:solidFill>
              <a:srgbClr val="0000FF"/>
            </a:solidFill>
            <a:round/>
            <a:headEnd/>
            <a:tailEnd/>
          </a:ln>
          <a:extLst>
            <a:ext uri="{909E8E84-426E-40DD-AFC4-6F175D3DCCD1}">
              <a14:hiddenFill xmlns:a14="http://schemas.microsoft.com/office/drawing/2010/main">
                <a:noFill/>
              </a14:hiddenFill>
            </a:ext>
          </a:extLst>
        </p:spPr>
        <p:txBody>
          <a:bodyPr/>
          <a:lstStyle/>
          <a:p>
            <a:endParaRPr lang="tr-TR" dirty="0"/>
          </a:p>
        </p:txBody>
      </p:sp>
      <p:sp>
        <p:nvSpPr>
          <p:cNvPr id="5127" name="Line 7"/>
          <p:cNvSpPr>
            <a:spLocks noChangeShapeType="1"/>
          </p:cNvSpPr>
          <p:nvPr/>
        </p:nvSpPr>
        <p:spPr bwMode="auto">
          <a:xfrm>
            <a:off x="444500" y="566738"/>
            <a:ext cx="0" cy="1458912"/>
          </a:xfrm>
          <a:prstGeom prst="line">
            <a:avLst/>
          </a:prstGeom>
          <a:noFill/>
          <a:ln w="19050">
            <a:solidFill>
              <a:srgbClr val="3366FF"/>
            </a:solidFill>
            <a:round/>
            <a:headEnd/>
            <a:tailEnd/>
          </a:ln>
          <a:extLst>
            <a:ext uri="{909E8E84-426E-40DD-AFC4-6F175D3DCCD1}">
              <a14:hiddenFill xmlns:a14="http://schemas.microsoft.com/office/drawing/2010/main">
                <a:noFill/>
              </a14:hiddenFill>
            </a:ext>
          </a:extLst>
        </p:spPr>
        <p:txBody>
          <a:bodyPr/>
          <a:lstStyle/>
          <a:p>
            <a:endParaRPr lang="tr-TR" dirty="0"/>
          </a:p>
        </p:txBody>
      </p:sp>
      <p:sp>
        <p:nvSpPr>
          <p:cNvPr id="5128" name="Rectangle 8"/>
          <p:cNvSpPr>
            <a:spLocks noChangeArrowheads="1"/>
          </p:cNvSpPr>
          <p:nvPr/>
        </p:nvSpPr>
        <p:spPr bwMode="auto">
          <a:xfrm>
            <a:off x="1030288" y="2330450"/>
            <a:ext cx="7631112" cy="224631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eaLnBrk="1" hangingPunct="1"/>
            <a:r>
              <a:rPr lang="tr-TR" sz="2000" dirty="0" err="1">
                <a:solidFill>
                  <a:srgbClr val="FF0000"/>
                </a:solidFill>
              </a:rPr>
              <a:t>for</a:t>
            </a:r>
            <a:r>
              <a:rPr lang="tr-TR" sz="2000" dirty="0"/>
              <a:t> i=1:5 </a:t>
            </a:r>
          </a:p>
          <a:p>
            <a:pPr eaLnBrk="1" hangingPunct="1"/>
            <a:r>
              <a:rPr lang="tr-TR" sz="2000" dirty="0"/>
              <a:t>	toplam=0;	</a:t>
            </a:r>
          </a:p>
          <a:p>
            <a:pPr eaLnBrk="1" hangingPunct="1"/>
            <a:r>
              <a:rPr lang="tr-TR" sz="2000" dirty="0"/>
              <a:t>	</a:t>
            </a:r>
            <a:r>
              <a:rPr lang="tr-TR" sz="2000" dirty="0" err="1">
                <a:solidFill>
                  <a:srgbClr val="FF0000"/>
                </a:solidFill>
              </a:rPr>
              <a:t>for</a:t>
            </a:r>
            <a:r>
              <a:rPr lang="tr-TR" sz="2000" dirty="0"/>
              <a:t> j=1:5 </a:t>
            </a:r>
          </a:p>
          <a:p>
            <a:pPr eaLnBrk="1" hangingPunct="1"/>
            <a:r>
              <a:rPr lang="tr-TR" sz="2000" dirty="0"/>
              <a:t>		toplam=</a:t>
            </a:r>
            <a:r>
              <a:rPr lang="tr-TR" sz="2000" dirty="0" err="1"/>
              <a:t>toplam+j</a:t>
            </a:r>
            <a:r>
              <a:rPr lang="tr-TR" sz="2000" dirty="0"/>
              <a:t>;</a:t>
            </a:r>
          </a:p>
          <a:p>
            <a:pPr eaLnBrk="1" hangingPunct="1"/>
            <a:r>
              <a:rPr lang="tr-TR" sz="2000" dirty="0"/>
              <a:t>	</a:t>
            </a:r>
            <a:r>
              <a:rPr lang="tr-TR" sz="2000" dirty="0" err="1">
                <a:solidFill>
                  <a:srgbClr val="FF0000"/>
                </a:solidFill>
              </a:rPr>
              <a:t>end</a:t>
            </a:r>
            <a:endParaRPr lang="tr-TR" sz="2000" dirty="0">
              <a:solidFill>
                <a:srgbClr val="FF0000"/>
              </a:solidFill>
            </a:endParaRPr>
          </a:p>
          <a:p>
            <a:pPr eaLnBrk="1" hangingPunct="1"/>
            <a:r>
              <a:rPr lang="tr-TR" sz="2000" dirty="0"/>
              <a:t>	</a:t>
            </a:r>
            <a:r>
              <a:rPr lang="tr-TR" sz="2000" dirty="0" err="1">
                <a:solidFill>
                  <a:srgbClr val="FF0000"/>
                </a:solidFill>
              </a:rPr>
              <a:t>disp</a:t>
            </a:r>
            <a:r>
              <a:rPr lang="tr-TR" sz="2000" dirty="0"/>
              <a:t>(toplam*i);</a:t>
            </a:r>
          </a:p>
          <a:p>
            <a:pPr eaLnBrk="1" hangingPunct="1"/>
            <a:r>
              <a:rPr lang="tr-TR" sz="2000" dirty="0" err="1">
                <a:solidFill>
                  <a:srgbClr val="FF0000"/>
                </a:solidFill>
              </a:rPr>
              <a:t>end</a:t>
            </a:r>
            <a:r>
              <a:rPr lang="tr-TR" sz="2000" dirty="0"/>
              <a:t> </a:t>
            </a:r>
          </a:p>
        </p:txBody>
      </p:sp>
      <p:sp>
        <p:nvSpPr>
          <p:cNvPr id="5129" name="Text Box 9"/>
          <p:cNvSpPr txBox="1">
            <a:spLocks noChangeArrowheads="1"/>
          </p:cNvSpPr>
          <p:nvPr/>
        </p:nvSpPr>
        <p:spPr bwMode="auto">
          <a:xfrm>
            <a:off x="1403350" y="584200"/>
            <a:ext cx="68770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a:spcBef>
                <a:spcPct val="50000"/>
              </a:spcBef>
            </a:pPr>
            <a:r>
              <a:rPr lang="tr-TR" sz="4000" dirty="0">
                <a:solidFill>
                  <a:schemeClr val="accent2"/>
                </a:solidFill>
              </a:rPr>
              <a:t>İç İçe </a:t>
            </a:r>
            <a:r>
              <a:rPr lang="tr-TR" sz="4000" dirty="0" err="1">
                <a:solidFill>
                  <a:srgbClr val="FF0000"/>
                </a:solidFill>
              </a:rPr>
              <a:t>for</a:t>
            </a:r>
            <a:r>
              <a:rPr lang="tr-TR" sz="4000" dirty="0">
                <a:solidFill>
                  <a:schemeClr val="accent2"/>
                </a:solidFill>
              </a:rPr>
              <a:t> Döngüleri</a:t>
            </a:r>
          </a:p>
        </p:txBody>
      </p:sp>
      <p:grpSp>
        <p:nvGrpSpPr>
          <p:cNvPr id="5130" name="Group 10"/>
          <p:cNvGrpSpPr>
            <a:grpSpLocks/>
          </p:cNvGrpSpPr>
          <p:nvPr/>
        </p:nvGrpSpPr>
        <p:grpSpPr bwMode="auto">
          <a:xfrm>
            <a:off x="1892300" y="2528888"/>
            <a:ext cx="6462713" cy="1836737"/>
            <a:chOff x="1882" y="1661"/>
            <a:chExt cx="3062" cy="1247"/>
          </a:xfrm>
        </p:grpSpPr>
        <p:sp>
          <p:nvSpPr>
            <p:cNvPr id="5139" name="AutoShape 11"/>
            <p:cNvSpPr>
              <a:spLocks/>
            </p:cNvSpPr>
            <p:nvPr/>
          </p:nvSpPr>
          <p:spPr bwMode="auto">
            <a:xfrm>
              <a:off x="2053" y="1661"/>
              <a:ext cx="2891" cy="1247"/>
            </a:xfrm>
            <a:prstGeom prst="rightBracket">
              <a:avLst>
                <a:gd name="adj" fmla="val 1523"/>
              </a:avLst>
            </a:prstGeom>
            <a:noFill/>
            <a:ln w="41275">
              <a:solidFill>
                <a:srgbClr val="993366"/>
              </a:solidFill>
              <a:round/>
              <a:headEnd type="triangle" w="lg" len="lg"/>
              <a:tailEnd type="none" w="lg" len="lg"/>
            </a:ln>
            <a:extLst>
              <a:ext uri="{909E8E84-426E-40DD-AFC4-6F175D3DCCD1}">
                <a14:hiddenFill xmlns:a14="http://schemas.microsoft.com/office/drawing/2010/main">
                  <a:solidFill>
                    <a:srgbClr val="FFFFFF"/>
                  </a:solidFill>
                </a14:hiddenFill>
              </a:ext>
            </a:extLst>
          </p:spPr>
          <p:txBody>
            <a:bodyPr wrap="none" anchor="ctr"/>
            <a:lstStyle/>
            <a:p>
              <a:endParaRPr lang="tr-TR" dirty="0"/>
            </a:p>
          </p:txBody>
        </p:sp>
        <p:sp>
          <p:nvSpPr>
            <p:cNvPr id="5140" name="Line 12"/>
            <p:cNvSpPr>
              <a:spLocks noChangeShapeType="1"/>
            </p:cNvSpPr>
            <p:nvPr/>
          </p:nvSpPr>
          <p:spPr bwMode="auto">
            <a:xfrm flipH="1">
              <a:off x="1882" y="2908"/>
              <a:ext cx="680" cy="0"/>
            </a:xfrm>
            <a:prstGeom prst="line">
              <a:avLst/>
            </a:prstGeom>
            <a:noFill/>
            <a:ln w="41275">
              <a:solidFill>
                <a:srgbClr val="993366"/>
              </a:solidFill>
              <a:round/>
              <a:headEnd/>
              <a:tailEnd/>
            </a:ln>
            <a:extLst>
              <a:ext uri="{909E8E84-426E-40DD-AFC4-6F175D3DCCD1}">
                <a14:hiddenFill xmlns:a14="http://schemas.microsoft.com/office/drawing/2010/main">
                  <a:noFill/>
                </a14:hiddenFill>
              </a:ext>
            </a:extLst>
          </p:spPr>
          <p:txBody>
            <a:bodyPr/>
            <a:lstStyle/>
            <a:p>
              <a:endParaRPr lang="tr-TR" dirty="0"/>
            </a:p>
          </p:txBody>
        </p:sp>
      </p:grpSp>
      <p:grpSp>
        <p:nvGrpSpPr>
          <p:cNvPr id="5131" name="Group 13"/>
          <p:cNvGrpSpPr>
            <a:grpSpLocks/>
          </p:cNvGrpSpPr>
          <p:nvPr/>
        </p:nvGrpSpPr>
        <p:grpSpPr bwMode="auto">
          <a:xfrm>
            <a:off x="2716213" y="3163888"/>
            <a:ext cx="2857500" cy="579437"/>
            <a:chOff x="2449" y="2069"/>
            <a:chExt cx="1746" cy="409"/>
          </a:xfrm>
        </p:grpSpPr>
        <p:sp>
          <p:nvSpPr>
            <p:cNvPr id="5137" name="AutoShape 14"/>
            <p:cNvSpPr>
              <a:spLocks/>
            </p:cNvSpPr>
            <p:nvPr/>
          </p:nvSpPr>
          <p:spPr bwMode="auto">
            <a:xfrm>
              <a:off x="2685" y="2069"/>
              <a:ext cx="1510" cy="409"/>
            </a:xfrm>
            <a:prstGeom prst="rightBracket">
              <a:avLst>
                <a:gd name="adj" fmla="val 1523"/>
              </a:avLst>
            </a:prstGeom>
            <a:noFill/>
            <a:ln w="41275">
              <a:solidFill>
                <a:srgbClr val="000080"/>
              </a:solidFill>
              <a:round/>
              <a:headEnd type="triangle" w="lg" len="lg"/>
              <a:tailEnd type="none" w="lg" len="lg"/>
            </a:ln>
            <a:extLst>
              <a:ext uri="{909E8E84-426E-40DD-AFC4-6F175D3DCCD1}">
                <a14:hiddenFill xmlns:a14="http://schemas.microsoft.com/office/drawing/2010/main">
                  <a:solidFill>
                    <a:srgbClr val="FFFFFF"/>
                  </a:solidFill>
                </a14:hiddenFill>
              </a:ext>
            </a:extLst>
          </p:spPr>
          <p:txBody>
            <a:bodyPr wrap="none" anchor="ctr"/>
            <a:lstStyle/>
            <a:p>
              <a:endParaRPr lang="tr-TR" dirty="0"/>
            </a:p>
          </p:txBody>
        </p:sp>
        <p:sp>
          <p:nvSpPr>
            <p:cNvPr id="5138" name="Line 15"/>
            <p:cNvSpPr>
              <a:spLocks noChangeShapeType="1"/>
            </p:cNvSpPr>
            <p:nvPr/>
          </p:nvSpPr>
          <p:spPr bwMode="auto">
            <a:xfrm flipH="1">
              <a:off x="2449" y="2478"/>
              <a:ext cx="839" cy="0"/>
            </a:xfrm>
            <a:prstGeom prst="line">
              <a:avLst/>
            </a:prstGeom>
            <a:noFill/>
            <a:ln w="41275">
              <a:solidFill>
                <a:srgbClr val="000080"/>
              </a:solidFill>
              <a:round/>
              <a:headEnd/>
              <a:tailEnd/>
            </a:ln>
            <a:extLst>
              <a:ext uri="{909E8E84-426E-40DD-AFC4-6F175D3DCCD1}">
                <a14:hiddenFill xmlns:a14="http://schemas.microsoft.com/office/drawing/2010/main">
                  <a:noFill/>
                </a14:hiddenFill>
              </a:ext>
            </a:extLst>
          </p:spPr>
          <p:txBody>
            <a:bodyPr/>
            <a:lstStyle/>
            <a:p>
              <a:endParaRPr lang="tr-TR" dirty="0"/>
            </a:p>
          </p:txBody>
        </p:sp>
      </p:grpSp>
      <p:sp>
        <p:nvSpPr>
          <p:cNvPr id="5132" name="Text Box 16"/>
          <p:cNvSpPr txBox="1">
            <a:spLocks noChangeArrowheads="1"/>
          </p:cNvSpPr>
          <p:nvPr/>
        </p:nvSpPr>
        <p:spPr bwMode="auto">
          <a:xfrm>
            <a:off x="2951163" y="5121275"/>
            <a:ext cx="4043362"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tr-TR" sz="3200" dirty="0">
                <a:solidFill>
                  <a:srgbClr val="FF0000"/>
                </a:solidFill>
              </a:rPr>
              <a:t>EKRAN ÇIKTISI ???</a:t>
            </a:r>
          </a:p>
        </p:txBody>
      </p:sp>
      <p:sp>
        <p:nvSpPr>
          <p:cNvPr id="17" name="AutoShape 11"/>
          <p:cNvSpPr>
            <a:spLocks noChangeArrowheads="1"/>
          </p:cNvSpPr>
          <p:nvPr/>
        </p:nvSpPr>
        <p:spPr bwMode="auto">
          <a:xfrm>
            <a:off x="6083522" y="1241425"/>
            <a:ext cx="2776538" cy="784225"/>
          </a:xfrm>
          <a:prstGeom prst="wedgeRoundRectCallout">
            <a:avLst>
              <a:gd name="adj1" fmla="val -84843"/>
              <a:gd name="adj2" fmla="val 231826"/>
              <a:gd name="adj3" fmla="val 16667"/>
            </a:avLst>
          </a:prstGeom>
          <a:solidFill>
            <a:srgbClr val="FFFFFF"/>
          </a:solidFill>
          <a:ln w="9525">
            <a:solidFill>
              <a:srgbClr val="000000"/>
            </a:solidFill>
            <a:miter lim="800000"/>
            <a:headEnd/>
            <a:tailEnd/>
          </a:ln>
        </p:spPr>
        <p:txBody>
          <a:bodyPr/>
          <a:lstStyle/>
          <a:p>
            <a:pPr algn="just">
              <a:spcAft>
                <a:spcPts val="1000"/>
              </a:spcAft>
            </a:pPr>
            <a:r>
              <a:rPr lang="tr-TR" sz="2000" dirty="0">
                <a:solidFill>
                  <a:srgbClr val="7030A0"/>
                </a:solidFill>
                <a:cs typeface="Arial" charset="0"/>
              </a:rPr>
              <a:t>Bu </a:t>
            </a:r>
            <a:r>
              <a:rPr lang="tr-TR" sz="2000" dirty="0">
                <a:solidFill>
                  <a:srgbClr val="FF0000"/>
                </a:solidFill>
                <a:cs typeface="Arial" charset="0"/>
              </a:rPr>
              <a:t>MATLAB</a:t>
            </a:r>
            <a:r>
              <a:rPr lang="tr-TR" sz="2000" dirty="0">
                <a:solidFill>
                  <a:srgbClr val="7030A0"/>
                </a:solidFill>
                <a:cs typeface="Arial" charset="0"/>
              </a:rPr>
              <a:t> deyimi kaç kere işletilir? </a:t>
            </a:r>
          </a:p>
          <a:p>
            <a:endParaRPr lang="tr-TR" sz="2000" dirty="0"/>
          </a:p>
        </p:txBody>
      </p:sp>
      <p:sp>
        <p:nvSpPr>
          <p:cNvPr id="18" name="AutoShape 11"/>
          <p:cNvSpPr>
            <a:spLocks noChangeArrowheads="1"/>
          </p:cNvSpPr>
          <p:nvPr/>
        </p:nvSpPr>
        <p:spPr bwMode="auto">
          <a:xfrm>
            <a:off x="5957888" y="4337050"/>
            <a:ext cx="2776537" cy="784225"/>
          </a:xfrm>
          <a:prstGeom prst="wedgeRoundRectCallout">
            <a:avLst>
              <a:gd name="adj1" fmla="val -125366"/>
              <a:gd name="adj2" fmla="val -83917"/>
              <a:gd name="adj3" fmla="val 16667"/>
            </a:avLst>
          </a:prstGeom>
          <a:solidFill>
            <a:srgbClr val="FFFFFF"/>
          </a:solidFill>
          <a:ln w="9525">
            <a:solidFill>
              <a:srgbClr val="000000"/>
            </a:solidFill>
            <a:miter lim="800000"/>
            <a:headEnd/>
            <a:tailEnd/>
          </a:ln>
        </p:spPr>
        <p:txBody>
          <a:bodyPr/>
          <a:lstStyle/>
          <a:p>
            <a:pPr algn="just">
              <a:spcAft>
                <a:spcPts val="1000"/>
              </a:spcAft>
            </a:pPr>
            <a:r>
              <a:rPr lang="tr-TR" sz="2000" dirty="0">
                <a:solidFill>
                  <a:srgbClr val="7030A0"/>
                </a:solidFill>
                <a:cs typeface="Arial" charset="0"/>
              </a:rPr>
              <a:t>Bu </a:t>
            </a:r>
            <a:r>
              <a:rPr lang="tr-TR" sz="2000" dirty="0">
                <a:solidFill>
                  <a:srgbClr val="FF0000"/>
                </a:solidFill>
                <a:cs typeface="Arial" charset="0"/>
              </a:rPr>
              <a:t>MATLAB</a:t>
            </a:r>
            <a:r>
              <a:rPr lang="tr-TR" sz="2000" dirty="0">
                <a:solidFill>
                  <a:srgbClr val="7030A0"/>
                </a:solidFill>
                <a:cs typeface="Arial" charset="0"/>
              </a:rPr>
              <a:t> deyimi kaç kere işletilir? </a:t>
            </a:r>
          </a:p>
          <a:p>
            <a:endParaRPr lang="tr-TR" sz="2000" dirty="0"/>
          </a:p>
        </p:txBody>
      </p:sp>
      <p:sp>
        <p:nvSpPr>
          <p:cNvPr id="19" name="AutoShape 11"/>
          <p:cNvSpPr>
            <a:spLocks noChangeArrowheads="1"/>
          </p:cNvSpPr>
          <p:nvPr/>
        </p:nvSpPr>
        <p:spPr bwMode="auto">
          <a:xfrm>
            <a:off x="3235325" y="1241425"/>
            <a:ext cx="2776538" cy="784225"/>
          </a:xfrm>
          <a:prstGeom prst="wedgeRoundRectCallout">
            <a:avLst>
              <a:gd name="adj1" fmla="val -49606"/>
              <a:gd name="adj2" fmla="val 158880"/>
              <a:gd name="adj3" fmla="val 16667"/>
            </a:avLst>
          </a:prstGeom>
          <a:solidFill>
            <a:srgbClr val="FFFFFF"/>
          </a:solidFill>
          <a:ln w="9525">
            <a:solidFill>
              <a:srgbClr val="000000"/>
            </a:solidFill>
            <a:miter lim="800000"/>
            <a:headEnd/>
            <a:tailEnd/>
          </a:ln>
        </p:spPr>
        <p:txBody>
          <a:bodyPr/>
          <a:lstStyle/>
          <a:p>
            <a:pPr algn="just">
              <a:spcAft>
                <a:spcPts val="1000"/>
              </a:spcAft>
            </a:pPr>
            <a:r>
              <a:rPr lang="tr-TR" sz="2000" dirty="0">
                <a:solidFill>
                  <a:srgbClr val="7030A0"/>
                </a:solidFill>
                <a:cs typeface="Arial" charset="0"/>
              </a:rPr>
              <a:t>Bu </a:t>
            </a:r>
            <a:r>
              <a:rPr lang="tr-TR" sz="2000" dirty="0">
                <a:solidFill>
                  <a:srgbClr val="FF0000"/>
                </a:solidFill>
                <a:cs typeface="Arial" charset="0"/>
              </a:rPr>
              <a:t>MATLAB</a:t>
            </a:r>
            <a:r>
              <a:rPr lang="tr-TR" sz="2000" dirty="0">
                <a:solidFill>
                  <a:srgbClr val="7030A0"/>
                </a:solidFill>
                <a:cs typeface="Arial" charset="0"/>
              </a:rPr>
              <a:t> deyimi kaç kere işletilir? </a:t>
            </a:r>
          </a:p>
          <a:p>
            <a:endParaRPr lang="tr-TR" sz="2000" dirty="0"/>
          </a:p>
        </p:txBody>
      </p:sp>
      <p:sp>
        <p:nvSpPr>
          <p:cNvPr id="20" name="AutoShape 11"/>
          <p:cNvSpPr>
            <a:spLocks noChangeArrowheads="1"/>
          </p:cNvSpPr>
          <p:nvPr/>
        </p:nvSpPr>
        <p:spPr bwMode="auto">
          <a:xfrm>
            <a:off x="1403350" y="5308600"/>
            <a:ext cx="3313113" cy="1144588"/>
          </a:xfrm>
          <a:prstGeom prst="wedgeRoundRectCallout">
            <a:avLst>
              <a:gd name="adj1" fmla="val -3083"/>
              <a:gd name="adj2" fmla="val -230282"/>
              <a:gd name="adj3" fmla="val 16667"/>
            </a:avLst>
          </a:prstGeom>
          <a:solidFill>
            <a:srgbClr val="FFFFFF"/>
          </a:solidFill>
          <a:ln w="9525">
            <a:solidFill>
              <a:srgbClr val="000000"/>
            </a:solidFill>
            <a:miter lim="800000"/>
            <a:headEnd/>
            <a:tailEnd/>
          </a:ln>
        </p:spPr>
        <p:txBody>
          <a:bodyPr/>
          <a:lstStyle/>
          <a:p>
            <a:pPr>
              <a:spcAft>
                <a:spcPts val="1000"/>
              </a:spcAft>
            </a:pPr>
            <a:r>
              <a:rPr lang="tr-TR" sz="2000" dirty="0">
                <a:solidFill>
                  <a:srgbClr val="FF0000"/>
                </a:solidFill>
                <a:cs typeface="Arial" charset="0"/>
              </a:rPr>
              <a:t>5</a:t>
            </a:r>
            <a:r>
              <a:rPr lang="tr-TR" sz="2000" dirty="0">
                <a:solidFill>
                  <a:srgbClr val="7030A0"/>
                </a:solidFill>
                <a:cs typeface="Arial" charset="0"/>
              </a:rPr>
              <a:t> yerine </a:t>
            </a:r>
            <a:r>
              <a:rPr lang="tr-TR" sz="2000" dirty="0">
                <a:solidFill>
                  <a:srgbClr val="FF0000"/>
                </a:solidFill>
                <a:cs typeface="Arial" charset="0"/>
              </a:rPr>
              <a:t>i</a:t>
            </a:r>
            <a:r>
              <a:rPr lang="tr-TR" sz="2000" dirty="0">
                <a:solidFill>
                  <a:srgbClr val="7030A0"/>
                </a:solidFill>
                <a:cs typeface="Arial" charset="0"/>
              </a:rPr>
              <a:t> kullanılsaydı nasıl bir ekran çıktısı elde edilirdi?</a:t>
            </a:r>
          </a:p>
          <a:p>
            <a:endParaRPr lang="tr-TR" sz="2000" dirty="0"/>
          </a:p>
        </p:txBody>
      </p:sp>
      <p:sp>
        <p:nvSpPr>
          <p:cNvPr id="21" name="AutoShape 11"/>
          <p:cNvSpPr>
            <a:spLocks noChangeArrowheads="1"/>
          </p:cNvSpPr>
          <p:nvPr/>
        </p:nvSpPr>
        <p:spPr bwMode="auto">
          <a:xfrm>
            <a:off x="5815235" y="2102346"/>
            <a:ext cx="3313113" cy="1938722"/>
          </a:xfrm>
          <a:prstGeom prst="wedgeRoundRectCallout">
            <a:avLst>
              <a:gd name="adj1" fmla="val -126513"/>
              <a:gd name="adj2" fmla="val -7886"/>
              <a:gd name="adj3" fmla="val 16667"/>
            </a:avLst>
          </a:prstGeom>
          <a:solidFill>
            <a:srgbClr val="FFFFFF"/>
          </a:solidFill>
          <a:ln w="9525">
            <a:solidFill>
              <a:srgbClr val="000000"/>
            </a:solidFill>
            <a:miter lim="800000"/>
            <a:headEnd/>
            <a:tailEnd/>
          </a:ln>
        </p:spPr>
        <p:txBody>
          <a:bodyPr/>
          <a:lstStyle/>
          <a:p>
            <a:pPr>
              <a:spcAft>
                <a:spcPts val="1000"/>
              </a:spcAft>
            </a:pPr>
            <a:r>
              <a:rPr lang="tr-TR" sz="2000" dirty="0">
                <a:solidFill>
                  <a:srgbClr val="FF0000"/>
                </a:solidFill>
                <a:cs typeface="Arial" charset="0"/>
              </a:rPr>
              <a:t>toplam=0;</a:t>
            </a:r>
            <a:r>
              <a:rPr lang="tr-TR" sz="2000" dirty="0">
                <a:solidFill>
                  <a:srgbClr val="7030A0"/>
                </a:solidFill>
                <a:cs typeface="Arial" charset="0"/>
              </a:rPr>
              <a:t> deyimi dıştaki </a:t>
            </a:r>
            <a:r>
              <a:rPr lang="tr-TR" sz="2000" dirty="0" err="1">
                <a:solidFill>
                  <a:srgbClr val="FF0000"/>
                </a:solidFill>
                <a:cs typeface="Arial" charset="0"/>
              </a:rPr>
              <a:t>for</a:t>
            </a:r>
            <a:r>
              <a:rPr lang="tr-TR" sz="2000" dirty="0">
                <a:solidFill>
                  <a:srgbClr val="7030A0"/>
                </a:solidFill>
                <a:cs typeface="Arial" charset="0"/>
              </a:rPr>
              <a:t> döngüsünün bir üst satırına taşınsaydı nasıl bir ekran çıktısı elde edilirdi?</a:t>
            </a:r>
          </a:p>
          <a:p>
            <a:endParaRPr lang="tr-TR" sz="2000"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P spid="20" grpId="0" animBg="1"/>
      <p:bldP spid="21"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539750" y="296863"/>
            <a:ext cx="576263" cy="431800"/>
          </a:xfrm>
          <a:prstGeom prst="rect">
            <a:avLst/>
          </a:prstGeom>
          <a:solidFill>
            <a:srgbClr val="FF9900"/>
          </a:solidFill>
          <a:ln w="9525">
            <a:solidFill>
              <a:schemeClr val="tx1"/>
            </a:solidFill>
            <a:miter lim="800000"/>
            <a:headEnd/>
            <a:tailEnd/>
          </a:ln>
        </p:spPr>
        <p:txBody>
          <a:bodyPr wrap="none" anchor="ctr"/>
          <a:lstStyle/>
          <a:p>
            <a:endParaRPr lang="tr-TR" dirty="0"/>
          </a:p>
        </p:txBody>
      </p:sp>
      <p:sp>
        <p:nvSpPr>
          <p:cNvPr id="6147" name="Line 3"/>
          <p:cNvSpPr>
            <a:spLocks noChangeShapeType="1"/>
          </p:cNvSpPr>
          <p:nvPr/>
        </p:nvSpPr>
        <p:spPr bwMode="auto">
          <a:xfrm>
            <a:off x="731838" y="242888"/>
            <a:ext cx="2879725" cy="0"/>
          </a:xfrm>
          <a:prstGeom prst="line">
            <a:avLst/>
          </a:prstGeom>
          <a:noFill/>
          <a:ln w="19050">
            <a:solidFill>
              <a:srgbClr val="3366FF"/>
            </a:solidFill>
            <a:round/>
            <a:headEnd/>
            <a:tailEnd/>
          </a:ln>
          <a:extLst>
            <a:ext uri="{909E8E84-426E-40DD-AFC4-6F175D3DCCD1}">
              <a14:hiddenFill xmlns:a14="http://schemas.microsoft.com/office/drawing/2010/main">
                <a:noFill/>
              </a14:hiddenFill>
            </a:ext>
          </a:extLst>
        </p:spPr>
        <p:txBody>
          <a:bodyPr/>
          <a:lstStyle/>
          <a:p>
            <a:endParaRPr lang="tr-TR" dirty="0"/>
          </a:p>
        </p:txBody>
      </p:sp>
      <p:sp>
        <p:nvSpPr>
          <p:cNvPr id="6148" name="Line 4"/>
          <p:cNvSpPr>
            <a:spLocks noChangeShapeType="1"/>
          </p:cNvSpPr>
          <p:nvPr/>
        </p:nvSpPr>
        <p:spPr bwMode="auto">
          <a:xfrm>
            <a:off x="731838" y="296863"/>
            <a:ext cx="5280025" cy="0"/>
          </a:xfrm>
          <a:prstGeom prst="line">
            <a:avLst/>
          </a:prstGeom>
          <a:noFill/>
          <a:ln w="25400">
            <a:solidFill>
              <a:srgbClr val="0000FF"/>
            </a:solidFill>
            <a:round/>
            <a:headEnd/>
            <a:tailEnd/>
          </a:ln>
          <a:extLst>
            <a:ext uri="{909E8E84-426E-40DD-AFC4-6F175D3DCCD1}">
              <a14:hiddenFill xmlns:a14="http://schemas.microsoft.com/office/drawing/2010/main">
                <a:noFill/>
              </a14:hiddenFill>
            </a:ext>
          </a:extLst>
        </p:spPr>
        <p:txBody>
          <a:bodyPr/>
          <a:lstStyle/>
          <a:p>
            <a:endParaRPr lang="tr-TR" dirty="0"/>
          </a:p>
        </p:txBody>
      </p:sp>
      <p:sp>
        <p:nvSpPr>
          <p:cNvPr id="6149" name="Rectangle 5"/>
          <p:cNvSpPr>
            <a:spLocks noChangeArrowheads="1"/>
          </p:cNvSpPr>
          <p:nvPr/>
        </p:nvSpPr>
        <p:spPr bwMode="auto">
          <a:xfrm>
            <a:off x="252413" y="134938"/>
            <a:ext cx="574675" cy="431800"/>
          </a:xfrm>
          <a:prstGeom prst="rect">
            <a:avLst/>
          </a:prstGeom>
          <a:solidFill>
            <a:srgbClr val="FFFF00"/>
          </a:solidFill>
          <a:ln w="9525">
            <a:solidFill>
              <a:schemeClr val="tx1"/>
            </a:solidFill>
            <a:miter lim="800000"/>
            <a:headEnd/>
            <a:tailEnd/>
          </a:ln>
        </p:spPr>
        <p:txBody>
          <a:bodyPr wrap="none" anchor="ctr"/>
          <a:lstStyle/>
          <a:p>
            <a:endParaRPr lang="tr-TR" dirty="0"/>
          </a:p>
        </p:txBody>
      </p:sp>
      <p:sp>
        <p:nvSpPr>
          <p:cNvPr id="6150" name="Line 6"/>
          <p:cNvSpPr>
            <a:spLocks noChangeShapeType="1"/>
          </p:cNvSpPr>
          <p:nvPr/>
        </p:nvSpPr>
        <p:spPr bwMode="auto">
          <a:xfrm>
            <a:off x="539750" y="566738"/>
            <a:ext cx="0" cy="3186112"/>
          </a:xfrm>
          <a:prstGeom prst="line">
            <a:avLst/>
          </a:prstGeom>
          <a:noFill/>
          <a:ln w="25400">
            <a:solidFill>
              <a:srgbClr val="0000FF"/>
            </a:solidFill>
            <a:round/>
            <a:headEnd/>
            <a:tailEnd/>
          </a:ln>
          <a:extLst>
            <a:ext uri="{909E8E84-426E-40DD-AFC4-6F175D3DCCD1}">
              <a14:hiddenFill xmlns:a14="http://schemas.microsoft.com/office/drawing/2010/main">
                <a:noFill/>
              </a14:hiddenFill>
            </a:ext>
          </a:extLst>
        </p:spPr>
        <p:txBody>
          <a:bodyPr/>
          <a:lstStyle/>
          <a:p>
            <a:endParaRPr lang="tr-TR" dirty="0"/>
          </a:p>
        </p:txBody>
      </p:sp>
      <p:sp>
        <p:nvSpPr>
          <p:cNvPr id="6151" name="Line 7"/>
          <p:cNvSpPr>
            <a:spLocks noChangeShapeType="1"/>
          </p:cNvSpPr>
          <p:nvPr/>
        </p:nvSpPr>
        <p:spPr bwMode="auto">
          <a:xfrm>
            <a:off x="444500" y="566738"/>
            <a:ext cx="0" cy="1458912"/>
          </a:xfrm>
          <a:prstGeom prst="line">
            <a:avLst/>
          </a:prstGeom>
          <a:noFill/>
          <a:ln w="19050">
            <a:solidFill>
              <a:srgbClr val="3366FF"/>
            </a:solidFill>
            <a:round/>
            <a:headEnd/>
            <a:tailEnd/>
          </a:ln>
          <a:extLst>
            <a:ext uri="{909E8E84-426E-40DD-AFC4-6F175D3DCCD1}">
              <a14:hiddenFill xmlns:a14="http://schemas.microsoft.com/office/drawing/2010/main">
                <a:noFill/>
              </a14:hiddenFill>
            </a:ext>
          </a:extLst>
        </p:spPr>
        <p:txBody>
          <a:bodyPr/>
          <a:lstStyle/>
          <a:p>
            <a:endParaRPr lang="tr-TR" dirty="0"/>
          </a:p>
        </p:txBody>
      </p:sp>
      <p:sp>
        <p:nvSpPr>
          <p:cNvPr id="6152" name="Text Box 8"/>
          <p:cNvSpPr txBox="1">
            <a:spLocks noChangeArrowheads="1"/>
          </p:cNvSpPr>
          <p:nvPr/>
        </p:nvSpPr>
        <p:spPr bwMode="auto">
          <a:xfrm>
            <a:off x="3402014" y="244257"/>
            <a:ext cx="287972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spcBef>
                <a:spcPct val="50000"/>
              </a:spcBef>
            </a:pPr>
            <a:r>
              <a:rPr lang="tr-TR" sz="2800" dirty="0">
                <a:solidFill>
                  <a:srgbClr val="FF3300"/>
                </a:solidFill>
                <a:cs typeface="Arial" charset="0"/>
              </a:rPr>
              <a:t>UYGULAMA</a:t>
            </a:r>
            <a:r>
              <a:rPr lang="en-US" sz="2800" dirty="0">
                <a:solidFill>
                  <a:srgbClr val="FF3300"/>
                </a:solidFill>
                <a:cs typeface="Arial" charset="0"/>
              </a:rPr>
              <a:t> 8</a:t>
            </a:r>
            <a:r>
              <a:rPr lang="tr-TR" sz="3600" dirty="0">
                <a:solidFill>
                  <a:srgbClr val="FF3300"/>
                </a:solidFill>
                <a:cs typeface="Arial" charset="0"/>
              </a:rPr>
              <a:t> </a:t>
            </a:r>
          </a:p>
        </p:txBody>
      </p:sp>
      <p:sp>
        <p:nvSpPr>
          <p:cNvPr id="6153" name="Text Box 9"/>
          <p:cNvSpPr txBox="1">
            <a:spLocks noChangeArrowheads="1"/>
          </p:cNvSpPr>
          <p:nvPr/>
        </p:nvSpPr>
        <p:spPr bwMode="auto">
          <a:xfrm>
            <a:off x="827088" y="1989138"/>
            <a:ext cx="7381875" cy="37846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spcBef>
                <a:spcPct val="50000"/>
              </a:spcBef>
            </a:pPr>
            <a:r>
              <a:rPr lang="tr-TR" sz="2400" dirty="0" err="1">
                <a:solidFill>
                  <a:srgbClr val="FF0000"/>
                </a:solidFill>
              </a:rPr>
              <a:t>for</a:t>
            </a:r>
            <a:r>
              <a:rPr lang="tr-TR" sz="2400" dirty="0"/>
              <a:t> i=1:10</a:t>
            </a:r>
          </a:p>
          <a:p>
            <a:pPr>
              <a:spcBef>
                <a:spcPct val="50000"/>
              </a:spcBef>
            </a:pPr>
            <a:r>
              <a:rPr lang="tr-TR" sz="2400" dirty="0"/>
              <a:t>	</a:t>
            </a:r>
            <a:r>
              <a:rPr lang="tr-TR" sz="2400" dirty="0" err="1">
                <a:solidFill>
                  <a:srgbClr val="FF0000"/>
                </a:solidFill>
              </a:rPr>
              <a:t>for</a:t>
            </a:r>
            <a:r>
              <a:rPr lang="tr-TR" sz="2400" dirty="0"/>
              <a:t> j=1:10</a:t>
            </a:r>
          </a:p>
          <a:p>
            <a:pPr>
              <a:spcBef>
                <a:spcPct val="50000"/>
              </a:spcBef>
            </a:pPr>
            <a:r>
              <a:rPr lang="tr-TR" sz="2400" dirty="0"/>
              <a:t>		</a:t>
            </a:r>
            <a:r>
              <a:rPr lang="tr-TR" sz="2400" dirty="0" err="1"/>
              <a:t>carpim</a:t>
            </a:r>
            <a:r>
              <a:rPr lang="tr-TR" sz="2400" dirty="0"/>
              <a:t>=i*j;</a:t>
            </a:r>
          </a:p>
          <a:p>
            <a:pPr>
              <a:spcBef>
                <a:spcPct val="50000"/>
              </a:spcBef>
            </a:pPr>
            <a:r>
              <a:rPr lang="tr-TR" sz="2400" dirty="0"/>
              <a:t>		</a:t>
            </a:r>
            <a:r>
              <a:rPr lang="tr-TR" sz="2400" dirty="0" err="1">
                <a:solidFill>
                  <a:srgbClr val="FF0000"/>
                </a:solidFill>
              </a:rPr>
              <a:t>fprintf</a:t>
            </a:r>
            <a:r>
              <a:rPr lang="tr-TR" sz="2400" dirty="0"/>
              <a:t>('%d*%d=%d</a:t>
            </a:r>
            <a:r>
              <a:rPr lang="tr-TR" sz="2400" dirty="0">
                <a:solidFill>
                  <a:srgbClr val="FF0000"/>
                </a:solidFill>
              </a:rPr>
              <a:t>\n</a:t>
            </a:r>
            <a:r>
              <a:rPr lang="tr-TR" sz="2400" dirty="0"/>
              <a:t>', i, j, </a:t>
            </a:r>
            <a:r>
              <a:rPr lang="tr-TR" sz="2400" dirty="0" err="1"/>
              <a:t>carpim</a:t>
            </a:r>
            <a:r>
              <a:rPr lang="tr-TR" sz="2400" dirty="0"/>
              <a:t>);</a:t>
            </a:r>
          </a:p>
          <a:p>
            <a:pPr>
              <a:spcBef>
                <a:spcPct val="50000"/>
              </a:spcBef>
            </a:pPr>
            <a:r>
              <a:rPr lang="tr-TR" sz="2400" dirty="0"/>
              <a:t>	</a:t>
            </a:r>
            <a:r>
              <a:rPr lang="tr-TR" sz="2400" dirty="0" err="1">
                <a:solidFill>
                  <a:srgbClr val="FF0000"/>
                </a:solidFill>
              </a:rPr>
              <a:t>end</a:t>
            </a:r>
            <a:endParaRPr lang="tr-TR" sz="2400" dirty="0">
              <a:solidFill>
                <a:srgbClr val="FF0000"/>
              </a:solidFill>
            </a:endParaRPr>
          </a:p>
          <a:p>
            <a:pPr>
              <a:spcBef>
                <a:spcPct val="50000"/>
              </a:spcBef>
            </a:pPr>
            <a:r>
              <a:rPr lang="tr-TR" sz="2400" dirty="0">
                <a:solidFill>
                  <a:srgbClr val="FF3300"/>
                </a:solidFill>
              </a:rPr>
              <a:t>	</a:t>
            </a:r>
            <a:r>
              <a:rPr lang="tr-TR" sz="2400" dirty="0" err="1">
                <a:solidFill>
                  <a:srgbClr val="FF0000"/>
                </a:solidFill>
              </a:rPr>
              <a:t>disp</a:t>
            </a:r>
            <a:r>
              <a:rPr lang="tr-TR" sz="2400" dirty="0"/>
              <a:t>('-----------------------');</a:t>
            </a:r>
            <a:endParaRPr lang="tr-TR" sz="2400" dirty="0">
              <a:solidFill>
                <a:srgbClr val="FF3300"/>
              </a:solidFill>
            </a:endParaRPr>
          </a:p>
          <a:p>
            <a:pPr>
              <a:spcBef>
                <a:spcPct val="50000"/>
              </a:spcBef>
            </a:pPr>
            <a:r>
              <a:rPr lang="tr-TR" sz="2400" dirty="0" err="1">
                <a:solidFill>
                  <a:srgbClr val="FF0000"/>
                </a:solidFill>
              </a:rPr>
              <a:t>end</a:t>
            </a:r>
            <a:endParaRPr lang="tr-TR" sz="2400" dirty="0">
              <a:solidFill>
                <a:srgbClr val="FF0000"/>
              </a:solidFill>
            </a:endParaRPr>
          </a:p>
        </p:txBody>
      </p:sp>
      <p:sp>
        <p:nvSpPr>
          <p:cNvPr id="6154" name="Text Box 10"/>
          <p:cNvSpPr txBox="1">
            <a:spLocks noChangeArrowheads="1"/>
          </p:cNvSpPr>
          <p:nvPr/>
        </p:nvSpPr>
        <p:spPr bwMode="auto">
          <a:xfrm>
            <a:off x="731838" y="881063"/>
            <a:ext cx="822007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just">
              <a:spcBef>
                <a:spcPct val="50000"/>
              </a:spcBef>
            </a:pPr>
            <a:r>
              <a:rPr lang="tr-TR" sz="2400" dirty="0"/>
              <a:t>Çarpım tablosunu ekrana basacak bir </a:t>
            </a:r>
            <a:r>
              <a:rPr lang="tr-TR" sz="2400" dirty="0">
                <a:solidFill>
                  <a:srgbClr val="FF0000"/>
                </a:solidFill>
              </a:rPr>
              <a:t>MATLAB</a:t>
            </a:r>
            <a:r>
              <a:rPr lang="tr-TR" sz="2400" dirty="0"/>
              <a:t> düzyazı m-programı yazınız.</a:t>
            </a:r>
          </a:p>
        </p:txBody>
      </p:sp>
      <p:sp>
        <p:nvSpPr>
          <p:cNvPr id="8203" name="AutoShape 11"/>
          <p:cNvSpPr>
            <a:spLocks noChangeArrowheads="1"/>
          </p:cNvSpPr>
          <p:nvPr/>
        </p:nvSpPr>
        <p:spPr bwMode="auto">
          <a:xfrm>
            <a:off x="4884738" y="1766888"/>
            <a:ext cx="2776537" cy="784225"/>
          </a:xfrm>
          <a:prstGeom prst="wedgeRoundRectCallout">
            <a:avLst>
              <a:gd name="adj1" fmla="val -70194"/>
              <a:gd name="adj2" fmla="val 150782"/>
              <a:gd name="adj3" fmla="val 16667"/>
            </a:avLst>
          </a:prstGeom>
          <a:solidFill>
            <a:srgbClr val="FFFFFF"/>
          </a:solidFill>
          <a:ln w="9525">
            <a:solidFill>
              <a:srgbClr val="000000"/>
            </a:solidFill>
            <a:miter lim="800000"/>
            <a:headEnd/>
            <a:tailEnd/>
          </a:ln>
        </p:spPr>
        <p:txBody>
          <a:bodyPr/>
          <a:lstStyle/>
          <a:p>
            <a:pPr algn="just">
              <a:spcAft>
                <a:spcPts val="1000"/>
              </a:spcAft>
            </a:pPr>
            <a:r>
              <a:rPr lang="tr-TR" sz="2000" dirty="0">
                <a:solidFill>
                  <a:srgbClr val="7030A0"/>
                </a:solidFill>
                <a:cs typeface="Arial" charset="0"/>
              </a:rPr>
              <a:t>Bu </a:t>
            </a:r>
            <a:r>
              <a:rPr lang="tr-TR" sz="2000" dirty="0">
                <a:solidFill>
                  <a:srgbClr val="FF0000"/>
                </a:solidFill>
                <a:cs typeface="Arial" charset="0"/>
              </a:rPr>
              <a:t>MATLAB</a:t>
            </a:r>
            <a:r>
              <a:rPr lang="tr-TR" sz="2000" dirty="0">
                <a:solidFill>
                  <a:srgbClr val="7030A0"/>
                </a:solidFill>
                <a:cs typeface="Arial" charset="0"/>
              </a:rPr>
              <a:t> deyimi kaç kere işletilir? </a:t>
            </a:r>
          </a:p>
          <a:p>
            <a:endParaRPr lang="tr-TR" sz="2000" dirty="0"/>
          </a:p>
        </p:txBody>
      </p:sp>
      <p:sp>
        <p:nvSpPr>
          <p:cNvPr id="12" name="AutoShape 11"/>
          <p:cNvSpPr>
            <a:spLocks noChangeArrowheads="1"/>
          </p:cNvSpPr>
          <p:nvPr/>
        </p:nvSpPr>
        <p:spPr bwMode="auto">
          <a:xfrm>
            <a:off x="6069013" y="4113213"/>
            <a:ext cx="2776537" cy="784225"/>
          </a:xfrm>
          <a:prstGeom prst="wedgeRoundRectCallout">
            <a:avLst>
              <a:gd name="adj1" fmla="val -78884"/>
              <a:gd name="adj2" fmla="val 63333"/>
              <a:gd name="adj3" fmla="val 16667"/>
            </a:avLst>
          </a:prstGeom>
          <a:solidFill>
            <a:srgbClr val="FFFFFF"/>
          </a:solidFill>
          <a:ln w="9525">
            <a:solidFill>
              <a:srgbClr val="000000"/>
            </a:solidFill>
            <a:miter lim="800000"/>
            <a:headEnd/>
            <a:tailEnd/>
          </a:ln>
        </p:spPr>
        <p:txBody>
          <a:bodyPr/>
          <a:lstStyle/>
          <a:p>
            <a:pPr algn="just">
              <a:spcAft>
                <a:spcPts val="1000"/>
              </a:spcAft>
            </a:pPr>
            <a:r>
              <a:rPr lang="tr-TR" sz="2000" dirty="0">
                <a:solidFill>
                  <a:srgbClr val="7030A0"/>
                </a:solidFill>
                <a:cs typeface="Arial" charset="0"/>
              </a:rPr>
              <a:t>Bu </a:t>
            </a:r>
            <a:r>
              <a:rPr lang="tr-TR" sz="2000" dirty="0">
                <a:solidFill>
                  <a:srgbClr val="FF0000"/>
                </a:solidFill>
                <a:cs typeface="Arial" charset="0"/>
              </a:rPr>
              <a:t>MATLAB</a:t>
            </a:r>
            <a:r>
              <a:rPr lang="tr-TR" sz="2000" dirty="0">
                <a:solidFill>
                  <a:srgbClr val="7030A0"/>
                </a:solidFill>
                <a:cs typeface="Arial" charset="0"/>
              </a:rPr>
              <a:t> deyimi kaç kere işletilir? </a:t>
            </a:r>
          </a:p>
          <a:p>
            <a:endParaRPr lang="tr-TR" sz="2000" dirty="0"/>
          </a:p>
        </p:txBody>
      </p:sp>
      <p:sp>
        <p:nvSpPr>
          <p:cNvPr id="13" name="AutoShape 11"/>
          <p:cNvSpPr>
            <a:spLocks noChangeArrowheads="1"/>
          </p:cNvSpPr>
          <p:nvPr/>
        </p:nvSpPr>
        <p:spPr bwMode="auto">
          <a:xfrm>
            <a:off x="5903913" y="2673350"/>
            <a:ext cx="2776537" cy="1079500"/>
          </a:xfrm>
          <a:prstGeom prst="wedgeRoundRectCallout">
            <a:avLst>
              <a:gd name="adj1" fmla="val -105412"/>
              <a:gd name="adj2" fmla="val 20380"/>
              <a:gd name="adj3" fmla="val 16667"/>
            </a:avLst>
          </a:prstGeom>
          <a:solidFill>
            <a:srgbClr val="FFFFFF"/>
          </a:solidFill>
          <a:ln w="9525">
            <a:solidFill>
              <a:srgbClr val="000000"/>
            </a:solidFill>
            <a:miter lim="800000"/>
            <a:headEnd/>
            <a:tailEnd/>
          </a:ln>
        </p:spPr>
        <p:txBody>
          <a:bodyPr/>
          <a:lstStyle/>
          <a:p>
            <a:pPr>
              <a:spcAft>
                <a:spcPts val="1000"/>
              </a:spcAft>
            </a:pPr>
            <a:r>
              <a:rPr lang="tr-TR" sz="2000" dirty="0">
                <a:solidFill>
                  <a:srgbClr val="7030A0"/>
                </a:solidFill>
                <a:cs typeface="Arial" charset="0"/>
              </a:rPr>
              <a:t>Bu deyim yerine </a:t>
            </a:r>
            <a:r>
              <a:rPr lang="tr-TR" sz="2000" dirty="0">
                <a:solidFill>
                  <a:srgbClr val="FF0000"/>
                </a:solidFill>
                <a:cs typeface="Arial" charset="0"/>
              </a:rPr>
              <a:t>break</a:t>
            </a:r>
            <a:r>
              <a:rPr lang="tr-TR" sz="2000" dirty="0">
                <a:solidFill>
                  <a:srgbClr val="7030A0"/>
                </a:solidFill>
                <a:cs typeface="Arial" charset="0"/>
              </a:rPr>
              <a:t> deyimi kullanılırsa ne olur?</a:t>
            </a:r>
          </a:p>
          <a:p>
            <a:endParaRPr lang="tr-TR" sz="2000" dirty="0"/>
          </a:p>
        </p:txBody>
      </p:sp>
      <p:sp>
        <p:nvSpPr>
          <p:cNvPr id="14" name="AutoShape 11">
            <a:extLst>
              <a:ext uri="{FF2B5EF4-FFF2-40B4-BE49-F238E27FC236}">
                <a16:creationId xmlns:a16="http://schemas.microsoft.com/office/drawing/2014/main" id="{32F045F6-B84A-42C4-92C6-883426567677}"/>
              </a:ext>
            </a:extLst>
          </p:cNvPr>
          <p:cNvSpPr>
            <a:spLocks noChangeArrowheads="1"/>
          </p:cNvSpPr>
          <p:nvPr/>
        </p:nvSpPr>
        <p:spPr bwMode="auto">
          <a:xfrm>
            <a:off x="4031940" y="5414170"/>
            <a:ext cx="3253041" cy="1079500"/>
          </a:xfrm>
          <a:prstGeom prst="wedgeRoundRectCallout">
            <a:avLst>
              <a:gd name="adj1" fmla="val -83204"/>
              <a:gd name="adj2" fmla="val -160268"/>
              <a:gd name="adj3" fmla="val 16667"/>
            </a:avLst>
          </a:prstGeom>
          <a:solidFill>
            <a:srgbClr val="FFFFFF"/>
          </a:solidFill>
          <a:ln w="9525">
            <a:solidFill>
              <a:srgbClr val="000000"/>
            </a:solidFill>
            <a:miter lim="800000"/>
            <a:headEnd/>
            <a:tailEnd/>
          </a:ln>
        </p:spPr>
        <p:txBody>
          <a:bodyPr/>
          <a:lstStyle/>
          <a:p>
            <a:pPr>
              <a:spcAft>
                <a:spcPts val="1000"/>
              </a:spcAft>
            </a:pPr>
            <a:r>
              <a:rPr lang="tr-TR" sz="2000" dirty="0">
                <a:solidFill>
                  <a:srgbClr val="FF0000"/>
                </a:solidFill>
                <a:cs typeface="Arial" charset="0"/>
              </a:rPr>
              <a:t>break</a:t>
            </a:r>
            <a:r>
              <a:rPr lang="tr-TR" sz="2000" dirty="0">
                <a:solidFill>
                  <a:srgbClr val="7030A0"/>
                </a:solidFill>
                <a:cs typeface="Arial" charset="0"/>
              </a:rPr>
              <a:t> deyimi </a:t>
            </a:r>
            <a:r>
              <a:rPr lang="tr-TR" sz="2000" dirty="0" err="1">
                <a:solidFill>
                  <a:srgbClr val="FF0000"/>
                </a:solidFill>
                <a:cs typeface="Arial" charset="0"/>
              </a:rPr>
              <a:t>fprintf</a:t>
            </a:r>
            <a:r>
              <a:rPr lang="tr-TR" sz="2000" dirty="0">
                <a:solidFill>
                  <a:srgbClr val="7030A0"/>
                </a:solidFill>
                <a:cs typeface="Arial" charset="0"/>
              </a:rPr>
              <a:t> deyimin bir alt satırında kullanılırsa ne olur?</a:t>
            </a:r>
          </a:p>
          <a:p>
            <a:endParaRPr lang="tr-TR" sz="2000"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20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03"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539750" y="296863"/>
            <a:ext cx="576263" cy="431800"/>
          </a:xfrm>
          <a:prstGeom prst="rect">
            <a:avLst/>
          </a:prstGeom>
          <a:solidFill>
            <a:srgbClr val="FF9900"/>
          </a:solidFill>
          <a:ln w="9525">
            <a:solidFill>
              <a:schemeClr val="tx1"/>
            </a:solidFill>
            <a:miter lim="800000"/>
            <a:headEnd/>
            <a:tailEnd/>
          </a:ln>
        </p:spPr>
        <p:txBody>
          <a:bodyPr wrap="none" anchor="ctr"/>
          <a:lstStyle/>
          <a:p>
            <a:endParaRPr lang="tr-TR"/>
          </a:p>
        </p:txBody>
      </p:sp>
      <p:sp>
        <p:nvSpPr>
          <p:cNvPr id="7171" name="Line 3"/>
          <p:cNvSpPr>
            <a:spLocks noChangeShapeType="1"/>
          </p:cNvSpPr>
          <p:nvPr/>
        </p:nvSpPr>
        <p:spPr bwMode="auto">
          <a:xfrm>
            <a:off x="731838" y="242888"/>
            <a:ext cx="2879725" cy="0"/>
          </a:xfrm>
          <a:prstGeom prst="line">
            <a:avLst/>
          </a:prstGeom>
          <a:noFill/>
          <a:ln w="19050">
            <a:solidFill>
              <a:srgbClr val="3366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172" name="Line 4"/>
          <p:cNvSpPr>
            <a:spLocks noChangeShapeType="1"/>
          </p:cNvSpPr>
          <p:nvPr/>
        </p:nvSpPr>
        <p:spPr bwMode="auto">
          <a:xfrm>
            <a:off x="731838" y="296863"/>
            <a:ext cx="5280025" cy="0"/>
          </a:xfrm>
          <a:prstGeom prst="line">
            <a:avLst/>
          </a:prstGeom>
          <a:noFill/>
          <a:ln w="25400">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173" name="Rectangle 5"/>
          <p:cNvSpPr>
            <a:spLocks noChangeArrowheads="1"/>
          </p:cNvSpPr>
          <p:nvPr/>
        </p:nvSpPr>
        <p:spPr bwMode="auto">
          <a:xfrm>
            <a:off x="252413" y="134938"/>
            <a:ext cx="574675" cy="431800"/>
          </a:xfrm>
          <a:prstGeom prst="rect">
            <a:avLst/>
          </a:prstGeom>
          <a:solidFill>
            <a:srgbClr val="FFFF00"/>
          </a:solidFill>
          <a:ln w="9525">
            <a:solidFill>
              <a:schemeClr val="tx1"/>
            </a:solidFill>
            <a:miter lim="800000"/>
            <a:headEnd/>
            <a:tailEnd/>
          </a:ln>
        </p:spPr>
        <p:txBody>
          <a:bodyPr wrap="none" anchor="ctr"/>
          <a:lstStyle/>
          <a:p>
            <a:endParaRPr lang="tr-TR"/>
          </a:p>
        </p:txBody>
      </p:sp>
      <p:sp>
        <p:nvSpPr>
          <p:cNvPr id="7174" name="Line 6"/>
          <p:cNvSpPr>
            <a:spLocks noChangeShapeType="1"/>
          </p:cNvSpPr>
          <p:nvPr/>
        </p:nvSpPr>
        <p:spPr bwMode="auto">
          <a:xfrm>
            <a:off x="539750" y="566738"/>
            <a:ext cx="0" cy="3186112"/>
          </a:xfrm>
          <a:prstGeom prst="line">
            <a:avLst/>
          </a:prstGeom>
          <a:noFill/>
          <a:ln w="25400">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175" name="Line 7"/>
          <p:cNvSpPr>
            <a:spLocks noChangeShapeType="1"/>
          </p:cNvSpPr>
          <p:nvPr/>
        </p:nvSpPr>
        <p:spPr bwMode="auto">
          <a:xfrm>
            <a:off x="444500" y="566738"/>
            <a:ext cx="0" cy="1458912"/>
          </a:xfrm>
          <a:prstGeom prst="line">
            <a:avLst/>
          </a:prstGeom>
          <a:noFill/>
          <a:ln w="19050">
            <a:solidFill>
              <a:srgbClr val="3366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176" name="Text Box 8"/>
          <p:cNvSpPr txBox="1">
            <a:spLocks noChangeArrowheads="1"/>
          </p:cNvSpPr>
          <p:nvPr/>
        </p:nvSpPr>
        <p:spPr bwMode="auto">
          <a:xfrm>
            <a:off x="2819400" y="471488"/>
            <a:ext cx="41402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a:spcBef>
                <a:spcPct val="50000"/>
              </a:spcBef>
            </a:pPr>
            <a:r>
              <a:rPr lang="tr-TR" sz="3600">
                <a:solidFill>
                  <a:srgbClr val="FF0000"/>
                </a:solidFill>
              </a:rPr>
              <a:t>Sonsuz Döngüler</a:t>
            </a:r>
          </a:p>
        </p:txBody>
      </p:sp>
      <p:sp>
        <p:nvSpPr>
          <p:cNvPr id="252937" name="Text Box 9"/>
          <p:cNvSpPr txBox="1">
            <a:spLocks noChangeArrowheads="1"/>
          </p:cNvSpPr>
          <p:nvPr/>
        </p:nvSpPr>
        <p:spPr bwMode="auto">
          <a:xfrm>
            <a:off x="811213" y="4013200"/>
            <a:ext cx="3468687" cy="2092325"/>
          </a:xfrm>
          <a:prstGeom prst="rect">
            <a:avLst/>
          </a:prstGeom>
          <a:solidFill>
            <a:schemeClr val="accent5"/>
          </a:solidFill>
          <a:ln w="9525">
            <a:noFill/>
            <a:miter lim="800000"/>
            <a:headEnd/>
            <a:tailEnd/>
          </a:ln>
          <a:effectLst/>
        </p:spPr>
        <p:txBody>
          <a:bodyPr>
            <a:spAutoFit/>
          </a:bodyPr>
          <a:lstStyle/>
          <a:p>
            <a:pPr>
              <a:spcBef>
                <a:spcPct val="50000"/>
              </a:spcBef>
              <a:defRPr/>
            </a:pPr>
            <a:r>
              <a:rPr lang="tr-TR" sz="2000"/>
              <a:t>devamEt=1;</a:t>
            </a:r>
          </a:p>
          <a:p>
            <a:pPr>
              <a:spcBef>
                <a:spcPct val="50000"/>
              </a:spcBef>
              <a:defRPr/>
            </a:pPr>
            <a:r>
              <a:rPr lang="tr-TR" sz="2000">
                <a:solidFill>
                  <a:srgbClr val="FF0000"/>
                </a:solidFill>
              </a:rPr>
              <a:t>while</a:t>
            </a:r>
            <a:r>
              <a:rPr lang="tr-TR" sz="2000"/>
              <a:t> devamEt</a:t>
            </a:r>
          </a:p>
          <a:p>
            <a:pPr>
              <a:defRPr/>
            </a:pPr>
            <a:r>
              <a:rPr lang="tr-TR" sz="2000"/>
              <a:t>	</a:t>
            </a:r>
            <a:r>
              <a:rPr lang="tr-TR" sz="2000">
                <a:solidFill>
                  <a:srgbClr val="FF0000"/>
                </a:solidFill>
              </a:rPr>
              <a:t>if</a:t>
            </a:r>
            <a:r>
              <a:rPr lang="tr-TR" sz="2000"/>
              <a:t> </a:t>
            </a:r>
            <a:r>
              <a:rPr lang="tr-TR" sz="2000">
                <a:solidFill>
                  <a:srgbClr val="3333CC"/>
                </a:solidFill>
              </a:rPr>
              <a:t>tahmin==sayi</a:t>
            </a:r>
          </a:p>
          <a:p>
            <a:pPr>
              <a:defRPr/>
            </a:pPr>
            <a:r>
              <a:rPr lang="tr-TR" sz="2000"/>
              <a:t>		devamEt=0;</a:t>
            </a:r>
          </a:p>
          <a:p>
            <a:pPr>
              <a:defRPr/>
            </a:pPr>
            <a:r>
              <a:rPr lang="tr-TR" sz="2000"/>
              <a:t>	</a:t>
            </a:r>
            <a:r>
              <a:rPr lang="tr-TR" sz="2000">
                <a:solidFill>
                  <a:srgbClr val="FF0000"/>
                </a:solidFill>
              </a:rPr>
              <a:t>end</a:t>
            </a:r>
          </a:p>
          <a:p>
            <a:pPr>
              <a:defRPr/>
            </a:pPr>
            <a:r>
              <a:rPr lang="tr-TR" sz="2000">
                <a:solidFill>
                  <a:srgbClr val="FF0000"/>
                </a:solidFill>
              </a:rPr>
              <a:t>end</a:t>
            </a:r>
          </a:p>
        </p:txBody>
      </p:sp>
      <p:sp>
        <p:nvSpPr>
          <p:cNvPr id="7178" name="Text Box 10"/>
          <p:cNvSpPr txBox="1">
            <a:spLocks noChangeArrowheads="1"/>
          </p:cNvSpPr>
          <p:nvPr/>
        </p:nvSpPr>
        <p:spPr bwMode="auto">
          <a:xfrm>
            <a:off x="668339" y="1391490"/>
            <a:ext cx="8475661"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just"/>
            <a:r>
              <a:rPr lang="tr-TR" sz="2000" dirty="0"/>
              <a:t>Bazı uygulamalarda bir takım işlemlerin belirli bir şart gerçekleşinceye kadar tekrar etmesi istenir. Örneğin kullanıcının bilgisayarın rastgele ürettiği bir sayıyı tahmin oyununda, oyun sayı doğru tahmin edilinceye kadar devam etmelidir. (Bunun ne kadar süreceği dinamik bir süreç sonunda bilinebilir ancak.) </a:t>
            </a:r>
            <a:r>
              <a:rPr lang="tr-TR" sz="2000" dirty="0">
                <a:solidFill>
                  <a:srgbClr val="FF0000"/>
                </a:solidFill>
              </a:rPr>
              <a:t>Bu tür durumlarda sonsuz bir döngünün içine girerek bu şartın gerçekleşmesini beklemek tercih edilen metotlardan biridir.</a:t>
            </a:r>
          </a:p>
        </p:txBody>
      </p:sp>
      <p:sp>
        <p:nvSpPr>
          <p:cNvPr id="12" name="Text Box 9"/>
          <p:cNvSpPr txBox="1">
            <a:spLocks noChangeArrowheads="1"/>
          </p:cNvSpPr>
          <p:nvPr/>
        </p:nvSpPr>
        <p:spPr bwMode="auto">
          <a:xfrm>
            <a:off x="5046663" y="4017963"/>
            <a:ext cx="3213100" cy="1631950"/>
          </a:xfrm>
          <a:prstGeom prst="rect">
            <a:avLst/>
          </a:prstGeom>
          <a:solidFill>
            <a:schemeClr val="accent5"/>
          </a:solidFill>
          <a:ln w="9525">
            <a:solidFill>
              <a:schemeClr val="accent1"/>
            </a:solidFill>
            <a:miter lim="800000"/>
            <a:headEnd/>
            <a:tailEnd/>
          </a:ln>
          <a:effectLst/>
        </p:spPr>
        <p:txBody>
          <a:bodyPr>
            <a:spAutoFit/>
          </a:bodyPr>
          <a:lstStyle/>
          <a:p>
            <a:pPr>
              <a:spcBef>
                <a:spcPct val="50000"/>
              </a:spcBef>
              <a:defRPr/>
            </a:pPr>
            <a:r>
              <a:rPr lang="tr-TR" sz="2000">
                <a:solidFill>
                  <a:srgbClr val="FF0000"/>
                </a:solidFill>
              </a:rPr>
              <a:t>while</a:t>
            </a:r>
            <a:r>
              <a:rPr lang="tr-TR" sz="2000"/>
              <a:t> 1</a:t>
            </a:r>
          </a:p>
          <a:p>
            <a:pPr>
              <a:defRPr/>
            </a:pPr>
            <a:r>
              <a:rPr lang="tr-TR" sz="2000"/>
              <a:t>	</a:t>
            </a:r>
            <a:r>
              <a:rPr lang="tr-TR" sz="2000">
                <a:solidFill>
                  <a:srgbClr val="FF0000"/>
                </a:solidFill>
              </a:rPr>
              <a:t>if</a:t>
            </a:r>
            <a:r>
              <a:rPr lang="tr-TR" sz="2000"/>
              <a:t> </a:t>
            </a:r>
            <a:r>
              <a:rPr lang="tr-TR" sz="2000">
                <a:solidFill>
                  <a:srgbClr val="3333CC"/>
                </a:solidFill>
              </a:rPr>
              <a:t>tahmin==sayi</a:t>
            </a:r>
          </a:p>
          <a:p>
            <a:pPr>
              <a:defRPr/>
            </a:pPr>
            <a:r>
              <a:rPr lang="tr-TR" sz="2000"/>
              <a:t>		break;</a:t>
            </a:r>
          </a:p>
          <a:p>
            <a:pPr>
              <a:defRPr/>
            </a:pPr>
            <a:r>
              <a:rPr lang="tr-TR" sz="2000"/>
              <a:t>	</a:t>
            </a:r>
            <a:r>
              <a:rPr lang="tr-TR" sz="2000">
                <a:solidFill>
                  <a:srgbClr val="FF0000"/>
                </a:solidFill>
              </a:rPr>
              <a:t>end</a:t>
            </a:r>
          </a:p>
          <a:p>
            <a:pPr>
              <a:defRPr/>
            </a:pPr>
            <a:r>
              <a:rPr lang="tr-TR" sz="2000">
                <a:solidFill>
                  <a:srgbClr val="FF0000"/>
                </a:solidFill>
              </a:rPr>
              <a:t>end</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539750" y="296863"/>
            <a:ext cx="576263" cy="431800"/>
          </a:xfrm>
          <a:prstGeom prst="rect">
            <a:avLst/>
          </a:prstGeom>
          <a:solidFill>
            <a:srgbClr val="FF9900"/>
          </a:solidFill>
          <a:ln w="9525">
            <a:solidFill>
              <a:schemeClr val="tx1"/>
            </a:solidFill>
            <a:miter lim="800000"/>
            <a:headEnd/>
            <a:tailEnd/>
          </a:ln>
        </p:spPr>
        <p:txBody>
          <a:bodyPr wrap="none" anchor="ctr"/>
          <a:lstStyle/>
          <a:p>
            <a:endParaRPr lang="tr-TR"/>
          </a:p>
        </p:txBody>
      </p:sp>
      <p:sp>
        <p:nvSpPr>
          <p:cNvPr id="8195" name="Line 3"/>
          <p:cNvSpPr>
            <a:spLocks noChangeShapeType="1"/>
          </p:cNvSpPr>
          <p:nvPr/>
        </p:nvSpPr>
        <p:spPr bwMode="auto">
          <a:xfrm>
            <a:off x="731838" y="242888"/>
            <a:ext cx="2879725" cy="0"/>
          </a:xfrm>
          <a:prstGeom prst="line">
            <a:avLst/>
          </a:prstGeom>
          <a:noFill/>
          <a:ln w="19050">
            <a:solidFill>
              <a:srgbClr val="3366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196" name="Line 4"/>
          <p:cNvSpPr>
            <a:spLocks noChangeShapeType="1"/>
          </p:cNvSpPr>
          <p:nvPr/>
        </p:nvSpPr>
        <p:spPr bwMode="auto">
          <a:xfrm>
            <a:off x="731838" y="296863"/>
            <a:ext cx="5280025" cy="0"/>
          </a:xfrm>
          <a:prstGeom prst="line">
            <a:avLst/>
          </a:prstGeom>
          <a:noFill/>
          <a:ln w="25400">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197" name="Rectangle 5"/>
          <p:cNvSpPr>
            <a:spLocks noChangeArrowheads="1"/>
          </p:cNvSpPr>
          <p:nvPr/>
        </p:nvSpPr>
        <p:spPr bwMode="auto">
          <a:xfrm>
            <a:off x="252413" y="134938"/>
            <a:ext cx="574675" cy="431800"/>
          </a:xfrm>
          <a:prstGeom prst="rect">
            <a:avLst/>
          </a:prstGeom>
          <a:solidFill>
            <a:srgbClr val="FFFF00"/>
          </a:solidFill>
          <a:ln w="9525">
            <a:solidFill>
              <a:schemeClr val="tx1"/>
            </a:solidFill>
            <a:miter lim="800000"/>
            <a:headEnd/>
            <a:tailEnd/>
          </a:ln>
        </p:spPr>
        <p:txBody>
          <a:bodyPr wrap="none" anchor="ctr"/>
          <a:lstStyle/>
          <a:p>
            <a:endParaRPr lang="tr-TR"/>
          </a:p>
        </p:txBody>
      </p:sp>
      <p:sp>
        <p:nvSpPr>
          <p:cNvPr id="8198" name="Line 6"/>
          <p:cNvSpPr>
            <a:spLocks noChangeShapeType="1"/>
          </p:cNvSpPr>
          <p:nvPr/>
        </p:nvSpPr>
        <p:spPr bwMode="auto">
          <a:xfrm>
            <a:off x="539750" y="566738"/>
            <a:ext cx="0" cy="3186112"/>
          </a:xfrm>
          <a:prstGeom prst="line">
            <a:avLst/>
          </a:prstGeom>
          <a:noFill/>
          <a:ln w="25400">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199" name="Line 7"/>
          <p:cNvSpPr>
            <a:spLocks noChangeShapeType="1"/>
          </p:cNvSpPr>
          <p:nvPr/>
        </p:nvSpPr>
        <p:spPr bwMode="auto">
          <a:xfrm>
            <a:off x="444500" y="566738"/>
            <a:ext cx="0" cy="1458912"/>
          </a:xfrm>
          <a:prstGeom prst="line">
            <a:avLst/>
          </a:prstGeom>
          <a:noFill/>
          <a:ln w="19050">
            <a:solidFill>
              <a:srgbClr val="3366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200" name="Text Box 10"/>
          <p:cNvSpPr txBox="1">
            <a:spLocks noChangeArrowheads="1"/>
          </p:cNvSpPr>
          <p:nvPr/>
        </p:nvSpPr>
        <p:spPr bwMode="auto">
          <a:xfrm>
            <a:off x="1527175" y="892175"/>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endParaRPr lang="tr-TR"/>
          </a:p>
        </p:txBody>
      </p:sp>
      <p:graphicFrame>
        <p:nvGraphicFramePr>
          <p:cNvPr id="13" name="Table 12"/>
          <p:cNvGraphicFramePr>
            <a:graphicFrameLocks noGrp="1"/>
          </p:cNvGraphicFramePr>
          <p:nvPr>
            <p:extLst>
              <p:ext uri="{D42A27DB-BD31-4B8C-83A1-F6EECF244321}">
                <p14:modId xmlns:p14="http://schemas.microsoft.com/office/powerpoint/2010/main" val="4077610863"/>
              </p:ext>
            </p:extLst>
          </p:nvPr>
        </p:nvGraphicFramePr>
        <p:xfrm>
          <a:off x="827088" y="2349500"/>
          <a:ext cx="7885112" cy="1752083"/>
        </p:xfrm>
        <a:graphic>
          <a:graphicData uri="http://schemas.openxmlformats.org/drawingml/2006/table">
            <a:tbl>
              <a:tblPr firstRow="1" bandRow="1">
                <a:tableStyleId>{5C22544A-7EE6-4342-B048-85BDC9FD1C3A}</a:tableStyleId>
              </a:tblPr>
              <a:tblGrid>
                <a:gridCol w="4284972">
                  <a:extLst>
                    <a:ext uri="{9D8B030D-6E8A-4147-A177-3AD203B41FA5}">
                      <a16:colId xmlns:a16="http://schemas.microsoft.com/office/drawing/2014/main" val="20000"/>
                    </a:ext>
                  </a:extLst>
                </a:gridCol>
                <a:gridCol w="3600140">
                  <a:extLst>
                    <a:ext uri="{9D8B030D-6E8A-4147-A177-3AD203B41FA5}">
                      <a16:colId xmlns:a16="http://schemas.microsoft.com/office/drawing/2014/main" val="20001"/>
                    </a:ext>
                  </a:extLst>
                </a:gridCol>
              </a:tblGrid>
              <a:tr h="370681">
                <a:tc>
                  <a:txBody>
                    <a:bodyPr/>
                    <a:lstStyle/>
                    <a:p>
                      <a:pPr algn="ctr"/>
                      <a:r>
                        <a:rPr lang="tr-TR" sz="1800" dirty="0">
                          <a:solidFill>
                            <a:srgbClr val="C00000"/>
                          </a:solidFill>
                        </a:rPr>
                        <a:t>TÜRKÇE</a:t>
                      </a:r>
                      <a:r>
                        <a:rPr lang="tr-TR" sz="1800" baseline="0" dirty="0">
                          <a:solidFill>
                            <a:srgbClr val="C00000"/>
                          </a:solidFill>
                        </a:rPr>
                        <a:t> ANAHTAR KELİMELER</a:t>
                      </a:r>
                      <a:endParaRPr lang="en-US" sz="1800" dirty="0">
                        <a:solidFill>
                          <a:srgbClr val="C00000"/>
                        </a:solidFill>
                      </a:endParaRPr>
                    </a:p>
                  </a:txBody>
                  <a:tcPr marL="91443" marR="91443" marT="45700" marB="45700"/>
                </a:tc>
                <a:tc>
                  <a:txBody>
                    <a:bodyPr/>
                    <a:lstStyle/>
                    <a:p>
                      <a:pPr algn="ctr"/>
                      <a:r>
                        <a:rPr lang="tr-TR" sz="1800" dirty="0">
                          <a:solidFill>
                            <a:srgbClr val="C00000"/>
                          </a:solidFill>
                        </a:rPr>
                        <a:t>MATLAB KARŞILIKLARI</a:t>
                      </a:r>
                      <a:endParaRPr lang="en-US" sz="1800" dirty="0">
                        <a:solidFill>
                          <a:srgbClr val="C00000"/>
                        </a:solidFill>
                      </a:endParaRPr>
                    </a:p>
                  </a:txBody>
                  <a:tcPr marL="91443" marR="91443" marT="45700" marB="45700"/>
                </a:tc>
                <a:extLst>
                  <a:ext uri="{0D108BD9-81ED-4DB2-BD59-A6C34878D82A}">
                    <a16:rowId xmlns:a16="http://schemas.microsoft.com/office/drawing/2014/main" val="10000"/>
                  </a:ext>
                </a:extLst>
              </a:tr>
              <a:tr h="370681">
                <a:tc>
                  <a:txBody>
                    <a:bodyPr/>
                    <a:lstStyle/>
                    <a:p>
                      <a:r>
                        <a:rPr lang="tr-TR" sz="1800" b="1" dirty="0">
                          <a:solidFill>
                            <a:schemeClr val="accent2"/>
                          </a:solidFill>
                        </a:rPr>
                        <a:t>ise, eğer, mi?</a:t>
                      </a:r>
                      <a:endParaRPr lang="en-US" sz="1800" dirty="0"/>
                    </a:p>
                  </a:txBody>
                  <a:tcPr marL="91443" marR="91443" marT="45700" marB="45700"/>
                </a:tc>
                <a:tc>
                  <a:txBody>
                    <a:bodyPr/>
                    <a:lstStyle/>
                    <a:p>
                      <a:r>
                        <a:rPr lang="en-US" sz="1800" b="1" dirty="0">
                          <a:solidFill>
                            <a:srgbClr val="FF0000"/>
                          </a:solidFill>
                        </a:rPr>
                        <a:t>if</a:t>
                      </a:r>
                      <a:endParaRPr lang="en-US" sz="1800" dirty="0"/>
                    </a:p>
                  </a:txBody>
                  <a:tcPr marL="91443" marR="91443" marT="45700" marB="45700"/>
                </a:tc>
                <a:extLst>
                  <a:ext uri="{0D108BD9-81ED-4DB2-BD59-A6C34878D82A}">
                    <a16:rowId xmlns:a16="http://schemas.microsoft.com/office/drawing/2014/main" val="10001"/>
                  </a:ext>
                </a:extLst>
              </a:tr>
              <a:tr h="370681">
                <a:tc>
                  <a:txBody>
                    <a:bodyPr/>
                    <a:lstStyle/>
                    <a:p>
                      <a:r>
                        <a:rPr lang="en-US" sz="1800" b="1" dirty="0">
                          <a:solidFill>
                            <a:schemeClr val="accent2"/>
                          </a:solidFill>
                        </a:rPr>
                        <a:t>de</a:t>
                      </a:r>
                      <a:r>
                        <a:rPr lang="tr-TR" sz="1800" b="1" dirty="0">
                          <a:solidFill>
                            <a:schemeClr val="accent2"/>
                          </a:solidFill>
                        </a:rPr>
                        <a:t>ğilse</a:t>
                      </a:r>
                      <a:endParaRPr lang="en-US" sz="1800" dirty="0"/>
                    </a:p>
                  </a:txBody>
                  <a:tcPr marL="91443" marR="91443" marT="45700" marB="45700"/>
                </a:tc>
                <a:tc>
                  <a:txBody>
                    <a:bodyPr/>
                    <a:lstStyle/>
                    <a:p>
                      <a:r>
                        <a:rPr lang="en-US" sz="1800" b="1" dirty="0">
                          <a:solidFill>
                            <a:srgbClr val="FF0000"/>
                          </a:solidFill>
                        </a:rPr>
                        <a:t>else</a:t>
                      </a:r>
                      <a:r>
                        <a:rPr lang="tr-TR" sz="1800" b="1" dirty="0">
                          <a:solidFill>
                            <a:srgbClr val="FF0000"/>
                          </a:solidFill>
                        </a:rPr>
                        <a:t>, </a:t>
                      </a:r>
                      <a:r>
                        <a:rPr lang="tr-TR" sz="1800" b="1">
                          <a:solidFill>
                            <a:srgbClr val="FF0000"/>
                          </a:solidFill>
                        </a:rPr>
                        <a:t>elseif</a:t>
                      </a:r>
                      <a:endParaRPr lang="en-US" sz="1800" dirty="0"/>
                    </a:p>
                  </a:txBody>
                  <a:tcPr marL="91443" marR="91443" marT="45700" marB="45700"/>
                </a:tc>
                <a:extLst>
                  <a:ext uri="{0D108BD9-81ED-4DB2-BD59-A6C34878D82A}">
                    <a16:rowId xmlns:a16="http://schemas.microsoft.com/office/drawing/2014/main" val="10002"/>
                  </a:ext>
                </a:extLst>
              </a:tr>
              <a:tr h="370681">
                <a:tc>
                  <a:txBody>
                    <a:bodyPr/>
                    <a:lstStyle/>
                    <a:p>
                      <a:r>
                        <a:rPr lang="tr-TR" sz="1800" b="1" noProof="0" dirty="0">
                          <a:solidFill>
                            <a:schemeClr val="accent2"/>
                          </a:solidFill>
                        </a:rPr>
                        <a:t>tane, kere, adet, defa, kez, e’ kadar, müddetçe, sürece</a:t>
                      </a:r>
                      <a:endParaRPr lang="tr-TR" sz="1800" noProof="0" dirty="0"/>
                    </a:p>
                  </a:txBody>
                  <a:tcPr marL="91443" marR="91443" marT="45700" marB="457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a:solidFill>
                            <a:srgbClr val="FF0000"/>
                          </a:solidFill>
                        </a:rPr>
                        <a:t>d</a:t>
                      </a:r>
                      <a:r>
                        <a:rPr lang="tr-TR" sz="1800" b="1" dirty="0">
                          <a:solidFill>
                            <a:srgbClr val="FF0000"/>
                          </a:solidFill>
                        </a:rPr>
                        <a:t>öngü (for veya while)</a:t>
                      </a:r>
                      <a:endParaRPr lang="en-US" sz="1800" dirty="0"/>
                    </a:p>
                  </a:txBody>
                  <a:tcPr marL="91443" marR="91443" marT="45700" marB="45700"/>
                </a:tc>
                <a:extLst>
                  <a:ext uri="{0D108BD9-81ED-4DB2-BD59-A6C34878D82A}">
                    <a16:rowId xmlns:a16="http://schemas.microsoft.com/office/drawing/2014/main" val="10003"/>
                  </a:ext>
                </a:extLst>
              </a:tr>
            </a:tbl>
          </a:graphicData>
        </a:graphic>
      </p:graphicFrame>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296863"/>
            <a:ext cx="576263" cy="431800"/>
          </a:xfrm>
          <a:prstGeom prst="rect">
            <a:avLst/>
          </a:prstGeom>
          <a:solidFill>
            <a:srgbClr val="FF9900"/>
          </a:solidFill>
          <a:ln w="9525">
            <a:solidFill>
              <a:schemeClr val="tx1"/>
            </a:solidFill>
            <a:miter lim="800000"/>
            <a:headEnd/>
            <a:tailEnd/>
          </a:ln>
        </p:spPr>
        <p:txBody>
          <a:bodyPr wrap="none" anchor="ctr"/>
          <a:lstStyle/>
          <a:p>
            <a:endParaRPr lang="tr-TR"/>
          </a:p>
        </p:txBody>
      </p:sp>
      <p:sp>
        <p:nvSpPr>
          <p:cNvPr id="15363" name="Line 3"/>
          <p:cNvSpPr>
            <a:spLocks noChangeShapeType="1"/>
          </p:cNvSpPr>
          <p:nvPr/>
        </p:nvSpPr>
        <p:spPr bwMode="auto">
          <a:xfrm>
            <a:off x="731838" y="242888"/>
            <a:ext cx="2879725" cy="0"/>
          </a:xfrm>
          <a:prstGeom prst="line">
            <a:avLst/>
          </a:prstGeom>
          <a:noFill/>
          <a:ln w="19050">
            <a:solidFill>
              <a:srgbClr val="3366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5364" name="Line 4"/>
          <p:cNvSpPr>
            <a:spLocks noChangeShapeType="1"/>
          </p:cNvSpPr>
          <p:nvPr/>
        </p:nvSpPr>
        <p:spPr bwMode="auto">
          <a:xfrm>
            <a:off x="731838" y="296863"/>
            <a:ext cx="5280025" cy="0"/>
          </a:xfrm>
          <a:prstGeom prst="line">
            <a:avLst/>
          </a:prstGeom>
          <a:noFill/>
          <a:ln w="25400">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5365" name="Rectangle 5"/>
          <p:cNvSpPr>
            <a:spLocks noChangeArrowheads="1"/>
          </p:cNvSpPr>
          <p:nvPr/>
        </p:nvSpPr>
        <p:spPr bwMode="auto">
          <a:xfrm>
            <a:off x="252413" y="134938"/>
            <a:ext cx="574675" cy="431800"/>
          </a:xfrm>
          <a:prstGeom prst="rect">
            <a:avLst/>
          </a:prstGeom>
          <a:solidFill>
            <a:srgbClr val="FFFF00"/>
          </a:solidFill>
          <a:ln w="9525">
            <a:solidFill>
              <a:schemeClr val="tx1"/>
            </a:solidFill>
            <a:miter lim="800000"/>
            <a:headEnd/>
            <a:tailEnd/>
          </a:ln>
        </p:spPr>
        <p:txBody>
          <a:bodyPr wrap="none" anchor="ctr"/>
          <a:lstStyle/>
          <a:p>
            <a:endParaRPr lang="tr-TR"/>
          </a:p>
        </p:txBody>
      </p:sp>
      <p:sp>
        <p:nvSpPr>
          <p:cNvPr id="15366" name="Line 6"/>
          <p:cNvSpPr>
            <a:spLocks noChangeShapeType="1"/>
          </p:cNvSpPr>
          <p:nvPr/>
        </p:nvSpPr>
        <p:spPr bwMode="auto">
          <a:xfrm>
            <a:off x="539750" y="566738"/>
            <a:ext cx="0" cy="3186112"/>
          </a:xfrm>
          <a:prstGeom prst="line">
            <a:avLst/>
          </a:prstGeom>
          <a:noFill/>
          <a:ln w="25400">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5367" name="Line 7"/>
          <p:cNvSpPr>
            <a:spLocks noChangeShapeType="1"/>
          </p:cNvSpPr>
          <p:nvPr/>
        </p:nvSpPr>
        <p:spPr bwMode="auto">
          <a:xfrm>
            <a:off x="444500" y="566738"/>
            <a:ext cx="0" cy="1458912"/>
          </a:xfrm>
          <a:prstGeom prst="line">
            <a:avLst/>
          </a:prstGeom>
          <a:noFill/>
          <a:ln w="19050">
            <a:solidFill>
              <a:srgbClr val="3366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5369" name="Text Box 10"/>
          <p:cNvSpPr txBox="1">
            <a:spLocks noChangeArrowheads="1"/>
          </p:cNvSpPr>
          <p:nvPr/>
        </p:nvSpPr>
        <p:spPr bwMode="auto">
          <a:xfrm>
            <a:off x="449266" y="738869"/>
            <a:ext cx="7921625" cy="5478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just">
              <a:spcBef>
                <a:spcPct val="50000"/>
              </a:spcBef>
              <a:buFont typeface="Wingdings" pitchFamily="2" charset="2"/>
              <a:buChar char="v"/>
            </a:pPr>
            <a:r>
              <a:rPr lang="tr-TR" sz="2800" dirty="0"/>
              <a:t>Birçok uygulamada bazı işlemlerin tekrar tekrar gerçekleştirilmesi gerekir. Bizlere bu imkanı sağlayan programlama yapılarına </a:t>
            </a:r>
            <a:r>
              <a:rPr lang="tr-TR" sz="2800" dirty="0">
                <a:solidFill>
                  <a:srgbClr val="FF0000"/>
                </a:solidFill>
              </a:rPr>
              <a:t>döngü </a:t>
            </a:r>
            <a:r>
              <a:rPr lang="tr-TR" sz="2800" dirty="0"/>
              <a:t>denir. </a:t>
            </a:r>
          </a:p>
          <a:p>
            <a:pPr algn="just">
              <a:spcBef>
                <a:spcPct val="50000"/>
              </a:spcBef>
              <a:buFont typeface="Wingdings" pitchFamily="2" charset="2"/>
              <a:buChar char="v"/>
            </a:pPr>
            <a:r>
              <a:rPr lang="tr-TR" sz="2800" dirty="0" err="1">
                <a:solidFill>
                  <a:srgbClr val="FF0000"/>
                </a:solidFill>
              </a:rPr>
              <a:t>MATLAB</a:t>
            </a:r>
            <a:r>
              <a:rPr lang="tr-TR" sz="2800" dirty="0" err="1"/>
              <a:t>’de</a:t>
            </a:r>
            <a:r>
              <a:rPr lang="tr-TR" sz="2800" dirty="0"/>
              <a:t> döngü oluşturmak amacıyla kullanılan </a:t>
            </a:r>
            <a:r>
              <a:rPr lang="tr-TR" sz="2800" dirty="0" err="1">
                <a:solidFill>
                  <a:srgbClr val="FF0000"/>
                </a:solidFill>
              </a:rPr>
              <a:t>for</a:t>
            </a:r>
            <a:r>
              <a:rPr lang="tr-TR" sz="2800" dirty="0"/>
              <a:t> ve </a:t>
            </a:r>
            <a:r>
              <a:rPr lang="tr-TR" sz="2800" dirty="0" err="1">
                <a:solidFill>
                  <a:srgbClr val="FF0000"/>
                </a:solidFill>
              </a:rPr>
              <a:t>while</a:t>
            </a:r>
            <a:r>
              <a:rPr lang="tr-TR" sz="2800" dirty="0"/>
              <a:t> adında 2 tekrarlama deyimi vardır.</a:t>
            </a:r>
          </a:p>
          <a:p>
            <a:pPr algn="just">
              <a:spcBef>
                <a:spcPct val="50000"/>
              </a:spcBef>
              <a:buFont typeface="Wingdings" pitchFamily="2" charset="2"/>
              <a:buChar char="v"/>
            </a:pPr>
            <a:r>
              <a:rPr lang="tr-TR" sz="2800" dirty="0" err="1">
                <a:solidFill>
                  <a:srgbClr val="FF0000"/>
                </a:solidFill>
              </a:rPr>
              <a:t>for</a:t>
            </a:r>
            <a:r>
              <a:rPr lang="tr-TR" sz="2800" dirty="0"/>
              <a:t> döngüsü genellikle tekrar sayısının bilindiği durumlarda kullanılır.</a:t>
            </a:r>
          </a:p>
          <a:p>
            <a:pPr algn="just">
              <a:spcBef>
                <a:spcPct val="50000"/>
              </a:spcBef>
              <a:buFont typeface="Wingdings" pitchFamily="2" charset="2"/>
              <a:buChar char="v"/>
            </a:pPr>
            <a:r>
              <a:rPr lang="tr-TR" sz="2800" dirty="0" err="1">
                <a:solidFill>
                  <a:srgbClr val="FF0000"/>
                </a:solidFill>
              </a:rPr>
              <a:t>while</a:t>
            </a:r>
            <a:r>
              <a:rPr lang="tr-TR" sz="2800" dirty="0"/>
              <a:t> döngüsü ise tekrar sayısının bir koşula bağlı olduğu durumlarda kullanılır.</a:t>
            </a:r>
          </a:p>
        </p:txBody>
      </p:sp>
    </p:spTree>
    <p:extLst>
      <p:ext uri="{BB962C8B-B14F-4D97-AF65-F5344CB8AC3E}">
        <p14:creationId xmlns:p14="http://schemas.microsoft.com/office/powerpoint/2010/main" val="41738680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539750" y="296863"/>
            <a:ext cx="576263" cy="431800"/>
          </a:xfrm>
          <a:prstGeom prst="rect">
            <a:avLst/>
          </a:prstGeom>
          <a:solidFill>
            <a:srgbClr val="FF9900"/>
          </a:solidFill>
          <a:ln w="9525">
            <a:solidFill>
              <a:schemeClr val="tx1"/>
            </a:solidFill>
            <a:miter lim="800000"/>
            <a:headEnd/>
            <a:tailEnd/>
          </a:ln>
        </p:spPr>
        <p:txBody>
          <a:bodyPr wrap="none" anchor="ctr"/>
          <a:lstStyle/>
          <a:p>
            <a:endParaRPr lang="tr-TR"/>
          </a:p>
        </p:txBody>
      </p:sp>
      <p:sp>
        <p:nvSpPr>
          <p:cNvPr id="16387" name="Line 3"/>
          <p:cNvSpPr>
            <a:spLocks noChangeShapeType="1"/>
          </p:cNvSpPr>
          <p:nvPr/>
        </p:nvSpPr>
        <p:spPr bwMode="auto">
          <a:xfrm>
            <a:off x="731838" y="242888"/>
            <a:ext cx="2879725" cy="0"/>
          </a:xfrm>
          <a:prstGeom prst="line">
            <a:avLst/>
          </a:prstGeom>
          <a:noFill/>
          <a:ln w="19050">
            <a:solidFill>
              <a:srgbClr val="3366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6388" name="Line 4"/>
          <p:cNvSpPr>
            <a:spLocks noChangeShapeType="1"/>
          </p:cNvSpPr>
          <p:nvPr/>
        </p:nvSpPr>
        <p:spPr bwMode="auto">
          <a:xfrm>
            <a:off x="731838" y="296863"/>
            <a:ext cx="5280025" cy="0"/>
          </a:xfrm>
          <a:prstGeom prst="line">
            <a:avLst/>
          </a:prstGeom>
          <a:noFill/>
          <a:ln w="25400">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6389" name="Rectangle 5"/>
          <p:cNvSpPr>
            <a:spLocks noChangeArrowheads="1"/>
          </p:cNvSpPr>
          <p:nvPr/>
        </p:nvSpPr>
        <p:spPr bwMode="auto">
          <a:xfrm>
            <a:off x="252413" y="134938"/>
            <a:ext cx="574675" cy="431800"/>
          </a:xfrm>
          <a:prstGeom prst="rect">
            <a:avLst/>
          </a:prstGeom>
          <a:solidFill>
            <a:srgbClr val="FFFF00"/>
          </a:solidFill>
          <a:ln w="9525">
            <a:solidFill>
              <a:schemeClr val="tx1"/>
            </a:solidFill>
            <a:miter lim="800000"/>
            <a:headEnd/>
            <a:tailEnd/>
          </a:ln>
        </p:spPr>
        <p:txBody>
          <a:bodyPr wrap="none" anchor="ctr"/>
          <a:lstStyle/>
          <a:p>
            <a:endParaRPr lang="tr-TR"/>
          </a:p>
        </p:txBody>
      </p:sp>
      <p:sp>
        <p:nvSpPr>
          <p:cNvPr id="16390" name="Line 6"/>
          <p:cNvSpPr>
            <a:spLocks noChangeShapeType="1"/>
          </p:cNvSpPr>
          <p:nvPr/>
        </p:nvSpPr>
        <p:spPr bwMode="auto">
          <a:xfrm>
            <a:off x="539750" y="566738"/>
            <a:ext cx="0" cy="3186112"/>
          </a:xfrm>
          <a:prstGeom prst="line">
            <a:avLst/>
          </a:prstGeom>
          <a:noFill/>
          <a:ln w="25400">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6391" name="Line 7"/>
          <p:cNvSpPr>
            <a:spLocks noChangeShapeType="1"/>
          </p:cNvSpPr>
          <p:nvPr/>
        </p:nvSpPr>
        <p:spPr bwMode="auto">
          <a:xfrm>
            <a:off x="444500" y="566738"/>
            <a:ext cx="0" cy="1458912"/>
          </a:xfrm>
          <a:prstGeom prst="line">
            <a:avLst/>
          </a:prstGeom>
          <a:noFill/>
          <a:ln w="19050">
            <a:solidFill>
              <a:srgbClr val="3366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6392" name="Rectangle 9"/>
          <p:cNvSpPr>
            <a:spLocks noChangeArrowheads="1"/>
          </p:cNvSpPr>
          <p:nvPr/>
        </p:nvSpPr>
        <p:spPr bwMode="auto">
          <a:xfrm>
            <a:off x="1116013" y="990600"/>
            <a:ext cx="73437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7" rIns="92075" bIns="46037">
            <a:spAutoFit/>
          </a:bodyPr>
          <a:lstStyle/>
          <a:p>
            <a:pPr algn="ctr">
              <a:spcBef>
                <a:spcPct val="24000"/>
              </a:spcBef>
            </a:pPr>
            <a:r>
              <a:rPr lang="tr-TR" sz="2800">
                <a:solidFill>
                  <a:srgbClr val="3333CC"/>
                </a:solidFill>
              </a:rPr>
              <a:t>DÖNGÜ OLUŞTURMA KURALLARI</a:t>
            </a:r>
          </a:p>
        </p:txBody>
      </p:sp>
      <p:sp>
        <p:nvSpPr>
          <p:cNvPr id="16393" name="Rectangle 2"/>
          <p:cNvSpPr>
            <a:spLocks noChangeArrowheads="1"/>
          </p:cNvSpPr>
          <p:nvPr/>
        </p:nvSpPr>
        <p:spPr bwMode="auto">
          <a:xfrm>
            <a:off x="728663" y="2008188"/>
            <a:ext cx="8267700" cy="348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cmpd="tri" algn="ctr">
                <a:solidFill>
                  <a:srgbClr val="000000"/>
                </a:solidFill>
                <a:miter lim="800000"/>
                <a:headEnd/>
                <a:tailEnd/>
              </a14:hiddenLine>
            </a:ext>
          </a:extLst>
        </p:spPr>
        <p:txBody>
          <a:bodyPr anchor="ctr">
            <a:spAutoFit/>
          </a:bodyPr>
          <a:lstStyle/>
          <a:p>
            <a:pPr eaLnBrk="1" hangingPunct="1">
              <a:lnSpc>
                <a:spcPct val="120000"/>
              </a:lnSpc>
              <a:spcBef>
                <a:spcPct val="20000"/>
              </a:spcBef>
            </a:pPr>
            <a:r>
              <a:rPr lang="tr-TR" sz="2400">
                <a:solidFill>
                  <a:srgbClr val="3333FF"/>
                </a:solidFill>
              </a:rPr>
              <a:t>1- </a:t>
            </a:r>
            <a:r>
              <a:rPr lang="tr-TR" sz="2400"/>
              <a:t>Döngü değişkeninin başlangıç değeri belirlenir.</a:t>
            </a:r>
          </a:p>
          <a:p>
            <a:pPr eaLnBrk="1" hangingPunct="1">
              <a:lnSpc>
                <a:spcPct val="120000"/>
              </a:lnSpc>
              <a:spcBef>
                <a:spcPct val="20000"/>
              </a:spcBef>
            </a:pPr>
            <a:r>
              <a:rPr lang="tr-TR" sz="2400">
                <a:solidFill>
                  <a:srgbClr val="3333FF"/>
                </a:solidFill>
              </a:rPr>
              <a:t>2-</a:t>
            </a:r>
            <a:r>
              <a:rPr lang="tr-TR" sz="2400"/>
              <a:t> Döngü değişkeninin bitiş değeri belirlenir.</a:t>
            </a:r>
          </a:p>
          <a:p>
            <a:pPr eaLnBrk="1" hangingPunct="1">
              <a:lnSpc>
                <a:spcPct val="120000"/>
              </a:lnSpc>
              <a:spcBef>
                <a:spcPct val="20000"/>
              </a:spcBef>
            </a:pPr>
            <a:r>
              <a:rPr lang="tr-TR" sz="2400">
                <a:solidFill>
                  <a:srgbClr val="3333FF"/>
                </a:solidFill>
              </a:rPr>
              <a:t>3- </a:t>
            </a:r>
            <a:r>
              <a:rPr lang="tr-TR" sz="2400"/>
              <a:t>Döngü değişkeninin bitiş değerine ulaşıp ulaşmadığı test edilir. </a:t>
            </a:r>
          </a:p>
          <a:p>
            <a:pPr eaLnBrk="1" hangingPunct="1">
              <a:lnSpc>
                <a:spcPct val="120000"/>
              </a:lnSpc>
              <a:spcBef>
                <a:spcPct val="20000"/>
              </a:spcBef>
            </a:pPr>
            <a:r>
              <a:rPr lang="tr-TR" sz="2400">
                <a:solidFill>
                  <a:srgbClr val="3333FF"/>
                </a:solidFill>
              </a:rPr>
              <a:t>4- </a:t>
            </a:r>
            <a:r>
              <a:rPr lang="tr-TR" sz="2400"/>
              <a:t>İstenen işlem gerçekleştirilir.</a:t>
            </a:r>
          </a:p>
          <a:p>
            <a:pPr eaLnBrk="1" hangingPunct="1">
              <a:lnSpc>
                <a:spcPct val="120000"/>
              </a:lnSpc>
              <a:spcBef>
                <a:spcPct val="20000"/>
              </a:spcBef>
            </a:pPr>
            <a:r>
              <a:rPr lang="tr-TR" sz="2400">
                <a:solidFill>
                  <a:srgbClr val="3333FF"/>
                </a:solidFill>
              </a:rPr>
              <a:t>5-</a:t>
            </a:r>
            <a:r>
              <a:rPr lang="tr-TR" sz="2400"/>
              <a:t> Döngü değişkeni, döngü içinde adım miktarı kadar arttırılır yada azaltılır.</a:t>
            </a:r>
          </a:p>
        </p:txBody>
      </p:sp>
    </p:spTree>
    <p:extLst>
      <p:ext uri="{BB962C8B-B14F-4D97-AF65-F5344CB8AC3E}">
        <p14:creationId xmlns:p14="http://schemas.microsoft.com/office/powerpoint/2010/main" val="2466240394"/>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539750" y="296863"/>
            <a:ext cx="576263" cy="431800"/>
          </a:xfrm>
          <a:prstGeom prst="rect">
            <a:avLst/>
          </a:prstGeom>
          <a:solidFill>
            <a:srgbClr val="FF9900"/>
          </a:solidFill>
          <a:ln w="9525">
            <a:solidFill>
              <a:schemeClr val="tx1"/>
            </a:solidFill>
            <a:miter lim="800000"/>
            <a:headEnd/>
            <a:tailEnd/>
          </a:ln>
        </p:spPr>
        <p:txBody>
          <a:bodyPr wrap="none" anchor="ctr"/>
          <a:lstStyle/>
          <a:p>
            <a:endParaRPr lang="tr-TR"/>
          </a:p>
        </p:txBody>
      </p:sp>
      <p:sp>
        <p:nvSpPr>
          <p:cNvPr id="17411" name="Line 3"/>
          <p:cNvSpPr>
            <a:spLocks noChangeShapeType="1"/>
          </p:cNvSpPr>
          <p:nvPr/>
        </p:nvSpPr>
        <p:spPr bwMode="auto">
          <a:xfrm>
            <a:off x="731838" y="242888"/>
            <a:ext cx="2879725" cy="0"/>
          </a:xfrm>
          <a:prstGeom prst="line">
            <a:avLst/>
          </a:prstGeom>
          <a:noFill/>
          <a:ln w="19050">
            <a:solidFill>
              <a:srgbClr val="3366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7412" name="Line 4"/>
          <p:cNvSpPr>
            <a:spLocks noChangeShapeType="1"/>
          </p:cNvSpPr>
          <p:nvPr/>
        </p:nvSpPr>
        <p:spPr bwMode="auto">
          <a:xfrm>
            <a:off x="731838" y="296863"/>
            <a:ext cx="5280025" cy="0"/>
          </a:xfrm>
          <a:prstGeom prst="line">
            <a:avLst/>
          </a:prstGeom>
          <a:noFill/>
          <a:ln w="25400">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7413" name="Rectangle 5"/>
          <p:cNvSpPr>
            <a:spLocks noChangeArrowheads="1"/>
          </p:cNvSpPr>
          <p:nvPr/>
        </p:nvSpPr>
        <p:spPr bwMode="auto">
          <a:xfrm>
            <a:off x="252413" y="134938"/>
            <a:ext cx="574675" cy="431800"/>
          </a:xfrm>
          <a:prstGeom prst="rect">
            <a:avLst/>
          </a:prstGeom>
          <a:solidFill>
            <a:srgbClr val="FFFF00"/>
          </a:solidFill>
          <a:ln w="9525">
            <a:solidFill>
              <a:schemeClr val="tx1"/>
            </a:solidFill>
            <a:miter lim="800000"/>
            <a:headEnd/>
            <a:tailEnd/>
          </a:ln>
        </p:spPr>
        <p:txBody>
          <a:bodyPr wrap="none" anchor="ctr"/>
          <a:lstStyle/>
          <a:p>
            <a:endParaRPr lang="tr-TR"/>
          </a:p>
        </p:txBody>
      </p:sp>
      <p:sp>
        <p:nvSpPr>
          <p:cNvPr id="17414" name="Line 6"/>
          <p:cNvSpPr>
            <a:spLocks noChangeShapeType="1"/>
          </p:cNvSpPr>
          <p:nvPr/>
        </p:nvSpPr>
        <p:spPr bwMode="auto">
          <a:xfrm>
            <a:off x="539750" y="566738"/>
            <a:ext cx="0" cy="3186112"/>
          </a:xfrm>
          <a:prstGeom prst="line">
            <a:avLst/>
          </a:prstGeom>
          <a:noFill/>
          <a:ln w="25400">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7415" name="Line 7"/>
          <p:cNvSpPr>
            <a:spLocks noChangeShapeType="1"/>
          </p:cNvSpPr>
          <p:nvPr/>
        </p:nvSpPr>
        <p:spPr bwMode="auto">
          <a:xfrm>
            <a:off x="444500" y="566738"/>
            <a:ext cx="0" cy="1458912"/>
          </a:xfrm>
          <a:prstGeom prst="line">
            <a:avLst/>
          </a:prstGeom>
          <a:noFill/>
          <a:ln w="19050">
            <a:solidFill>
              <a:srgbClr val="3366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7416" name="Rectangle 8"/>
          <p:cNvSpPr>
            <a:spLocks noChangeArrowheads="1"/>
          </p:cNvSpPr>
          <p:nvPr/>
        </p:nvSpPr>
        <p:spPr bwMode="auto">
          <a:xfrm>
            <a:off x="684213" y="1055688"/>
            <a:ext cx="8459787" cy="133826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eaLnBrk="1" hangingPunct="1"/>
            <a:r>
              <a:rPr lang="tr-TR" sz="2700" dirty="0" err="1">
                <a:solidFill>
                  <a:srgbClr val="FF0000"/>
                </a:solidFill>
              </a:rPr>
              <a:t>for</a:t>
            </a:r>
            <a:r>
              <a:rPr lang="tr-TR" sz="2700" dirty="0"/>
              <a:t>  </a:t>
            </a:r>
            <a:r>
              <a:rPr lang="tr-TR" sz="2700" i="1" dirty="0">
                <a:solidFill>
                  <a:srgbClr val="A50021"/>
                </a:solidFill>
              </a:rPr>
              <a:t>döngü değişkeni</a:t>
            </a:r>
            <a:r>
              <a:rPr lang="tr-TR" sz="2700" i="1" dirty="0"/>
              <a:t> </a:t>
            </a:r>
            <a:r>
              <a:rPr lang="tr-TR" sz="2700" dirty="0"/>
              <a:t>= </a:t>
            </a:r>
            <a:r>
              <a:rPr lang="tr-TR" sz="2700" i="1" dirty="0" err="1">
                <a:solidFill>
                  <a:srgbClr val="0066FF"/>
                </a:solidFill>
              </a:rPr>
              <a:t>başlangıç</a:t>
            </a:r>
            <a:r>
              <a:rPr lang="tr-TR" sz="2700" dirty="0" err="1"/>
              <a:t>:</a:t>
            </a:r>
            <a:r>
              <a:rPr lang="tr-TR" sz="2700" i="1" dirty="0" err="1">
                <a:solidFill>
                  <a:srgbClr val="0066FF"/>
                </a:solidFill>
              </a:rPr>
              <a:t>artış</a:t>
            </a:r>
            <a:r>
              <a:rPr lang="tr-TR" sz="2700" i="1" dirty="0">
                <a:solidFill>
                  <a:srgbClr val="0066FF"/>
                </a:solidFill>
              </a:rPr>
              <a:t> </a:t>
            </a:r>
            <a:r>
              <a:rPr lang="tr-TR" sz="2700" i="1" dirty="0" err="1">
                <a:solidFill>
                  <a:srgbClr val="0066FF"/>
                </a:solidFill>
              </a:rPr>
              <a:t>miktarı</a:t>
            </a:r>
            <a:r>
              <a:rPr lang="tr-TR" sz="2700" dirty="0" err="1"/>
              <a:t>:</a:t>
            </a:r>
            <a:r>
              <a:rPr lang="tr-TR" sz="2700" i="1" dirty="0" err="1">
                <a:solidFill>
                  <a:srgbClr val="0066FF"/>
                </a:solidFill>
              </a:rPr>
              <a:t>bitiş</a:t>
            </a:r>
            <a:r>
              <a:rPr lang="tr-TR" sz="2700" dirty="0">
                <a:solidFill>
                  <a:srgbClr val="A50021"/>
                </a:solidFill>
              </a:rPr>
              <a:t> </a:t>
            </a:r>
            <a:r>
              <a:rPr lang="tr-TR" sz="2700" dirty="0"/>
              <a:t> </a:t>
            </a:r>
          </a:p>
          <a:p>
            <a:pPr eaLnBrk="1" hangingPunct="1"/>
            <a:r>
              <a:rPr lang="tr-TR" sz="2700" dirty="0"/>
              <a:t>	</a:t>
            </a:r>
            <a:r>
              <a:rPr lang="tr-TR" sz="2700" i="1" dirty="0"/>
              <a:t>tekrar deyimleri</a:t>
            </a:r>
          </a:p>
          <a:p>
            <a:pPr eaLnBrk="1" hangingPunct="1"/>
            <a:r>
              <a:rPr lang="tr-TR" sz="2700" dirty="0" err="1">
                <a:solidFill>
                  <a:srgbClr val="FF0000"/>
                </a:solidFill>
              </a:rPr>
              <a:t>end</a:t>
            </a:r>
            <a:endParaRPr lang="tr-TR" sz="2700" dirty="0">
              <a:solidFill>
                <a:srgbClr val="FF0000"/>
              </a:solidFill>
            </a:endParaRPr>
          </a:p>
        </p:txBody>
      </p:sp>
      <p:sp>
        <p:nvSpPr>
          <p:cNvPr id="17417" name="Text Box 9"/>
          <p:cNvSpPr txBox="1">
            <a:spLocks noChangeArrowheads="1"/>
          </p:cNvSpPr>
          <p:nvPr/>
        </p:nvSpPr>
        <p:spPr bwMode="auto">
          <a:xfrm>
            <a:off x="2232025" y="333375"/>
            <a:ext cx="47164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a:spcBef>
                <a:spcPct val="50000"/>
              </a:spcBef>
            </a:pPr>
            <a:r>
              <a:rPr lang="tr-TR" sz="3200">
                <a:solidFill>
                  <a:srgbClr val="FF0000"/>
                </a:solidFill>
              </a:rPr>
              <a:t>for</a:t>
            </a:r>
            <a:r>
              <a:rPr lang="tr-TR" sz="3200">
                <a:solidFill>
                  <a:schemeClr val="accent2"/>
                </a:solidFill>
              </a:rPr>
              <a:t> DÖNGÜSÜ</a:t>
            </a:r>
            <a:endParaRPr lang="tr-TR" sz="3200" u="sng">
              <a:solidFill>
                <a:schemeClr val="accent2"/>
              </a:solidFill>
            </a:endParaRPr>
          </a:p>
        </p:txBody>
      </p:sp>
      <p:sp>
        <p:nvSpPr>
          <p:cNvPr id="17418" name="Rectangle 13"/>
          <p:cNvSpPr>
            <a:spLocks noChangeArrowheads="1"/>
          </p:cNvSpPr>
          <p:nvPr/>
        </p:nvSpPr>
        <p:spPr bwMode="auto">
          <a:xfrm>
            <a:off x="774700" y="2844800"/>
            <a:ext cx="7880350" cy="133826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eaLnBrk="1" hangingPunct="1"/>
            <a:r>
              <a:rPr lang="tr-TR" sz="2700">
                <a:solidFill>
                  <a:srgbClr val="FF0000"/>
                </a:solidFill>
              </a:rPr>
              <a:t>for</a:t>
            </a:r>
            <a:r>
              <a:rPr lang="tr-TR" sz="2700"/>
              <a:t>  </a:t>
            </a:r>
            <a:r>
              <a:rPr lang="tr-TR" sz="2700" i="1">
                <a:solidFill>
                  <a:srgbClr val="A50021"/>
                </a:solidFill>
              </a:rPr>
              <a:t>döngü değişkeni</a:t>
            </a:r>
            <a:r>
              <a:rPr lang="tr-TR" sz="2700" i="1"/>
              <a:t> </a:t>
            </a:r>
            <a:r>
              <a:rPr lang="tr-TR" sz="2700"/>
              <a:t>= </a:t>
            </a:r>
            <a:r>
              <a:rPr lang="tr-TR" sz="2700" i="1">
                <a:solidFill>
                  <a:srgbClr val="0066FF"/>
                </a:solidFill>
              </a:rPr>
              <a:t>başlangıç</a:t>
            </a:r>
            <a:r>
              <a:rPr lang="tr-TR" sz="2700"/>
              <a:t>:</a:t>
            </a:r>
            <a:r>
              <a:rPr lang="tr-TR" sz="2700" i="1">
                <a:solidFill>
                  <a:srgbClr val="0066FF"/>
                </a:solidFill>
              </a:rPr>
              <a:t>bitiş</a:t>
            </a:r>
            <a:r>
              <a:rPr lang="tr-TR" sz="2700"/>
              <a:t> 	</a:t>
            </a:r>
          </a:p>
          <a:p>
            <a:pPr eaLnBrk="1" hangingPunct="1"/>
            <a:r>
              <a:rPr lang="tr-TR" sz="2700"/>
              <a:t>	</a:t>
            </a:r>
            <a:r>
              <a:rPr lang="tr-TR" sz="2700" i="1"/>
              <a:t>tekrar deyimleri</a:t>
            </a:r>
          </a:p>
          <a:p>
            <a:pPr eaLnBrk="1" hangingPunct="1"/>
            <a:r>
              <a:rPr lang="tr-TR" sz="2700">
                <a:solidFill>
                  <a:srgbClr val="FF0000"/>
                </a:solidFill>
              </a:rPr>
              <a:t>end</a:t>
            </a:r>
          </a:p>
        </p:txBody>
      </p:sp>
      <p:sp>
        <p:nvSpPr>
          <p:cNvPr id="17419" name="Text Box 14"/>
          <p:cNvSpPr txBox="1">
            <a:spLocks noChangeArrowheads="1"/>
          </p:cNvSpPr>
          <p:nvPr/>
        </p:nvSpPr>
        <p:spPr bwMode="auto">
          <a:xfrm>
            <a:off x="2052638" y="4341813"/>
            <a:ext cx="46053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tr-TR" sz="2000">
                <a:solidFill>
                  <a:srgbClr val="0066FF"/>
                </a:solidFill>
              </a:rPr>
              <a:t>artış miktarı </a:t>
            </a:r>
            <a:r>
              <a:rPr lang="tr-TR" sz="2000"/>
              <a:t>otomatik olarak 1 atanır.</a:t>
            </a:r>
          </a:p>
        </p:txBody>
      </p:sp>
      <p:sp>
        <p:nvSpPr>
          <p:cNvPr id="17420" name="AutoShape 15"/>
          <p:cNvSpPr>
            <a:spLocks noChangeArrowheads="1"/>
          </p:cNvSpPr>
          <p:nvPr/>
        </p:nvSpPr>
        <p:spPr bwMode="auto">
          <a:xfrm flipH="1">
            <a:off x="6434138" y="3282950"/>
            <a:ext cx="649287" cy="1260475"/>
          </a:xfrm>
          <a:prstGeom prst="curvedRightArrow">
            <a:avLst>
              <a:gd name="adj1" fmla="val 58078"/>
              <a:gd name="adj2" fmla="val 77653"/>
              <a:gd name="adj3" fmla="val 33333"/>
            </a:avLst>
          </a:prstGeom>
          <a:solidFill>
            <a:srgbClr val="000080"/>
          </a:solidFill>
          <a:ln w="9525">
            <a:solidFill>
              <a:schemeClr val="bg1"/>
            </a:solidFill>
            <a:miter lim="800000"/>
            <a:headEnd/>
            <a:tailEnd/>
          </a:ln>
        </p:spPr>
        <p:txBody>
          <a:bodyPr wrap="none" anchor="ctr"/>
          <a:lstStyle/>
          <a:p>
            <a:endParaRPr lang="tr-TR"/>
          </a:p>
        </p:txBody>
      </p:sp>
      <p:sp>
        <p:nvSpPr>
          <p:cNvPr id="17421" name="Rectangle 13"/>
          <p:cNvSpPr>
            <a:spLocks noChangeArrowheads="1"/>
          </p:cNvSpPr>
          <p:nvPr/>
        </p:nvSpPr>
        <p:spPr bwMode="auto">
          <a:xfrm>
            <a:off x="774700" y="5181600"/>
            <a:ext cx="7880350" cy="5080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eaLnBrk="1" hangingPunct="1"/>
            <a:r>
              <a:rPr lang="tr-TR" sz="2700">
                <a:solidFill>
                  <a:srgbClr val="A50021"/>
                </a:solidFill>
              </a:rPr>
              <a:t>döngü değişkeni </a:t>
            </a:r>
            <a:r>
              <a:rPr lang="tr-TR" sz="2700">
                <a:solidFill>
                  <a:srgbClr val="FF0000"/>
                </a:solidFill>
              </a:rPr>
              <a:t>sayaç</a:t>
            </a:r>
            <a:r>
              <a:rPr lang="tr-TR" sz="2700">
                <a:solidFill>
                  <a:srgbClr val="A50021"/>
                </a:solidFill>
              </a:rPr>
              <a:t> olarak da adlandırılır.</a:t>
            </a:r>
            <a:endParaRPr lang="tr-TR" sz="2700">
              <a:solidFill>
                <a:srgbClr val="FF0000"/>
              </a:solidFill>
            </a:endParaRPr>
          </a:p>
        </p:txBody>
      </p:sp>
    </p:spTree>
    <p:extLst>
      <p:ext uri="{BB962C8B-B14F-4D97-AF65-F5344CB8AC3E}">
        <p14:creationId xmlns:p14="http://schemas.microsoft.com/office/powerpoint/2010/main" val="106952579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539750" y="296863"/>
            <a:ext cx="576263" cy="431800"/>
          </a:xfrm>
          <a:prstGeom prst="rect">
            <a:avLst/>
          </a:prstGeom>
          <a:solidFill>
            <a:srgbClr val="FF9900"/>
          </a:solidFill>
          <a:ln w="9525">
            <a:solidFill>
              <a:schemeClr val="tx1"/>
            </a:solidFill>
            <a:miter lim="800000"/>
            <a:headEnd/>
            <a:tailEnd/>
          </a:ln>
        </p:spPr>
        <p:txBody>
          <a:bodyPr wrap="none" anchor="ctr"/>
          <a:lstStyle/>
          <a:p>
            <a:endParaRPr lang="tr-TR" dirty="0"/>
          </a:p>
        </p:txBody>
      </p:sp>
      <p:sp>
        <p:nvSpPr>
          <p:cNvPr id="18435" name="Line 3"/>
          <p:cNvSpPr>
            <a:spLocks noChangeShapeType="1"/>
          </p:cNvSpPr>
          <p:nvPr/>
        </p:nvSpPr>
        <p:spPr bwMode="auto">
          <a:xfrm>
            <a:off x="731838" y="242888"/>
            <a:ext cx="2879725" cy="0"/>
          </a:xfrm>
          <a:prstGeom prst="line">
            <a:avLst/>
          </a:prstGeom>
          <a:noFill/>
          <a:ln w="19050">
            <a:solidFill>
              <a:srgbClr val="3366FF"/>
            </a:solidFill>
            <a:round/>
            <a:headEnd/>
            <a:tailEnd/>
          </a:ln>
          <a:extLst>
            <a:ext uri="{909E8E84-426E-40DD-AFC4-6F175D3DCCD1}">
              <a14:hiddenFill xmlns:a14="http://schemas.microsoft.com/office/drawing/2010/main">
                <a:noFill/>
              </a14:hiddenFill>
            </a:ext>
          </a:extLst>
        </p:spPr>
        <p:txBody>
          <a:bodyPr/>
          <a:lstStyle/>
          <a:p>
            <a:endParaRPr lang="tr-TR" dirty="0"/>
          </a:p>
        </p:txBody>
      </p:sp>
      <p:sp>
        <p:nvSpPr>
          <p:cNvPr id="18436" name="Line 4"/>
          <p:cNvSpPr>
            <a:spLocks noChangeShapeType="1"/>
          </p:cNvSpPr>
          <p:nvPr/>
        </p:nvSpPr>
        <p:spPr bwMode="auto">
          <a:xfrm>
            <a:off x="731838" y="296863"/>
            <a:ext cx="5280025" cy="0"/>
          </a:xfrm>
          <a:prstGeom prst="line">
            <a:avLst/>
          </a:prstGeom>
          <a:noFill/>
          <a:ln w="25400">
            <a:solidFill>
              <a:srgbClr val="0000FF"/>
            </a:solidFill>
            <a:round/>
            <a:headEnd/>
            <a:tailEnd/>
          </a:ln>
          <a:extLst>
            <a:ext uri="{909E8E84-426E-40DD-AFC4-6F175D3DCCD1}">
              <a14:hiddenFill xmlns:a14="http://schemas.microsoft.com/office/drawing/2010/main">
                <a:noFill/>
              </a14:hiddenFill>
            </a:ext>
          </a:extLst>
        </p:spPr>
        <p:txBody>
          <a:bodyPr/>
          <a:lstStyle/>
          <a:p>
            <a:endParaRPr lang="tr-TR" dirty="0"/>
          </a:p>
        </p:txBody>
      </p:sp>
      <p:sp>
        <p:nvSpPr>
          <p:cNvPr id="18437" name="Rectangle 5"/>
          <p:cNvSpPr>
            <a:spLocks noChangeArrowheads="1"/>
          </p:cNvSpPr>
          <p:nvPr/>
        </p:nvSpPr>
        <p:spPr bwMode="auto">
          <a:xfrm>
            <a:off x="252413" y="134938"/>
            <a:ext cx="574675" cy="431800"/>
          </a:xfrm>
          <a:prstGeom prst="rect">
            <a:avLst/>
          </a:prstGeom>
          <a:solidFill>
            <a:srgbClr val="FFFF00"/>
          </a:solidFill>
          <a:ln w="9525">
            <a:solidFill>
              <a:schemeClr val="tx1"/>
            </a:solidFill>
            <a:miter lim="800000"/>
            <a:headEnd/>
            <a:tailEnd/>
          </a:ln>
        </p:spPr>
        <p:txBody>
          <a:bodyPr wrap="none" anchor="ctr"/>
          <a:lstStyle/>
          <a:p>
            <a:endParaRPr lang="tr-TR" dirty="0"/>
          </a:p>
        </p:txBody>
      </p:sp>
      <p:sp>
        <p:nvSpPr>
          <p:cNvPr id="18438" name="Line 6"/>
          <p:cNvSpPr>
            <a:spLocks noChangeShapeType="1"/>
          </p:cNvSpPr>
          <p:nvPr/>
        </p:nvSpPr>
        <p:spPr bwMode="auto">
          <a:xfrm>
            <a:off x="539750" y="566738"/>
            <a:ext cx="0" cy="3186112"/>
          </a:xfrm>
          <a:prstGeom prst="line">
            <a:avLst/>
          </a:prstGeom>
          <a:noFill/>
          <a:ln w="25400">
            <a:solidFill>
              <a:srgbClr val="0000FF"/>
            </a:solidFill>
            <a:round/>
            <a:headEnd/>
            <a:tailEnd/>
          </a:ln>
          <a:extLst>
            <a:ext uri="{909E8E84-426E-40DD-AFC4-6F175D3DCCD1}">
              <a14:hiddenFill xmlns:a14="http://schemas.microsoft.com/office/drawing/2010/main">
                <a:noFill/>
              </a14:hiddenFill>
            </a:ext>
          </a:extLst>
        </p:spPr>
        <p:txBody>
          <a:bodyPr/>
          <a:lstStyle/>
          <a:p>
            <a:endParaRPr lang="tr-TR" dirty="0"/>
          </a:p>
        </p:txBody>
      </p:sp>
      <p:sp>
        <p:nvSpPr>
          <p:cNvPr id="18439" name="Line 7"/>
          <p:cNvSpPr>
            <a:spLocks noChangeShapeType="1"/>
          </p:cNvSpPr>
          <p:nvPr/>
        </p:nvSpPr>
        <p:spPr bwMode="auto">
          <a:xfrm>
            <a:off x="444500" y="566738"/>
            <a:ext cx="0" cy="1458912"/>
          </a:xfrm>
          <a:prstGeom prst="line">
            <a:avLst/>
          </a:prstGeom>
          <a:noFill/>
          <a:ln w="19050">
            <a:solidFill>
              <a:srgbClr val="3366FF"/>
            </a:solidFill>
            <a:round/>
            <a:headEnd/>
            <a:tailEnd/>
          </a:ln>
          <a:extLst>
            <a:ext uri="{909E8E84-426E-40DD-AFC4-6F175D3DCCD1}">
              <a14:hiddenFill xmlns:a14="http://schemas.microsoft.com/office/drawing/2010/main">
                <a:noFill/>
              </a14:hiddenFill>
            </a:ext>
          </a:extLst>
        </p:spPr>
        <p:txBody>
          <a:bodyPr/>
          <a:lstStyle/>
          <a:p>
            <a:endParaRPr lang="tr-TR" dirty="0"/>
          </a:p>
        </p:txBody>
      </p:sp>
      <p:sp>
        <p:nvSpPr>
          <p:cNvPr id="18440" name="Text Box 8">
            <a:hlinkClick r:id="" action="ppaction://hlinkshowjump?jump=nextslide"/>
          </p:cNvPr>
          <p:cNvSpPr txBox="1">
            <a:spLocks noChangeArrowheads="1"/>
          </p:cNvSpPr>
          <p:nvPr/>
        </p:nvSpPr>
        <p:spPr bwMode="auto">
          <a:xfrm>
            <a:off x="731838" y="3161844"/>
            <a:ext cx="8032750" cy="323215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spcBef>
                <a:spcPct val="30000"/>
              </a:spcBef>
            </a:pPr>
            <a:r>
              <a:rPr lang="tr-TR" sz="2400" dirty="0"/>
              <a:t>n=</a:t>
            </a:r>
            <a:r>
              <a:rPr lang="tr-TR" sz="2400" dirty="0" err="1">
                <a:solidFill>
                  <a:srgbClr val="FF0000"/>
                </a:solidFill>
              </a:rPr>
              <a:t>input</a:t>
            </a:r>
            <a:r>
              <a:rPr lang="tr-TR" sz="2400" dirty="0"/>
              <a:t>('Lütfen Pozitif Bir Tam Sayı Giriniz: ');</a:t>
            </a:r>
          </a:p>
          <a:p>
            <a:pPr>
              <a:spcBef>
                <a:spcPct val="30000"/>
              </a:spcBef>
            </a:pPr>
            <a:r>
              <a:rPr lang="tr-TR" sz="2400" dirty="0"/>
              <a:t>toplam=0;</a:t>
            </a:r>
            <a:r>
              <a:rPr lang="tr-TR" sz="2400" dirty="0">
                <a:solidFill>
                  <a:srgbClr val="FF0000"/>
                </a:solidFill>
              </a:rPr>
              <a:t>%Toplamada Etkisiz Eleman</a:t>
            </a:r>
          </a:p>
          <a:p>
            <a:pPr>
              <a:spcBef>
                <a:spcPct val="30000"/>
              </a:spcBef>
            </a:pPr>
            <a:r>
              <a:rPr lang="tr-TR" sz="2400" dirty="0" err="1">
                <a:solidFill>
                  <a:srgbClr val="FF0000"/>
                </a:solidFill>
              </a:rPr>
              <a:t>for</a:t>
            </a:r>
            <a:r>
              <a:rPr lang="tr-TR" sz="2400" dirty="0"/>
              <a:t> i=1:n </a:t>
            </a:r>
          </a:p>
          <a:p>
            <a:pPr>
              <a:spcBef>
                <a:spcPct val="30000"/>
              </a:spcBef>
            </a:pPr>
            <a:r>
              <a:rPr lang="tr-TR" sz="2400" dirty="0"/>
              <a:t>	toplam=</a:t>
            </a:r>
            <a:r>
              <a:rPr lang="tr-TR" sz="2400" dirty="0" err="1"/>
              <a:t>toplam+i</a:t>
            </a:r>
            <a:r>
              <a:rPr lang="tr-TR" sz="2400" dirty="0"/>
              <a:t>; </a:t>
            </a:r>
          </a:p>
          <a:p>
            <a:pPr>
              <a:spcBef>
                <a:spcPct val="30000"/>
              </a:spcBef>
            </a:pPr>
            <a:r>
              <a:rPr lang="tr-TR" sz="2400" dirty="0"/>
              <a:t>           </a:t>
            </a:r>
            <a:r>
              <a:rPr lang="tr-TR" sz="2400" dirty="0">
                <a:solidFill>
                  <a:srgbClr val="FF0000"/>
                </a:solidFill>
              </a:rPr>
              <a:t>%</a:t>
            </a:r>
            <a:r>
              <a:rPr lang="tr-TR" sz="2400" dirty="0" err="1">
                <a:solidFill>
                  <a:srgbClr val="FF0000"/>
                </a:solidFill>
              </a:rPr>
              <a:t>fprintf</a:t>
            </a:r>
            <a:r>
              <a:rPr lang="tr-TR" sz="2400" dirty="0">
                <a:solidFill>
                  <a:srgbClr val="FF0000"/>
                </a:solidFill>
              </a:rPr>
              <a:t>('Toplam</a:t>
            </a:r>
            <a:r>
              <a:rPr lang="en-US" sz="2400" dirty="0">
                <a:solidFill>
                  <a:srgbClr val="FF0000"/>
                </a:solidFill>
              </a:rPr>
              <a:t>:</a:t>
            </a:r>
            <a:r>
              <a:rPr lang="tr-TR" sz="2400" dirty="0">
                <a:solidFill>
                  <a:srgbClr val="FF0000"/>
                </a:solidFill>
              </a:rPr>
              <a:t> %d\</a:t>
            </a:r>
            <a:r>
              <a:rPr lang="tr-TR" sz="2400" dirty="0" err="1">
                <a:solidFill>
                  <a:srgbClr val="FF0000"/>
                </a:solidFill>
              </a:rPr>
              <a:t>n',toplam</a:t>
            </a:r>
            <a:r>
              <a:rPr lang="tr-TR" sz="2400" dirty="0">
                <a:solidFill>
                  <a:srgbClr val="FF0000"/>
                </a:solidFill>
              </a:rPr>
              <a:t>);</a:t>
            </a:r>
          </a:p>
          <a:p>
            <a:pPr>
              <a:spcBef>
                <a:spcPct val="30000"/>
              </a:spcBef>
            </a:pPr>
            <a:r>
              <a:rPr lang="tr-TR" sz="2400" dirty="0" err="1">
                <a:solidFill>
                  <a:srgbClr val="FF0000"/>
                </a:solidFill>
              </a:rPr>
              <a:t>end</a:t>
            </a:r>
            <a:r>
              <a:rPr lang="tr-TR" sz="2400" dirty="0"/>
              <a:t> </a:t>
            </a:r>
            <a:br>
              <a:rPr lang="tr-TR" sz="2400" dirty="0"/>
            </a:br>
            <a:r>
              <a:rPr lang="tr-TR" sz="2400" dirty="0" err="1">
                <a:solidFill>
                  <a:srgbClr val="FF0000"/>
                </a:solidFill>
              </a:rPr>
              <a:t>fprintf</a:t>
            </a:r>
            <a:r>
              <a:rPr lang="tr-TR" sz="2400" dirty="0"/>
              <a:t>('Toplam</a:t>
            </a:r>
            <a:r>
              <a:rPr lang="en-US" sz="2400" dirty="0"/>
              <a:t>:</a:t>
            </a:r>
            <a:r>
              <a:rPr lang="tr-TR" sz="2400" dirty="0"/>
              <a:t> %d</a:t>
            </a:r>
            <a:r>
              <a:rPr lang="tr-TR" sz="2400" dirty="0">
                <a:solidFill>
                  <a:srgbClr val="FF0000"/>
                </a:solidFill>
              </a:rPr>
              <a:t>\</a:t>
            </a:r>
            <a:r>
              <a:rPr lang="tr-TR" sz="2400" dirty="0" err="1">
                <a:solidFill>
                  <a:srgbClr val="FF0000"/>
                </a:solidFill>
              </a:rPr>
              <a:t>n</a:t>
            </a:r>
            <a:r>
              <a:rPr lang="tr-TR" sz="2400" dirty="0" err="1"/>
              <a:t>',toplam</a:t>
            </a:r>
            <a:r>
              <a:rPr lang="tr-TR" sz="2400" dirty="0"/>
              <a:t>);</a:t>
            </a:r>
            <a:endParaRPr lang="tr-TR" sz="2400" dirty="0">
              <a:solidFill>
                <a:srgbClr val="FF0000"/>
              </a:solidFill>
            </a:endParaRPr>
          </a:p>
        </p:txBody>
      </p:sp>
      <p:sp>
        <p:nvSpPr>
          <p:cNvPr id="18441" name="Text Box 9"/>
          <p:cNvSpPr txBox="1">
            <a:spLocks noChangeArrowheads="1"/>
          </p:cNvSpPr>
          <p:nvPr/>
        </p:nvSpPr>
        <p:spPr bwMode="auto">
          <a:xfrm>
            <a:off x="539749" y="309563"/>
            <a:ext cx="8604251"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a:r>
              <a:rPr lang="tr-TR" sz="2800" dirty="0">
                <a:solidFill>
                  <a:srgbClr val="FF0000"/>
                </a:solidFill>
              </a:rPr>
              <a:t>UYGULAMA</a:t>
            </a:r>
            <a:r>
              <a:rPr lang="en-US" sz="2800" dirty="0">
                <a:solidFill>
                  <a:srgbClr val="FF0000"/>
                </a:solidFill>
              </a:rPr>
              <a:t> 1</a:t>
            </a:r>
            <a:endParaRPr lang="tr-TR" sz="2800" dirty="0">
              <a:solidFill>
                <a:srgbClr val="FF0000"/>
              </a:solidFill>
            </a:endParaRPr>
          </a:p>
          <a:p>
            <a:pPr algn="just"/>
            <a:r>
              <a:rPr lang="tr-TR" sz="2800" dirty="0"/>
              <a:t>1 sayısı ile klavyeden girilen herhangi bir pozitif tam sayı arasındaki ardışık tam sayıların toplamını </a:t>
            </a:r>
            <a:r>
              <a:rPr lang="tr-TR" sz="2800" dirty="0" err="1">
                <a:solidFill>
                  <a:srgbClr val="FF0000"/>
                </a:solidFill>
              </a:rPr>
              <a:t>for</a:t>
            </a:r>
            <a:r>
              <a:rPr lang="tr-TR" sz="2800" dirty="0"/>
              <a:t> döngüsü kullanarak hesaplayan ve ekrana basan bir düzyazı </a:t>
            </a:r>
            <a:r>
              <a:rPr lang="tr-TR" sz="2800" dirty="0">
                <a:solidFill>
                  <a:srgbClr val="FF0000"/>
                </a:solidFill>
              </a:rPr>
              <a:t>MATLAB</a:t>
            </a:r>
            <a:r>
              <a:rPr lang="tr-TR" sz="2800" dirty="0"/>
              <a:t> programı yazınız.</a:t>
            </a:r>
            <a:endParaRPr lang="tr-TR" sz="2800" dirty="0">
              <a:solidFill>
                <a:srgbClr val="A50021"/>
              </a:solidFill>
            </a:endParaRPr>
          </a:p>
        </p:txBody>
      </p:sp>
      <p:sp>
        <p:nvSpPr>
          <p:cNvPr id="18442" name="AutoShape 10"/>
          <p:cNvSpPr>
            <a:spLocks/>
          </p:cNvSpPr>
          <p:nvPr/>
        </p:nvSpPr>
        <p:spPr bwMode="auto">
          <a:xfrm>
            <a:off x="2051720" y="4365104"/>
            <a:ext cx="4819650" cy="1466850"/>
          </a:xfrm>
          <a:prstGeom prst="rightBracket">
            <a:avLst>
              <a:gd name="adj" fmla="val 1523"/>
            </a:avLst>
          </a:prstGeom>
          <a:noFill/>
          <a:ln w="38100">
            <a:solidFill>
              <a:schemeClr val="accent2"/>
            </a:solidFill>
            <a:round/>
            <a:headEnd type="triangle" w="lg" len="lg"/>
            <a:tailEnd type="none" w="lg" len="lg"/>
          </a:ln>
          <a:extLst>
            <a:ext uri="{909E8E84-426E-40DD-AFC4-6F175D3DCCD1}">
              <a14:hiddenFill xmlns:a14="http://schemas.microsoft.com/office/drawing/2010/main">
                <a:solidFill>
                  <a:srgbClr val="FFFFFF"/>
                </a:solidFill>
              </a14:hiddenFill>
            </a:ext>
          </a:extLst>
        </p:spPr>
        <p:txBody>
          <a:bodyPr wrap="none" anchor="ctr"/>
          <a:lstStyle/>
          <a:p>
            <a:endParaRPr lang="tr-TR" dirty="0"/>
          </a:p>
        </p:txBody>
      </p:sp>
      <p:sp>
        <p:nvSpPr>
          <p:cNvPr id="2" name="AutoShape 11"/>
          <p:cNvSpPr>
            <a:spLocks noChangeArrowheads="1"/>
          </p:cNvSpPr>
          <p:nvPr/>
        </p:nvSpPr>
        <p:spPr bwMode="auto">
          <a:xfrm rot="10800000" flipV="1">
            <a:off x="6955851" y="2456200"/>
            <a:ext cx="2124075" cy="1411287"/>
          </a:xfrm>
          <a:prstGeom prst="wedgeRoundRectCallout">
            <a:avLst>
              <a:gd name="adj1" fmla="val 279824"/>
              <a:gd name="adj2" fmla="val 75683"/>
              <a:gd name="adj3" fmla="val 16667"/>
            </a:avLst>
          </a:prstGeom>
          <a:solidFill>
            <a:srgbClr val="FF0000"/>
          </a:solidFill>
          <a:ln w="9525">
            <a:solidFill>
              <a:srgbClr val="000000"/>
            </a:solidFill>
            <a:miter lim="800000"/>
            <a:headEnd/>
            <a:tailEnd/>
          </a:ln>
        </p:spPr>
        <p:txBody>
          <a:bodyPr/>
          <a:lstStyle/>
          <a:p>
            <a:pPr>
              <a:spcAft>
                <a:spcPts val="1000"/>
              </a:spcAft>
            </a:pPr>
            <a:r>
              <a:rPr lang="tr-TR" dirty="0">
                <a:solidFill>
                  <a:schemeClr val="bg1"/>
                </a:solidFill>
                <a:cs typeface="Arial" charset="0"/>
              </a:rPr>
              <a:t>n sayısı 0 veya negatifse hangi toplam elde edilir?</a:t>
            </a:r>
          </a:p>
          <a:p>
            <a:endParaRPr lang="tr-TR" dirty="0">
              <a:solidFill>
                <a:schemeClr val="bg1"/>
              </a:solidFill>
              <a:cs typeface="Arial" charset="0"/>
            </a:endParaRPr>
          </a:p>
        </p:txBody>
      </p:sp>
      <p:sp>
        <p:nvSpPr>
          <p:cNvPr id="12" name="AutoShape 11"/>
          <p:cNvSpPr>
            <a:spLocks noChangeArrowheads="1"/>
          </p:cNvSpPr>
          <p:nvPr/>
        </p:nvSpPr>
        <p:spPr bwMode="auto">
          <a:xfrm rot="10800000" flipV="1">
            <a:off x="6955852" y="4365104"/>
            <a:ext cx="2124075" cy="1245890"/>
          </a:xfrm>
          <a:prstGeom prst="wedgeRoundRectCallout">
            <a:avLst>
              <a:gd name="adj1" fmla="val 286250"/>
              <a:gd name="adj2" fmla="val -39113"/>
              <a:gd name="adj3" fmla="val 16667"/>
            </a:avLst>
          </a:prstGeom>
          <a:solidFill>
            <a:srgbClr val="FF0000"/>
          </a:solidFill>
          <a:ln w="9525">
            <a:solidFill>
              <a:srgbClr val="000000"/>
            </a:solidFill>
            <a:miter lim="800000"/>
            <a:headEnd/>
            <a:tailEnd/>
          </a:ln>
        </p:spPr>
        <p:txBody>
          <a:bodyPr/>
          <a:lstStyle/>
          <a:p>
            <a:pPr>
              <a:spcAft>
                <a:spcPts val="1000"/>
              </a:spcAft>
            </a:pPr>
            <a:r>
              <a:rPr lang="tr-TR" dirty="0" err="1">
                <a:solidFill>
                  <a:srgbClr val="00B050"/>
                </a:solidFill>
                <a:cs typeface="Arial" charset="0"/>
              </a:rPr>
              <a:t>for</a:t>
            </a:r>
            <a:r>
              <a:rPr lang="tr-TR" dirty="0">
                <a:solidFill>
                  <a:srgbClr val="00B050"/>
                </a:solidFill>
                <a:cs typeface="Arial" charset="0"/>
              </a:rPr>
              <a:t> i=n:-1:1</a:t>
            </a:r>
            <a:r>
              <a:rPr lang="tr-TR" dirty="0">
                <a:solidFill>
                  <a:schemeClr val="bg1"/>
                </a:solidFill>
                <a:cs typeface="Arial" charset="0"/>
              </a:rPr>
              <a:t> </a:t>
            </a:r>
          </a:p>
          <a:p>
            <a:pPr>
              <a:spcAft>
                <a:spcPts val="1000"/>
              </a:spcAft>
            </a:pPr>
            <a:r>
              <a:rPr lang="tr-TR" dirty="0">
                <a:solidFill>
                  <a:schemeClr val="bg1"/>
                </a:solidFill>
                <a:cs typeface="Arial" charset="0"/>
              </a:rPr>
              <a:t>kullanılsa olur mu?</a:t>
            </a:r>
          </a:p>
          <a:p>
            <a:endParaRPr lang="tr-TR" dirty="0">
              <a:solidFill>
                <a:schemeClr val="bg1"/>
              </a:solidFill>
              <a:cs typeface="Arial" charset="0"/>
            </a:endParaRPr>
          </a:p>
        </p:txBody>
      </p:sp>
    </p:spTree>
    <p:extLst>
      <p:ext uri="{BB962C8B-B14F-4D97-AF65-F5344CB8AC3E}">
        <p14:creationId xmlns:p14="http://schemas.microsoft.com/office/powerpoint/2010/main" val="108074181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539750" y="296863"/>
            <a:ext cx="576263" cy="431800"/>
          </a:xfrm>
          <a:prstGeom prst="rect">
            <a:avLst/>
          </a:prstGeom>
          <a:solidFill>
            <a:srgbClr val="FF9900"/>
          </a:solidFill>
          <a:ln w="9525">
            <a:solidFill>
              <a:schemeClr val="tx1"/>
            </a:solidFill>
            <a:miter lim="800000"/>
            <a:headEnd/>
            <a:tailEnd/>
          </a:ln>
        </p:spPr>
        <p:txBody>
          <a:bodyPr wrap="none" anchor="ctr"/>
          <a:lstStyle/>
          <a:p>
            <a:endParaRPr lang="tr-TR"/>
          </a:p>
        </p:txBody>
      </p:sp>
      <p:sp>
        <p:nvSpPr>
          <p:cNvPr id="19459" name="Line 3"/>
          <p:cNvSpPr>
            <a:spLocks noChangeShapeType="1"/>
          </p:cNvSpPr>
          <p:nvPr/>
        </p:nvSpPr>
        <p:spPr bwMode="auto">
          <a:xfrm>
            <a:off x="731838" y="242888"/>
            <a:ext cx="2879725" cy="0"/>
          </a:xfrm>
          <a:prstGeom prst="line">
            <a:avLst/>
          </a:prstGeom>
          <a:noFill/>
          <a:ln w="19050">
            <a:solidFill>
              <a:srgbClr val="3366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9460" name="Line 4"/>
          <p:cNvSpPr>
            <a:spLocks noChangeShapeType="1"/>
          </p:cNvSpPr>
          <p:nvPr/>
        </p:nvSpPr>
        <p:spPr bwMode="auto">
          <a:xfrm>
            <a:off x="731838" y="296863"/>
            <a:ext cx="5280025" cy="0"/>
          </a:xfrm>
          <a:prstGeom prst="line">
            <a:avLst/>
          </a:prstGeom>
          <a:noFill/>
          <a:ln w="25400">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9461" name="Rectangle 5"/>
          <p:cNvSpPr>
            <a:spLocks noChangeArrowheads="1"/>
          </p:cNvSpPr>
          <p:nvPr/>
        </p:nvSpPr>
        <p:spPr bwMode="auto">
          <a:xfrm>
            <a:off x="252413" y="134938"/>
            <a:ext cx="574675" cy="431800"/>
          </a:xfrm>
          <a:prstGeom prst="rect">
            <a:avLst/>
          </a:prstGeom>
          <a:solidFill>
            <a:srgbClr val="FFFF00"/>
          </a:solidFill>
          <a:ln w="9525">
            <a:solidFill>
              <a:schemeClr val="tx1"/>
            </a:solidFill>
            <a:miter lim="800000"/>
            <a:headEnd/>
            <a:tailEnd/>
          </a:ln>
        </p:spPr>
        <p:txBody>
          <a:bodyPr wrap="none" anchor="ctr"/>
          <a:lstStyle/>
          <a:p>
            <a:endParaRPr lang="tr-TR"/>
          </a:p>
        </p:txBody>
      </p:sp>
      <p:sp>
        <p:nvSpPr>
          <p:cNvPr id="19462" name="Line 6"/>
          <p:cNvSpPr>
            <a:spLocks noChangeShapeType="1"/>
          </p:cNvSpPr>
          <p:nvPr/>
        </p:nvSpPr>
        <p:spPr bwMode="auto">
          <a:xfrm>
            <a:off x="539750" y="566738"/>
            <a:ext cx="0" cy="3186112"/>
          </a:xfrm>
          <a:prstGeom prst="line">
            <a:avLst/>
          </a:prstGeom>
          <a:noFill/>
          <a:ln w="25400">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9463" name="Line 7"/>
          <p:cNvSpPr>
            <a:spLocks noChangeShapeType="1"/>
          </p:cNvSpPr>
          <p:nvPr/>
        </p:nvSpPr>
        <p:spPr bwMode="auto">
          <a:xfrm>
            <a:off x="444500" y="566738"/>
            <a:ext cx="0" cy="1458912"/>
          </a:xfrm>
          <a:prstGeom prst="line">
            <a:avLst/>
          </a:prstGeom>
          <a:noFill/>
          <a:ln w="19050">
            <a:solidFill>
              <a:srgbClr val="3366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9464" name="Text Box 8">
            <a:hlinkClick r:id="" action="ppaction://hlinkshowjump?jump=nextslide"/>
          </p:cNvPr>
          <p:cNvSpPr txBox="1">
            <a:spLocks noChangeArrowheads="1"/>
          </p:cNvSpPr>
          <p:nvPr/>
        </p:nvSpPr>
        <p:spPr bwMode="auto">
          <a:xfrm>
            <a:off x="842963" y="1160463"/>
            <a:ext cx="2012950" cy="14224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spcBef>
                <a:spcPct val="30000"/>
              </a:spcBef>
            </a:pPr>
            <a:r>
              <a:rPr lang="tr-TR" sz="2400">
                <a:solidFill>
                  <a:srgbClr val="FF0000"/>
                </a:solidFill>
              </a:rPr>
              <a:t>for</a:t>
            </a:r>
            <a:r>
              <a:rPr lang="tr-TR" sz="2400"/>
              <a:t> i=5:1 </a:t>
            </a:r>
          </a:p>
          <a:p>
            <a:pPr>
              <a:spcBef>
                <a:spcPct val="30000"/>
              </a:spcBef>
            </a:pPr>
            <a:endParaRPr lang="tr-TR" sz="2400">
              <a:solidFill>
                <a:srgbClr val="FF0000"/>
              </a:solidFill>
            </a:endParaRPr>
          </a:p>
          <a:p>
            <a:pPr>
              <a:spcBef>
                <a:spcPct val="30000"/>
              </a:spcBef>
            </a:pPr>
            <a:r>
              <a:rPr lang="tr-TR" sz="2400">
                <a:solidFill>
                  <a:srgbClr val="FF0000"/>
                </a:solidFill>
              </a:rPr>
              <a:t>end</a:t>
            </a:r>
            <a:r>
              <a:rPr lang="tr-TR" sz="2400"/>
              <a:t> </a:t>
            </a:r>
            <a:endParaRPr lang="tr-TR" sz="2400">
              <a:solidFill>
                <a:srgbClr val="FF0000"/>
              </a:solidFill>
            </a:endParaRPr>
          </a:p>
        </p:txBody>
      </p:sp>
      <p:sp>
        <p:nvSpPr>
          <p:cNvPr id="19465" name="Text Box 8">
            <a:hlinkClick r:id="" action="ppaction://hlinkshowjump?jump=nextslide"/>
          </p:cNvPr>
          <p:cNvSpPr txBox="1">
            <a:spLocks noChangeArrowheads="1"/>
          </p:cNvSpPr>
          <p:nvPr/>
        </p:nvSpPr>
        <p:spPr bwMode="auto">
          <a:xfrm>
            <a:off x="842963" y="3465513"/>
            <a:ext cx="2012950" cy="142081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spcBef>
                <a:spcPct val="30000"/>
              </a:spcBef>
            </a:pPr>
            <a:r>
              <a:rPr lang="tr-TR" sz="2400" dirty="0" err="1">
                <a:solidFill>
                  <a:srgbClr val="FF0000"/>
                </a:solidFill>
              </a:rPr>
              <a:t>for</a:t>
            </a:r>
            <a:r>
              <a:rPr lang="tr-TR" sz="2400" dirty="0"/>
              <a:t> i=1:-1:5 </a:t>
            </a:r>
          </a:p>
          <a:p>
            <a:pPr>
              <a:spcBef>
                <a:spcPct val="30000"/>
              </a:spcBef>
            </a:pPr>
            <a:endParaRPr lang="tr-TR" sz="2400" dirty="0">
              <a:solidFill>
                <a:srgbClr val="FF0000"/>
              </a:solidFill>
            </a:endParaRPr>
          </a:p>
          <a:p>
            <a:pPr>
              <a:spcBef>
                <a:spcPct val="30000"/>
              </a:spcBef>
            </a:pPr>
            <a:r>
              <a:rPr lang="tr-TR" sz="2400" dirty="0" err="1">
                <a:solidFill>
                  <a:srgbClr val="FF0000"/>
                </a:solidFill>
              </a:rPr>
              <a:t>end</a:t>
            </a:r>
            <a:r>
              <a:rPr lang="tr-TR" sz="2400" dirty="0"/>
              <a:t> </a:t>
            </a:r>
            <a:endParaRPr lang="tr-TR" sz="2400" dirty="0">
              <a:solidFill>
                <a:srgbClr val="FF0000"/>
              </a:solidFill>
            </a:endParaRPr>
          </a:p>
        </p:txBody>
      </p:sp>
      <p:sp>
        <p:nvSpPr>
          <p:cNvPr id="12" name="Cloud 1"/>
          <p:cNvSpPr/>
          <p:nvPr/>
        </p:nvSpPr>
        <p:spPr>
          <a:xfrm>
            <a:off x="3371850" y="1120775"/>
            <a:ext cx="4968875" cy="1584325"/>
          </a:xfrm>
          <a:prstGeom prst="cloud">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dirty="0">
                <a:solidFill>
                  <a:schemeClr val="bg1"/>
                </a:solidFill>
              </a:rPr>
              <a:t>Yandaki </a:t>
            </a:r>
            <a:r>
              <a:rPr lang="tr-TR" dirty="0" err="1">
                <a:solidFill>
                  <a:schemeClr val="tx1"/>
                </a:solidFill>
              </a:rPr>
              <a:t>for</a:t>
            </a:r>
            <a:r>
              <a:rPr lang="tr-TR" dirty="0">
                <a:solidFill>
                  <a:schemeClr val="bg1"/>
                </a:solidFill>
              </a:rPr>
              <a:t> döngüsü kaç kere işletilir?</a:t>
            </a:r>
            <a:endParaRPr lang="tr-TR" dirty="0">
              <a:solidFill>
                <a:schemeClr val="tx2"/>
              </a:solidFill>
            </a:endParaRPr>
          </a:p>
        </p:txBody>
      </p:sp>
      <p:sp>
        <p:nvSpPr>
          <p:cNvPr id="13" name="Cloud 1"/>
          <p:cNvSpPr/>
          <p:nvPr/>
        </p:nvSpPr>
        <p:spPr>
          <a:xfrm>
            <a:off x="3508375" y="3384550"/>
            <a:ext cx="4967288" cy="1582738"/>
          </a:xfrm>
          <a:prstGeom prst="cloud">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a:solidFill>
                  <a:schemeClr val="bg1"/>
                </a:solidFill>
              </a:rPr>
              <a:t>Yandaki </a:t>
            </a:r>
            <a:r>
              <a:rPr lang="tr-TR">
                <a:solidFill>
                  <a:schemeClr val="tx1"/>
                </a:solidFill>
              </a:rPr>
              <a:t>for</a:t>
            </a:r>
            <a:r>
              <a:rPr lang="tr-TR">
                <a:solidFill>
                  <a:schemeClr val="bg1"/>
                </a:solidFill>
              </a:rPr>
              <a:t> döngüsü kaç kere işletilir?</a:t>
            </a:r>
            <a:endParaRPr lang="tr-TR">
              <a:solidFill>
                <a:schemeClr val="tx2"/>
              </a:solidFill>
            </a:endParaRPr>
          </a:p>
        </p:txBody>
      </p:sp>
    </p:spTree>
    <p:extLst>
      <p:ext uri="{BB962C8B-B14F-4D97-AF65-F5344CB8AC3E}">
        <p14:creationId xmlns:p14="http://schemas.microsoft.com/office/powerpoint/2010/main" val="156736276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539750" y="296863"/>
            <a:ext cx="576263" cy="431800"/>
          </a:xfrm>
          <a:prstGeom prst="rect">
            <a:avLst/>
          </a:prstGeom>
          <a:solidFill>
            <a:srgbClr val="FF9900"/>
          </a:solidFill>
          <a:ln w="9525">
            <a:solidFill>
              <a:schemeClr val="tx1"/>
            </a:solidFill>
            <a:miter lim="800000"/>
            <a:headEnd/>
            <a:tailEnd/>
          </a:ln>
        </p:spPr>
        <p:txBody>
          <a:bodyPr wrap="none" anchor="ctr"/>
          <a:lstStyle/>
          <a:p>
            <a:endParaRPr lang="tr-TR"/>
          </a:p>
        </p:txBody>
      </p:sp>
      <p:sp>
        <p:nvSpPr>
          <p:cNvPr id="18435" name="Line 3"/>
          <p:cNvSpPr>
            <a:spLocks noChangeShapeType="1"/>
          </p:cNvSpPr>
          <p:nvPr/>
        </p:nvSpPr>
        <p:spPr bwMode="auto">
          <a:xfrm>
            <a:off x="731838" y="242888"/>
            <a:ext cx="2879725" cy="0"/>
          </a:xfrm>
          <a:prstGeom prst="line">
            <a:avLst/>
          </a:prstGeom>
          <a:noFill/>
          <a:ln w="19050">
            <a:solidFill>
              <a:srgbClr val="3366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8436" name="Line 4"/>
          <p:cNvSpPr>
            <a:spLocks noChangeShapeType="1"/>
          </p:cNvSpPr>
          <p:nvPr/>
        </p:nvSpPr>
        <p:spPr bwMode="auto">
          <a:xfrm>
            <a:off x="731838" y="296863"/>
            <a:ext cx="5280025" cy="0"/>
          </a:xfrm>
          <a:prstGeom prst="line">
            <a:avLst/>
          </a:prstGeom>
          <a:noFill/>
          <a:ln w="25400">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8437" name="Rectangle 5"/>
          <p:cNvSpPr>
            <a:spLocks noChangeArrowheads="1"/>
          </p:cNvSpPr>
          <p:nvPr/>
        </p:nvSpPr>
        <p:spPr bwMode="auto">
          <a:xfrm>
            <a:off x="252413" y="134938"/>
            <a:ext cx="574675" cy="431800"/>
          </a:xfrm>
          <a:prstGeom prst="rect">
            <a:avLst/>
          </a:prstGeom>
          <a:solidFill>
            <a:srgbClr val="FFFF00"/>
          </a:solidFill>
          <a:ln w="9525">
            <a:solidFill>
              <a:schemeClr val="tx1"/>
            </a:solidFill>
            <a:miter lim="800000"/>
            <a:headEnd/>
            <a:tailEnd/>
          </a:ln>
        </p:spPr>
        <p:txBody>
          <a:bodyPr wrap="none" anchor="ctr"/>
          <a:lstStyle/>
          <a:p>
            <a:endParaRPr lang="tr-TR"/>
          </a:p>
        </p:txBody>
      </p:sp>
      <p:sp>
        <p:nvSpPr>
          <p:cNvPr id="18438" name="Line 6"/>
          <p:cNvSpPr>
            <a:spLocks noChangeShapeType="1"/>
          </p:cNvSpPr>
          <p:nvPr/>
        </p:nvSpPr>
        <p:spPr bwMode="auto">
          <a:xfrm>
            <a:off x="539750" y="566738"/>
            <a:ext cx="0" cy="3186112"/>
          </a:xfrm>
          <a:prstGeom prst="line">
            <a:avLst/>
          </a:prstGeom>
          <a:noFill/>
          <a:ln w="25400">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8439" name="Line 7"/>
          <p:cNvSpPr>
            <a:spLocks noChangeShapeType="1"/>
          </p:cNvSpPr>
          <p:nvPr/>
        </p:nvSpPr>
        <p:spPr bwMode="auto">
          <a:xfrm>
            <a:off x="444500" y="566738"/>
            <a:ext cx="0" cy="1458912"/>
          </a:xfrm>
          <a:prstGeom prst="line">
            <a:avLst/>
          </a:prstGeom>
          <a:noFill/>
          <a:ln w="19050">
            <a:solidFill>
              <a:srgbClr val="3366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8441" name="Text Box 9"/>
          <p:cNvSpPr txBox="1">
            <a:spLocks noChangeArrowheads="1"/>
          </p:cNvSpPr>
          <p:nvPr/>
        </p:nvSpPr>
        <p:spPr bwMode="auto">
          <a:xfrm>
            <a:off x="731838" y="1296194"/>
            <a:ext cx="8199438"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a:r>
              <a:rPr lang="tr-TR" sz="2800" dirty="0">
                <a:solidFill>
                  <a:srgbClr val="FF0000"/>
                </a:solidFill>
              </a:rPr>
              <a:t>UYGULAMA</a:t>
            </a:r>
            <a:r>
              <a:rPr lang="en-US" sz="2800" dirty="0">
                <a:solidFill>
                  <a:srgbClr val="FF0000"/>
                </a:solidFill>
              </a:rPr>
              <a:t> 2</a:t>
            </a:r>
            <a:endParaRPr lang="tr-TR" sz="2800" dirty="0">
              <a:solidFill>
                <a:srgbClr val="FF0000"/>
              </a:solidFill>
            </a:endParaRPr>
          </a:p>
          <a:p>
            <a:pPr algn="ctr"/>
            <a:endParaRPr lang="tr-TR" sz="2800" dirty="0">
              <a:solidFill>
                <a:srgbClr val="FF0000"/>
              </a:solidFill>
            </a:endParaRPr>
          </a:p>
          <a:p>
            <a:pPr algn="just"/>
            <a:r>
              <a:rPr lang="tr-TR" sz="2800" dirty="0"/>
              <a:t>Kullanıcıdan klavye yoluyla aldığı pozitif bir tam sayının faktöriyelini </a:t>
            </a:r>
            <a:r>
              <a:rPr lang="tr-TR" sz="2800" dirty="0" err="1">
                <a:solidFill>
                  <a:srgbClr val="FF0000"/>
                </a:solidFill>
              </a:rPr>
              <a:t>for</a:t>
            </a:r>
            <a:r>
              <a:rPr lang="tr-TR" sz="2800" dirty="0"/>
              <a:t> döngüsü kullanarak hesaplayan bir düzyazı </a:t>
            </a:r>
            <a:r>
              <a:rPr lang="tr-TR" sz="2800" dirty="0">
                <a:solidFill>
                  <a:srgbClr val="FF0000"/>
                </a:solidFill>
              </a:rPr>
              <a:t>MATLAB</a:t>
            </a:r>
            <a:r>
              <a:rPr lang="tr-TR" sz="2800" dirty="0"/>
              <a:t> programı yazınız. </a:t>
            </a:r>
          </a:p>
          <a:p>
            <a:pPr algn="just"/>
            <a:endParaRPr lang="tr-TR" sz="2800" dirty="0"/>
          </a:p>
          <a:p>
            <a:pPr algn="just"/>
            <a:r>
              <a:rPr lang="tr-TR" sz="2800" dirty="0"/>
              <a:t>Kullanıcı negatif bir tam sayı girmişse program sadece bir uyarı mesajı ile sonlanmalıdır.</a:t>
            </a:r>
            <a:endParaRPr lang="tr-TR" sz="2800" dirty="0">
              <a:solidFill>
                <a:srgbClr val="A50021"/>
              </a:solidFill>
            </a:endParaRPr>
          </a:p>
        </p:txBody>
      </p:sp>
    </p:spTree>
    <p:extLst>
      <p:ext uri="{BB962C8B-B14F-4D97-AF65-F5344CB8AC3E}">
        <p14:creationId xmlns:p14="http://schemas.microsoft.com/office/powerpoint/2010/main" val="352191879"/>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539750" y="296863"/>
            <a:ext cx="576263" cy="431800"/>
          </a:xfrm>
          <a:prstGeom prst="rect">
            <a:avLst/>
          </a:prstGeom>
          <a:solidFill>
            <a:srgbClr val="FF9900"/>
          </a:solidFill>
          <a:ln w="9525">
            <a:solidFill>
              <a:schemeClr val="tx1"/>
            </a:solidFill>
            <a:miter lim="800000"/>
            <a:headEnd/>
            <a:tailEnd/>
          </a:ln>
        </p:spPr>
        <p:txBody>
          <a:bodyPr wrap="none" anchor="ctr"/>
          <a:lstStyle/>
          <a:p>
            <a:endParaRPr lang="tr-TR"/>
          </a:p>
        </p:txBody>
      </p:sp>
      <p:sp>
        <p:nvSpPr>
          <p:cNvPr id="20483" name="Line 3"/>
          <p:cNvSpPr>
            <a:spLocks noChangeShapeType="1"/>
          </p:cNvSpPr>
          <p:nvPr/>
        </p:nvSpPr>
        <p:spPr bwMode="auto">
          <a:xfrm>
            <a:off x="731838" y="242888"/>
            <a:ext cx="2879725" cy="0"/>
          </a:xfrm>
          <a:prstGeom prst="line">
            <a:avLst/>
          </a:prstGeom>
          <a:noFill/>
          <a:ln w="19050">
            <a:solidFill>
              <a:srgbClr val="3366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0484" name="Line 4"/>
          <p:cNvSpPr>
            <a:spLocks noChangeShapeType="1"/>
          </p:cNvSpPr>
          <p:nvPr/>
        </p:nvSpPr>
        <p:spPr bwMode="auto">
          <a:xfrm>
            <a:off x="731838" y="296863"/>
            <a:ext cx="5280025" cy="0"/>
          </a:xfrm>
          <a:prstGeom prst="line">
            <a:avLst/>
          </a:prstGeom>
          <a:noFill/>
          <a:ln w="25400">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0485" name="Rectangle 5"/>
          <p:cNvSpPr>
            <a:spLocks noChangeArrowheads="1"/>
          </p:cNvSpPr>
          <p:nvPr/>
        </p:nvSpPr>
        <p:spPr bwMode="auto">
          <a:xfrm>
            <a:off x="252413" y="134938"/>
            <a:ext cx="574675" cy="431800"/>
          </a:xfrm>
          <a:prstGeom prst="rect">
            <a:avLst/>
          </a:prstGeom>
          <a:solidFill>
            <a:srgbClr val="FFFF00"/>
          </a:solidFill>
          <a:ln w="9525">
            <a:solidFill>
              <a:schemeClr val="tx1"/>
            </a:solidFill>
            <a:miter lim="800000"/>
            <a:headEnd/>
            <a:tailEnd/>
          </a:ln>
        </p:spPr>
        <p:txBody>
          <a:bodyPr wrap="none" anchor="ctr"/>
          <a:lstStyle/>
          <a:p>
            <a:endParaRPr lang="tr-TR"/>
          </a:p>
        </p:txBody>
      </p:sp>
      <p:sp>
        <p:nvSpPr>
          <p:cNvPr id="20486" name="Line 6"/>
          <p:cNvSpPr>
            <a:spLocks noChangeShapeType="1"/>
          </p:cNvSpPr>
          <p:nvPr/>
        </p:nvSpPr>
        <p:spPr bwMode="auto">
          <a:xfrm>
            <a:off x="539750" y="566738"/>
            <a:ext cx="0" cy="3186112"/>
          </a:xfrm>
          <a:prstGeom prst="line">
            <a:avLst/>
          </a:prstGeom>
          <a:noFill/>
          <a:ln w="25400">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0487" name="Line 7"/>
          <p:cNvSpPr>
            <a:spLocks noChangeShapeType="1"/>
          </p:cNvSpPr>
          <p:nvPr/>
        </p:nvSpPr>
        <p:spPr bwMode="auto">
          <a:xfrm>
            <a:off x="444500" y="566738"/>
            <a:ext cx="0" cy="1458912"/>
          </a:xfrm>
          <a:prstGeom prst="line">
            <a:avLst/>
          </a:prstGeom>
          <a:noFill/>
          <a:ln w="19050">
            <a:solidFill>
              <a:srgbClr val="3366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0488" name="Rectangle 8"/>
          <p:cNvSpPr>
            <a:spLocks noChangeArrowheads="1"/>
          </p:cNvSpPr>
          <p:nvPr/>
        </p:nvSpPr>
        <p:spPr bwMode="auto">
          <a:xfrm>
            <a:off x="3054350" y="588963"/>
            <a:ext cx="3017838"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ctr" eaLnBrk="1" hangingPunct="1"/>
            <a:r>
              <a:rPr lang="tr-TR" sz="2800">
                <a:solidFill>
                  <a:srgbClr val="FF0000"/>
                </a:solidFill>
              </a:rPr>
              <a:t>while</a:t>
            </a:r>
            <a:r>
              <a:rPr lang="tr-TR" sz="2800">
                <a:solidFill>
                  <a:schemeClr val="accent2"/>
                </a:solidFill>
              </a:rPr>
              <a:t> DÖNGÜSÜ</a:t>
            </a:r>
          </a:p>
        </p:txBody>
      </p:sp>
      <p:sp>
        <p:nvSpPr>
          <p:cNvPr id="20489" name="Text Box 10"/>
          <p:cNvSpPr txBox="1">
            <a:spLocks noChangeArrowheads="1"/>
          </p:cNvSpPr>
          <p:nvPr/>
        </p:nvSpPr>
        <p:spPr bwMode="auto">
          <a:xfrm>
            <a:off x="2745014" y="2182671"/>
            <a:ext cx="3804791" cy="1200329"/>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spcBef>
                <a:spcPct val="50000"/>
              </a:spcBef>
            </a:pPr>
            <a:r>
              <a:rPr lang="tr-TR" sz="2400" dirty="0" err="1">
                <a:solidFill>
                  <a:srgbClr val="FF3300"/>
                </a:solidFill>
              </a:rPr>
              <a:t>while</a:t>
            </a:r>
            <a:r>
              <a:rPr lang="tr-TR" sz="2400" dirty="0"/>
              <a:t> koşul</a:t>
            </a:r>
          </a:p>
          <a:p>
            <a:pPr eaLnBrk="1" hangingPunct="1"/>
            <a:r>
              <a:rPr lang="tr-TR" sz="2400" dirty="0"/>
              <a:t>	tekrar deyimleri</a:t>
            </a:r>
          </a:p>
          <a:p>
            <a:pPr eaLnBrk="1" hangingPunct="1"/>
            <a:r>
              <a:rPr lang="tr-TR" sz="2400" dirty="0" err="1">
                <a:solidFill>
                  <a:srgbClr val="FF3300"/>
                </a:solidFill>
              </a:rPr>
              <a:t>end</a:t>
            </a:r>
            <a:endParaRPr lang="tr-TR" sz="2400" dirty="0">
              <a:solidFill>
                <a:srgbClr val="FF3300"/>
              </a:solidFill>
            </a:endParaRPr>
          </a:p>
        </p:txBody>
      </p:sp>
      <p:sp>
        <p:nvSpPr>
          <p:cNvPr id="20490" name="Text Box 11"/>
          <p:cNvSpPr txBox="1">
            <a:spLocks noChangeArrowheads="1"/>
          </p:cNvSpPr>
          <p:nvPr/>
        </p:nvSpPr>
        <p:spPr bwMode="auto">
          <a:xfrm>
            <a:off x="524673" y="4042510"/>
            <a:ext cx="824547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just"/>
            <a:r>
              <a:rPr lang="tr-TR" sz="2000" dirty="0"/>
              <a:t>koşul denilen şey, sonucu </a:t>
            </a:r>
            <a:r>
              <a:rPr lang="tr-TR" sz="2000" dirty="0">
                <a:solidFill>
                  <a:srgbClr val="FF0000"/>
                </a:solidFill>
              </a:rPr>
              <a:t>BİR</a:t>
            </a:r>
            <a:r>
              <a:rPr lang="tr-TR" sz="2000" dirty="0"/>
              <a:t> veya </a:t>
            </a:r>
            <a:r>
              <a:rPr lang="tr-TR" sz="2000" dirty="0">
                <a:solidFill>
                  <a:srgbClr val="FF0000"/>
                </a:solidFill>
              </a:rPr>
              <a:t>SIFIR</a:t>
            </a:r>
            <a:r>
              <a:rPr lang="tr-TR" sz="2000" dirty="0"/>
              <a:t> olan ilişkisel bir test </a:t>
            </a:r>
            <a:r>
              <a:rPr lang="tr-TR" sz="2000" dirty="0">
                <a:solidFill>
                  <a:srgbClr val="FF0000"/>
                </a:solidFill>
              </a:rPr>
              <a:t>(eşitlik veya büyüklük gibi)</a:t>
            </a:r>
            <a:r>
              <a:rPr lang="tr-TR" sz="2000" dirty="0"/>
              <a:t> veya mantıksal bir test </a:t>
            </a:r>
            <a:r>
              <a:rPr lang="tr-TR" sz="2000" dirty="0">
                <a:solidFill>
                  <a:srgbClr val="FF0000"/>
                </a:solidFill>
              </a:rPr>
              <a:t>(VE, VEYA gibi)</a:t>
            </a:r>
            <a:r>
              <a:rPr lang="tr-TR" sz="2000" dirty="0"/>
              <a:t> olabilir.</a:t>
            </a:r>
          </a:p>
        </p:txBody>
      </p:sp>
    </p:spTree>
    <p:extLst>
      <p:ext uri="{BB962C8B-B14F-4D97-AF65-F5344CB8AC3E}">
        <p14:creationId xmlns:p14="http://schemas.microsoft.com/office/powerpoint/2010/main" val="4037519900"/>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539750" y="296863"/>
            <a:ext cx="576263" cy="431800"/>
          </a:xfrm>
          <a:prstGeom prst="rect">
            <a:avLst/>
          </a:prstGeom>
          <a:solidFill>
            <a:srgbClr val="FF9900"/>
          </a:solidFill>
          <a:ln w="9525">
            <a:solidFill>
              <a:schemeClr val="tx1"/>
            </a:solidFill>
            <a:miter lim="800000"/>
            <a:headEnd/>
            <a:tailEnd/>
          </a:ln>
        </p:spPr>
        <p:txBody>
          <a:bodyPr wrap="none" anchor="ctr"/>
          <a:lstStyle/>
          <a:p>
            <a:endParaRPr lang="tr-TR" dirty="0"/>
          </a:p>
        </p:txBody>
      </p:sp>
      <p:sp>
        <p:nvSpPr>
          <p:cNvPr id="18435" name="Line 3"/>
          <p:cNvSpPr>
            <a:spLocks noChangeShapeType="1"/>
          </p:cNvSpPr>
          <p:nvPr/>
        </p:nvSpPr>
        <p:spPr bwMode="auto">
          <a:xfrm>
            <a:off x="731838" y="242888"/>
            <a:ext cx="2879725" cy="0"/>
          </a:xfrm>
          <a:prstGeom prst="line">
            <a:avLst/>
          </a:prstGeom>
          <a:noFill/>
          <a:ln w="19050">
            <a:solidFill>
              <a:srgbClr val="3366FF"/>
            </a:solidFill>
            <a:round/>
            <a:headEnd/>
            <a:tailEnd/>
          </a:ln>
          <a:extLst>
            <a:ext uri="{909E8E84-426E-40DD-AFC4-6F175D3DCCD1}">
              <a14:hiddenFill xmlns:a14="http://schemas.microsoft.com/office/drawing/2010/main">
                <a:noFill/>
              </a14:hiddenFill>
            </a:ext>
          </a:extLst>
        </p:spPr>
        <p:txBody>
          <a:bodyPr/>
          <a:lstStyle/>
          <a:p>
            <a:endParaRPr lang="tr-TR" dirty="0"/>
          </a:p>
        </p:txBody>
      </p:sp>
      <p:sp>
        <p:nvSpPr>
          <p:cNvPr id="18436" name="Line 4"/>
          <p:cNvSpPr>
            <a:spLocks noChangeShapeType="1"/>
          </p:cNvSpPr>
          <p:nvPr/>
        </p:nvSpPr>
        <p:spPr bwMode="auto">
          <a:xfrm>
            <a:off x="731838" y="296863"/>
            <a:ext cx="5280025" cy="0"/>
          </a:xfrm>
          <a:prstGeom prst="line">
            <a:avLst/>
          </a:prstGeom>
          <a:noFill/>
          <a:ln w="25400">
            <a:solidFill>
              <a:srgbClr val="0000FF"/>
            </a:solidFill>
            <a:round/>
            <a:headEnd/>
            <a:tailEnd/>
          </a:ln>
          <a:extLst>
            <a:ext uri="{909E8E84-426E-40DD-AFC4-6F175D3DCCD1}">
              <a14:hiddenFill xmlns:a14="http://schemas.microsoft.com/office/drawing/2010/main">
                <a:noFill/>
              </a14:hiddenFill>
            </a:ext>
          </a:extLst>
        </p:spPr>
        <p:txBody>
          <a:bodyPr/>
          <a:lstStyle/>
          <a:p>
            <a:endParaRPr lang="tr-TR" dirty="0"/>
          </a:p>
        </p:txBody>
      </p:sp>
      <p:sp>
        <p:nvSpPr>
          <p:cNvPr id="18437" name="Rectangle 5"/>
          <p:cNvSpPr>
            <a:spLocks noChangeArrowheads="1"/>
          </p:cNvSpPr>
          <p:nvPr/>
        </p:nvSpPr>
        <p:spPr bwMode="auto">
          <a:xfrm>
            <a:off x="252413" y="134938"/>
            <a:ext cx="574675" cy="431800"/>
          </a:xfrm>
          <a:prstGeom prst="rect">
            <a:avLst/>
          </a:prstGeom>
          <a:solidFill>
            <a:srgbClr val="FFFF00"/>
          </a:solidFill>
          <a:ln w="9525">
            <a:solidFill>
              <a:schemeClr val="tx1"/>
            </a:solidFill>
            <a:miter lim="800000"/>
            <a:headEnd/>
            <a:tailEnd/>
          </a:ln>
        </p:spPr>
        <p:txBody>
          <a:bodyPr wrap="none" anchor="ctr"/>
          <a:lstStyle/>
          <a:p>
            <a:endParaRPr lang="tr-TR" dirty="0"/>
          </a:p>
        </p:txBody>
      </p:sp>
      <p:sp>
        <p:nvSpPr>
          <p:cNvPr id="18438" name="Line 6"/>
          <p:cNvSpPr>
            <a:spLocks noChangeShapeType="1"/>
          </p:cNvSpPr>
          <p:nvPr/>
        </p:nvSpPr>
        <p:spPr bwMode="auto">
          <a:xfrm>
            <a:off x="539750" y="566738"/>
            <a:ext cx="0" cy="3186112"/>
          </a:xfrm>
          <a:prstGeom prst="line">
            <a:avLst/>
          </a:prstGeom>
          <a:noFill/>
          <a:ln w="25400">
            <a:solidFill>
              <a:srgbClr val="0000FF"/>
            </a:solidFill>
            <a:round/>
            <a:headEnd/>
            <a:tailEnd/>
          </a:ln>
          <a:extLst>
            <a:ext uri="{909E8E84-426E-40DD-AFC4-6F175D3DCCD1}">
              <a14:hiddenFill xmlns:a14="http://schemas.microsoft.com/office/drawing/2010/main">
                <a:noFill/>
              </a14:hiddenFill>
            </a:ext>
          </a:extLst>
        </p:spPr>
        <p:txBody>
          <a:bodyPr/>
          <a:lstStyle/>
          <a:p>
            <a:endParaRPr lang="tr-TR" dirty="0"/>
          </a:p>
        </p:txBody>
      </p:sp>
      <p:sp>
        <p:nvSpPr>
          <p:cNvPr id="18439" name="Line 7"/>
          <p:cNvSpPr>
            <a:spLocks noChangeShapeType="1"/>
          </p:cNvSpPr>
          <p:nvPr/>
        </p:nvSpPr>
        <p:spPr bwMode="auto">
          <a:xfrm>
            <a:off x="444500" y="566738"/>
            <a:ext cx="0" cy="1458912"/>
          </a:xfrm>
          <a:prstGeom prst="line">
            <a:avLst/>
          </a:prstGeom>
          <a:noFill/>
          <a:ln w="19050">
            <a:solidFill>
              <a:srgbClr val="3366FF"/>
            </a:solidFill>
            <a:round/>
            <a:headEnd/>
            <a:tailEnd/>
          </a:ln>
          <a:extLst>
            <a:ext uri="{909E8E84-426E-40DD-AFC4-6F175D3DCCD1}">
              <a14:hiddenFill xmlns:a14="http://schemas.microsoft.com/office/drawing/2010/main">
                <a:noFill/>
              </a14:hiddenFill>
            </a:ext>
          </a:extLst>
        </p:spPr>
        <p:txBody>
          <a:bodyPr/>
          <a:lstStyle/>
          <a:p>
            <a:endParaRPr lang="tr-TR" dirty="0"/>
          </a:p>
        </p:txBody>
      </p:sp>
      <p:sp>
        <p:nvSpPr>
          <p:cNvPr id="18440" name="Text Box 8">
            <a:hlinkClick r:id="" action="ppaction://hlinkshowjump?jump=nextslide"/>
          </p:cNvPr>
          <p:cNvSpPr txBox="1">
            <a:spLocks noChangeArrowheads="1"/>
          </p:cNvSpPr>
          <p:nvPr/>
        </p:nvSpPr>
        <p:spPr bwMode="auto">
          <a:xfrm>
            <a:off x="731838" y="2987219"/>
            <a:ext cx="8032750" cy="371178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spcBef>
                <a:spcPct val="30000"/>
              </a:spcBef>
            </a:pPr>
            <a:r>
              <a:rPr lang="tr-TR" sz="2400" dirty="0"/>
              <a:t>n=</a:t>
            </a:r>
            <a:r>
              <a:rPr lang="tr-TR" sz="2400" dirty="0" err="1">
                <a:solidFill>
                  <a:srgbClr val="FF0000"/>
                </a:solidFill>
              </a:rPr>
              <a:t>input</a:t>
            </a:r>
            <a:r>
              <a:rPr lang="tr-TR" sz="2400" dirty="0"/>
              <a:t>('Lütfen Pozitif Bir Tam Sayı Giriniz: ');</a:t>
            </a:r>
          </a:p>
          <a:p>
            <a:pPr>
              <a:spcBef>
                <a:spcPct val="30000"/>
              </a:spcBef>
            </a:pPr>
            <a:r>
              <a:rPr lang="tr-TR" sz="2400" dirty="0"/>
              <a:t>toplam=0;</a:t>
            </a:r>
            <a:r>
              <a:rPr lang="tr-TR" sz="2400" dirty="0">
                <a:solidFill>
                  <a:srgbClr val="FF0000"/>
                </a:solidFill>
              </a:rPr>
              <a:t>%Toplamada Etkisiz Eleman</a:t>
            </a:r>
          </a:p>
          <a:p>
            <a:pPr>
              <a:spcBef>
                <a:spcPct val="30000"/>
              </a:spcBef>
            </a:pPr>
            <a:r>
              <a:rPr lang="tr-TR" sz="2400" dirty="0"/>
              <a:t>i=1;</a:t>
            </a:r>
            <a:r>
              <a:rPr lang="tr-TR" sz="2400" dirty="0">
                <a:solidFill>
                  <a:srgbClr val="FF0000"/>
                </a:solidFill>
              </a:rPr>
              <a:t>%Döngü Değişkeninin Başlangıç Değeri</a:t>
            </a:r>
          </a:p>
          <a:p>
            <a:pPr>
              <a:spcBef>
                <a:spcPct val="30000"/>
              </a:spcBef>
            </a:pPr>
            <a:r>
              <a:rPr lang="tr-TR" sz="2400" dirty="0" err="1">
                <a:solidFill>
                  <a:srgbClr val="FF0000"/>
                </a:solidFill>
              </a:rPr>
              <a:t>while</a:t>
            </a:r>
            <a:r>
              <a:rPr lang="tr-TR" sz="2400" dirty="0"/>
              <a:t> i&lt;=n </a:t>
            </a:r>
          </a:p>
          <a:p>
            <a:pPr>
              <a:spcBef>
                <a:spcPct val="30000"/>
              </a:spcBef>
            </a:pPr>
            <a:r>
              <a:rPr lang="tr-TR" sz="2400" dirty="0"/>
              <a:t>	toplam=</a:t>
            </a:r>
            <a:r>
              <a:rPr lang="tr-TR" sz="2400" dirty="0" err="1"/>
              <a:t>toplam+i</a:t>
            </a:r>
            <a:r>
              <a:rPr lang="tr-TR" sz="2400" dirty="0"/>
              <a:t>; </a:t>
            </a:r>
          </a:p>
          <a:p>
            <a:pPr>
              <a:spcBef>
                <a:spcPct val="30000"/>
              </a:spcBef>
            </a:pPr>
            <a:r>
              <a:rPr lang="tr-TR" sz="2400" dirty="0"/>
              <a:t>           i=i+1;</a:t>
            </a:r>
            <a:r>
              <a:rPr lang="tr-TR" sz="2400" dirty="0">
                <a:solidFill>
                  <a:srgbClr val="FF0000"/>
                </a:solidFill>
              </a:rPr>
              <a:t>%Döngü Değişkeninin Artım Miktarı</a:t>
            </a:r>
          </a:p>
          <a:p>
            <a:pPr>
              <a:spcBef>
                <a:spcPct val="30000"/>
              </a:spcBef>
            </a:pPr>
            <a:r>
              <a:rPr lang="tr-TR" sz="2400" dirty="0" err="1">
                <a:solidFill>
                  <a:srgbClr val="FF0000"/>
                </a:solidFill>
              </a:rPr>
              <a:t>end</a:t>
            </a:r>
            <a:r>
              <a:rPr lang="tr-TR" sz="2400" dirty="0"/>
              <a:t> </a:t>
            </a:r>
            <a:br>
              <a:rPr lang="tr-TR" sz="2400" dirty="0"/>
            </a:br>
            <a:r>
              <a:rPr lang="tr-TR" sz="2400" dirty="0" err="1">
                <a:solidFill>
                  <a:srgbClr val="FF0000"/>
                </a:solidFill>
              </a:rPr>
              <a:t>fprintf</a:t>
            </a:r>
            <a:r>
              <a:rPr lang="tr-TR" sz="2400" dirty="0"/>
              <a:t>('Toplam</a:t>
            </a:r>
            <a:r>
              <a:rPr lang="en-US" sz="2400" dirty="0"/>
              <a:t>:</a:t>
            </a:r>
            <a:r>
              <a:rPr lang="tr-TR" sz="2400" dirty="0"/>
              <a:t> %d</a:t>
            </a:r>
            <a:r>
              <a:rPr lang="tr-TR" sz="2400" dirty="0">
                <a:solidFill>
                  <a:srgbClr val="FF0000"/>
                </a:solidFill>
              </a:rPr>
              <a:t>\</a:t>
            </a:r>
            <a:r>
              <a:rPr lang="tr-TR" sz="2400" dirty="0" err="1">
                <a:solidFill>
                  <a:srgbClr val="FF0000"/>
                </a:solidFill>
              </a:rPr>
              <a:t>n</a:t>
            </a:r>
            <a:r>
              <a:rPr lang="tr-TR" sz="2400" dirty="0" err="1"/>
              <a:t>',toplam</a:t>
            </a:r>
            <a:r>
              <a:rPr lang="tr-TR" sz="2400" dirty="0"/>
              <a:t>);</a:t>
            </a:r>
            <a:endParaRPr lang="tr-TR" sz="2400" dirty="0">
              <a:solidFill>
                <a:srgbClr val="FF0000"/>
              </a:solidFill>
            </a:endParaRPr>
          </a:p>
        </p:txBody>
      </p:sp>
      <p:sp>
        <p:nvSpPr>
          <p:cNvPr id="18441" name="Text Box 9"/>
          <p:cNvSpPr txBox="1">
            <a:spLocks noChangeArrowheads="1"/>
          </p:cNvSpPr>
          <p:nvPr/>
        </p:nvSpPr>
        <p:spPr bwMode="auto">
          <a:xfrm>
            <a:off x="539749" y="309563"/>
            <a:ext cx="8604251"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a:r>
              <a:rPr lang="tr-TR" sz="2800" dirty="0">
                <a:solidFill>
                  <a:srgbClr val="FF0000"/>
                </a:solidFill>
              </a:rPr>
              <a:t>UYGULAMA</a:t>
            </a:r>
            <a:r>
              <a:rPr lang="en-US" sz="2800" dirty="0">
                <a:solidFill>
                  <a:srgbClr val="FF0000"/>
                </a:solidFill>
              </a:rPr>
              <a:t> 3</a:t>
            </a:r>
            <a:endParaRPr lang="tr-TR" sz="2800" dirty="0">
              <a:solidFill>
                <a:srgbClr val="FF0000"/>
              </a:solidFill>
            </a:endParaRPr>
          </a:p>
          <a:p>
            <a:pPr algn="just"/>
            <a:r>
              <a:rPr lang="tr-TR" sz="2800" dirty="0"/>
              <a:t>1 sayısı ile klavyeden girilen herhangi bir pozitif tam sayı arasındaki ardışık tam sayıların toplamını </a:t>
            </a:r>
            <a:r>
              <a:rPr lang="tr-TR" sz="2800" dirty="0" err="1">
                <a:solidFill>
                  <a:srgbClr val="FF0000"/>
                </a:solidFill>
              </a:rPr>
              <a:t>while</a:t>
            </a:r>
            <a:r>
              <a:rPr lang="tr-TR" sz="2800" dirty="0"/>
              <a:t> döngüsü kullanarak hesaplayan ve ekrana basan bir düzyazı </a:t>
            </a:r>
            <a:r>
              <a:rPr lang="tr-TR" sz="2800" dirty="0">
                <a:solidFill>
                  <a:srgbClr val="FF0000"/>
                </a:solidFill>
              </a:rPr>
              <a:t>MATLAB</a:t>
            </a:r>
            <a:r>
              <a:rPr lang="tr-TR" sz="2800" dirty="0"/>
              <a:t> programı yazınız.</a:t>
            </a:r>
            <a:endParaRPr lang="tr-TR" sz="2800" dirty="0">
              <a:solidFill>
                <a:srgbClr val="A50021"/>
              </a:solidFill>
            </a:endParaRPr>
          </a:p>
        </p:txBody>
      </p:sp>
      <p:sp>
        <p:nvSpPr>
          <p:cNvPr id="18442" name="AutoShape 10"/>
          <p:cNvSpPr>
            <a:spLocks/>
          </p:cNvSpPr>
          <p:nvPr/>
        </p:nvSpPr>
        <p:spPr bwMode="auto">
          <a:xfrm>
            <a:off x="2392957" y="4653136"/>
            <a:ext cx="5539730" cy="1466850"/>
          </a:xfrm>
          <a:prstGeom prst="rightBracket">
            <a:avLst>
              <a:gd name="adj" fmla="val 1523"/>
            </a:avLst>
          </a:prstGeom>
          <a:noFill/>
          <a:ln w="38100">
            <a:solidFill>
              <a:schemeClr val="accent2"/>
            </a:solidFill>
            <a:round/>
            <a:headEnd type="triangle" w="lg" len="lg"/>
            <a:tailEnd type="none" w="lg" len="lg"/>
          </a:ln>
          <a:extLst>
            <a:ext uri="{909E8E84-426E-40DD-AFC4-6F175D3DCCD1}">
              <a14:hiddenFill xmlns:a14="http://schemas.microsoft.com/office/drawing/2010/main">
                <a:solidFill>
                  <a:srgbClr val="FFFFFF"/>
                </a:solidFill>
              </a14:hiddenFill>
            </a:ext>
          </a:extLst>
        </p:spPr>
        <p:txBody>
          <a:bodyPr wrap="none" anchor="ctr"/>
          <a:lstStyle/>
          <a:p>
            <a:endParaRPr lang="tr-TR" dirty="0"/>
          </a:p>
        </p:txBody>
      </p:sp>
      <p:sp>
        <p:nvSpPr>
          <p:cNvPr id="13" name="AutoShape 11"/>
          <p:cNvSpPr>
            <a:spLocks noChangeArrowheads="1"/>
          </p:cNvSpPr>
          <p:nvPr/>
        </p:nvSpPr>
        <p:spPr bwMode="auto">
          <a:xfrm rot="10800000" flipV="1">
            <a:off x="7480289" y="3311588"/>
            <a:ext cx="1663711" cy="1017178"/>
          </a:xfrm>
          <a:prstGeom prst="wedgeRoundRectCallout">
            <a:avLst>
              <a:gd name="adj1" fmla="val 351236"/>
              <a:gd name="adj2" fmla="val 160346"/>
              <a:gd name="adj3" fmla="val 16667"/>
            </a:avLst>
          </a:prstGeom>
          <a:solidFill>
            <a:srgbClr val="FF0000"/>
          </a:solidFill>
          <a:ln w="9525">
            <a:solidFill>
              <a:srgbClr val="000000"/>
            </a:solidFill>
            <a:miter lim="800000"/>
            <a:headEnd/>
            <a:tailEnd/>
          </a:ln>
        </p:spPr>
        <p:txBody>
          <a:bodyPr/>
          <a:lstStyle/>
          <a:p>
            <a:pPr>
              <a:spcAft>
                <a:spcPts val="1000"/>
              </a:spcAft>
            </a:pPr>
            <a:r>
              <a:rPr lang="tr-TR" dirty="0">
                <a:solidFill>
                  <a:schemeClr val="bg1"/>
                </a:solidFill>
                <a:cs typeface="Arial" charset="0"/>
              </a:rPr>
              <a:t>Bu deyim unutulsa ne olur?</a:t>
            </a:r>
          </a:p>
          <a:p>
            <a:endParaRPr lang="tr-TR" dirty="0">
              <a:solidFill>
                <a:schemeClr val="bg1"/>
              </a:solidFill>
              <a:cs typeface="Arial" charset="0"/>
            </a:endParaRPr>
          </a:p>
        </p:txBody>
      </p:sp>
    </p:spTree>
    <p:extLst>
      <p:ext uri="{BB962C8B-B14F-4D97-AF65-F5344CB8AC3E}">
        <p14:creationId xmlns:p14="http://schemas.microsoft.com/office/powerpoint/2010/main" val="25798100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theme/theme1.xml><?xml version="1.0" encoding="utf-8"?>
<a:theme xmlns:a="http://schemas.openxmlformats.org/drawingml/2006/main" name="lecturenotes">
  <a:themeElements>
    <a:clrScheme name="lecturenot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ecturenot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tr-TR"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tr-TR" sz="1800" b="1" i="0" u="none" strike="noStrike" cap="none" normalizeH="0" baseline="0" smtClean="0">
            <a:ln>
              <a:noFill/>
            </a:ln>
            <a:solidFill>
              <a:schemeClr val="tx1"/>
            </a:solidFill>
            <a:effectLst/>
            <a:latin typeface="Arial" charset="0"/>
          </a:defRPr>
        </a:defPPr>
      </a:lstStyle>
    </a:lnDef>
  </a:objectDefaults>
  <a:extraClrSchemeLst>
    <a:extraClrScheme>
      <a:clrScheme name="lecturenot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ecturenot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ecturenot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ecturenot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ecturenot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ecturenot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ecturenot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ecturenot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ecturenot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ecturenot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ecturenot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ecturenot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3480</TotalTime>
  <Words>1186</Words>
  <Application>Microsoft Office PowerPoint</Application>
  <PresentationFormat>Ekran Gösterisi (4:3)</PresentationFormat>
  <Paragraphs>164</Paragraphs>
  <Slides>18</Slides>
  <Notes>1</Notes>
  <HiddenSlides>0</HiddenSlides>
  <MMClips>0</MMClips>
  <ScaleCrop>false</ScaleCrop>
  <HeadingPairs>
    <vt:vector size="8" baseType="variant">
      <vt:variant>
        <vt:lpstr>Kullanılan Yazı Tipleri</vt:lpstr>
      </vt:variant>
      <vt:variant>
        <vt:i4>3</vt:i4>
      </vt:variant>
      <vt:variant>
        <vt:lpstr>Tema</vt:lpstr>
      </vt:variant>
      <vt:variant>
        <vt:i4>1</vt:i4>
      </vt:variant>
      <vt:variant>
        <vt:lpstr>Eklenmiş OLE Hizmet Programları</vt:lpstr>
      </vt:variant>
      <vt:variant>
        <vt:i4>1</vt:i4>
      </vt:variant>
      <vt:variant>
        <vt:lpstr>Slayt Başlıkları</vt:lpstr>
      </vt:variant>
      <vt:variant>
        <vt:i4>18</vt:i4>
      </vt:variant>
    </vt:vector>
  </HeadingPairs>
  <TitlesOfParts>
    <vt:vector size="23" baseType="lpstr">
      <vt:lpstr>Arial</vt:lpstr>
      <vt:lpstr>Verdana</vt:lpstr>
      <vt:lpstr>Wingdings</vt:lpstr>
      <vt:lpstr>lecturenotes</vt:lpstr>
      <vt:lpstr>Photo Editor Fotoğrafı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ataturk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MF102 Bilgisayar Programlama MATLAB Lecture5</dc:title>
  <dc:creator>Deniz Dal</dc:creator>
  <cp:lastModifiedBy>Windows User</cp:lastModifiedBy>
  <cp:revision>1086</cp:revision>
  <dcterms:created xsi:type="dcterms:W3CDTF">1999-02-15T21:55:23Z</dcterms:created>
  <dcterms:modified xsi:type="dcterms:W3CDTF">2020-11-13T07:32:42Z</dcterms:modified>
</cp:coreProperties>
</file>