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3" d="100"/>
          <a:sy n="53" d="100"/>
        </p:scale>
        <p:origin x="78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67F5960-A707-4C37-A536-FB5EDDEF3AF5}" type="datetimeFigureOut">
              <a:rPr lang="tr-TR" smtClean="0"/>
              <a:t>3.08.2024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1187401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7F5960-A707-4C37-A536-FB5EDDEF3AF5}" type="datetimeFigureOut">
              <a:rPr lang="tr-TR" smtClean="0"/>
              <a:t>3.08.2024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1374316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7F5960-A707-4C37-A536-FB5EDDEF3AF5}" type="datetimeFigureOut">
              <a:rPr lang="tr-TR" smtClean="0"/>
              <a:t>3.08.2024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101132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7F5960-A707-4C37-A536-FB5EDDEF3AF5}" type="datetimeFigureOut">
              <a:rPr lang="tr-TR" smtClean="0"/>
              <a:t>3.08.2024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2584507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67F5960-A707-4C37-A536-FB5EDDEF3AF5}" type="datetimeFigureOut">
              <a:rPr lang="tr-TR" smtClean="0"/>
              <a:t>3.08.2024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3828761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67F5960-A707-4C37-A536-FB5EDDEF3AF5}" type="datetimeFigureOut">
              <a:rPr lang="tr-TR" smtClean="0"/>
              <a:t>3.08.2024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352231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67F5960-A707-4C37-A536-FB5EDDEF3AF5}" type="datetimeFigureOut">
              <a:rPr lang="tr-TR" smtClean="0"/>
              <a:t>3.08.2024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4091618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67F5960-A707-4C37-A536-FB5EDDEF3AF5}" type="datetimeFigureOut">
              <a:rPr lang="tr-TR" smtClean="0"/>
              <a:t>3.08.2024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287046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67F5960-A707-4C37-A536-FB5EDDEF3AF5}" type="datetimeFigureOut">
              <a:rPr lang="tr-TR" smtClean="0"/>
              <a:t>3.08.2024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1645907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67F5960-A707-4C37-A536-FB5EDDEF3AF5}" type="datetimeFigureOut">
              <a:rPr lang="tr-TR" smtClean="0"/>
              <a:t>3.08.2024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3066830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67F5960-A707-4C37-A536-FB5EDDEF3AF5}" type="datetimeFigureOut">
              <a:rPr lang="tr-TR" smtClean="0"/>
              <a:t>3.08.2024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528BC6-D039-4F67-93C6-C95BD17FA5B4}" type="slidenum">
              <a:rPr lang="tr-TR" smtClean="0"/>
              <a:t>‹#›</a:t>
            </a:fld>
            <a:endParaRPr lang="tr-TR"/>
          </a:p>
        </p:txBody>
      </p:sp>
    </p:spTree>
    <p:extLst>
      <p:ext uri="{BB962C8B-B14F-4D97-AF65-F5344CB8AC3E}">
        <p14:creationId xmlns:p14="http://schemas.microsoft.com/office/powerpoint/2010/main" val="2410490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7F5960-A707-4C37-A536-FB5EDDEF3AF5}" type="datetimeFigureOut">
              <a:rPr lang="tr-TR" smtClean="0"/>
              <a:t>3.08.2024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28BC6-D039-4F67-93C6-C95BD17FA5B4}" type="slidenum">
              <a:rPr lang="tr-TR" smtClean="0"/>
              <a:t>‹#›</a:t>
            </a:fld>
            <a:endParaRPr lang="tr-TR"/>
          </a:p>
        </p:txBody>
      </p:sp>
    </p:spTree>
    <p:extLst>
      <p:ext uri="{BB962C8B-B14F-4D97-AF65-F5344CB8AC3E}">
        <p14:creationId xmlns:p14="http://schemas.microsoft.com/office/powerpoint/2010/main" val="1412620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75562" y="602733"/>
            <a:ext cx="10890724" cy="5078313"/>
          </a:xfrm>
          <a:prstGeom prst="rect">
            <a:avLst/>
          </a:prstGeom>
        </p:spPr>
        <p:txBody>
          <a:bodyPr wrap="square">
            <a:spAutoFit/>
          </a:bodyPr>
          <a:lstStyle/>
          <a:p>
            <a:pPr algn="ctr"/>
            <a:r>
              <a:rPr lang="tr-TR" sz="3600" dirty="0" smtClean="0"/>
              <a:t>GENEL MUHASEBE</a:t>
            </a:r>
          </a:p>
          <a:p>
            <a:r>
              <a:rPr lang="tr-TR" sz="2400" dirty="0" smtClean="0"/>
              <a:t>1.1. Muhasebenin Tanımı ve Fonksiyonları</a:t>
            </a:r>
          </a:p>
          <a:p>
            <a:r>
              <a:rPr lang="tr-TR" sz="2400" dirty="0" smtClean="0"/>
              <a:t>Tanım: Muhasebe bir işletmenin Varlık ve Kaynaklarında değişme meydana getiren mali nitelikteki işlemlerin belgelendirilmesi, kaydedilmesi, sınıflandırılması ve özetlenerek (rapor) işletmeyle ilgili olanlara sunulmasını sağlayan, raporların analiz ve yorumunu da kapsayan, bir meslek, bir bilim ve bir sanattır.</a:t>
            </a:r>
          </a:p>
          <a:p>
            <a:r>
              <a:rPr lang="tr-TR" sz="2400" dirty="0" smtClean="0"/>
              <a:t> </a:t>
            </a:r>
            <a:r>
              <a:rPr lang="tr-TR" sz="2400" b="1" dirty="0" smtClean="0">
                <a:solidFill>
                  <a:srgbClr val="333333"/>
                </a:solidFill>
                <a:effectLst/>
                <a:latin typeface="Helvetica" panose="020B0604020202020204" pitchFamily="34" charset="0"/>
                <a:ea typeface="Times New Roman" panose="02020603050405020304" pitchFamily="18" charset="0"/>
              </a:rPr>
              <a:t>Muhasebenin Fonksiyonları</a:t>
            </a:r>
          </a:p>
          <a:p>
            <a:pPr marL="457200" indent="-457200">
              <a:buAutoNum type="arabicPeriod"/>
            </a:pPr>
            <a:r>
              <a:rPr lang="tr-TR" sz="24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Kaydetme Fonksiyonu</a:t>
            </a:r>
          </a:p>
          <a:p>
            <a:pPr marL="457200" indent="-457200">
              <a:buAutoNum type="arabicPeriod"/>
            </a:pPr>
            <a:r>
              <a:rPr lang="tr-TR" sz="24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Sınıflandırma Fonksiyonu</a:t>
            </a:r>
          </a:p>
          <a:p>
            <a:pPr marL="457200" indent="-457200">
              <a:buAutoNum type="arabicPeriod"/>
            </a:pPr>
            <a:r>
              <a:rPr lang="tr-TR" sz="24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Özetleme Fonksiyonu</a:t>
            </a:r>
          </a:p>
          <a:p>
            <a:pPr marL="457200" indent="-457200">
              <a:buAutoNum type="arabicPeriod"/>
            </a:pPr>
            <a:r>
              <a:rPr lang="tr-TR" sz="24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Raporlama Fonksiyonu</a:t>
            </a:r>
          </a:p>
          <a:p>
            <a:pPr marL="457200" indent="-457200">
              <a:buAutoNum type="arabicPeriod"/>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Yorumlama</a:t>
            </a:r>
            <a:endParaRPr lang="tr-TR" sz="24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tr-TR" sz="2400" dirty="0"/>
          </a:p>
        </p:txBody>
      </p:sp>
    </p:spTree>
    <p:extLst>
      <p:ext uri="{BB962C8B-B14F-4D97-AF65-F5344CB8AC3E}">
        <p14:creationId xmlns:p14="http://schemas.microsoft.com/office/powerpoint/2010/main" val="2077504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96014" y="2025134"/>
            <a:ext cx="11034729" cy="2677656"/>
          </a:xfrm>
          <a:prstGeom prst="rect">
            <a:avLst/>
          </a:prstGeom>
        </p:spPr>
        <p:txBody>
          <a:bodyPr wrap="square">
            <a:spAutoFit/>
          </a:bodyPr>
          <a:lstStyle/>
          <a:p>
            <a:r>
              <a:rPr lang="tr-TR" sz="2800" b="1" dirty="0">
                <a:solidFill>
                  <a:srgbClr val="333333"/>
                </a:solidFill>
                <a:latin typeface="Helvetica" panose="020B0604020202020204" pitchFamily="34" charset="0"/>
                <a:ea typeface="Times New Roman" panose="02020603050405020304" pitchFamily="18" charset="0"/>
              </a:rPr>
              <a:t>Muhasebe üç bölümde </a:t>
            </a:r>
            <a:r>
              <a:rPr lang="tr-TR" sz="2800" b="1" dirty="0" smtClean="0">
                <a:solidFill>
                  <a:srgbClr val="333333"/>
                </a:solidFill>
                <a:latin typeface="Helvetica" panose="020B0604020202020204" pitchFamily="34" charset="0"/>
                <a:ea typeface="Times New Roman" panose="02020603050405020304" pitchFamily="18" charset="0"/>
              </a:rPr>
              <a:t>ayrılmıştır</a:t>
            </a:r>
          </a:p>
          <a:p>
            <a:pPr marL="514350" indent="-514350">
              <a:buAutoNum type="arabicPeriod"/>
            </a:pPr>
            <a:r>
              <a:rPr lang="tr-TR" sz="2800" dirty="0" smtClean="0">
                <a:solidFill>
                  <a:srgbClr val="333333"/>
                </a:solidFill>
                <a:effectLst/>
                <a:latin typeface="Helvetica" panose="020B0604020202020204" pitchFamily="34" charset="0"/>
                <a:ea typeface="Times New Roman" panose="02020603050405020304" pitchFamily="18" charset="0"/>
              </a:rPr>
              <a:t>Genel Muhasebe</a:t>
            </a:r>
          </a:p>
          <a:p>
            <a:pPr marL="514350" indent="-514350">
              <a:buAutoNum type="arabicPeriod"/>
            </a:pPr>
            <a:r>
              <a:rPr lang="tr-TR" sz="2800" dirty="0" smtClean="0">
                <a:solidFill>
                  <a:srgbClr val="333333"/>
                </a:solidFill>
                <a:effectLst/>
                <a:latin typeface="Helvetica" panose="020B0604020202020204" pitchFamily="34" charset="0"/>
                <a:ea typeface="Times New Roman" panose="02020603050405020304" pitchFamily="18" charset="0"/>
              </a:rPr>
              <a:t>Maliyet Muhasebesi</a:t>
            </a:r>
          </a:p>
          <a:p>
            <a:pPr marL="514350" indent="-514350">
              <a:buAutoNum type="arabicPeriod"/>
            </a:pPr>
            <a:r>
              <a:rPr lang="tr-TR" sz="2800" dirty="0" smtClean="0">
                <a:solidFill>
                  <a:srgbClr val="333333"/>
                </a:solidFill>
                <a:effectLst/>
                <a:latin typeface="Helvetica" panose="020B0604020202020204" pitchFamily="34" charset="0"/>
                <a:ea typeface="Times New Roman" panose="02020603050405020304" pitchFamily="18" charset="0"/>
              </a:rPr>
              <a:t>Yönetim Muhasebesi</a:t>
            </a:r>
          </a:p>
          <a:p>
            <a:r>
              <a:rPr lang="tr-TR" sz="2800" b="1" dirty="0" smtClean="0">
                <a:solidFill>
                  <a:srgbClr val="333333"/>
                </a:solidFill>
                <a:effectLst/>
                <a:latin typeface="Helvetica" panose="020B0604020202020204" pitchFamily="34" charset="0"/>
                <a:ea typeface="Times New Roman" panose="02020603050405020304" pitchFamily="18" charset="0"/>
              </a:rPr>
              <a:t>Muhasebecilik Mesleği</a:t>
            </a:r>
          </a:p>
          <a:p>
            <a:endParaRPr lang="tr-TR" sz="2800" dirty="0"/>
          </a:p>
        </p:txBody>
      </p:sp>
    </p:spTree>
    <p:extLst>
      <p:ext uri="{BB962C8B-B14F-4D97-AF65-F5344CB8AC3E}">
        <p14:creationId xmlns:p14="http://schemas.microsoft.com/office/powerpoint/2010/main" val="1848668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96780" y="631763"/>
            <a:ext cx="10929163" cy="5693866"/>
          </a:xfrm>
          <a:prstGeom prst="rect">
            <a:avLst/>
          </a:prstGeom>
        </p:spPr>
        <p:txBody>
          <a:bodyPr wrap="square">
            <a:spAutoFit/>
          </a:bodyPr>
          <a:lstStyle/>
          <a:p>
            <a:r>
              <a:rPr lang="tr-TR" sz="2800" dirty="0" smtClean="0"/>
              <a:t>Muhasebenin Temel Kavramları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Sosyal Sorumluluk Kavramı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Kişilik Kavramı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İşletmenin Sürekliliği Kavramı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Dönemsellik Kavramı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Parayla Ölçülme Kavramı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Maliyet Esası Kavramı </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Tarafsızlık ve Belgelendirme Kavramı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Tutarlılık Kavramı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Tam Açıklama Kavramı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İhtiyatlılık Kavramı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Önemlilik Kavramı</a:t>
            </a:r>
          </a:p>
          <a:p>
            <a:pPr marL="514350" indent="-514350">
              <a:buAutoNum type="arabicPeriod"/>
            </a:pPr>
            <a:r>
              <a:rPr lang="tr-TR" sz="2800" dirty="0" smtClean="0">
                <a:effectLst/>
                <a:latin typeface="Times New Roman" panose="02020603050405020304" pitchFamily="18" charset="0"/>
                <a:ea typeface="Calibri" panose="020F0502020204030204" pitchFamily="34" charset="0"/>
              </a:rPr>
              <a:t>Özün Önceliği Kavramı</a:t>
            </a:r>
            <a:endParaRPr lang="tr-TR" sz="2800" dirty="0"/>
          </a:p>
        </p:txBody>
      </p:sp>
    </p:spTree>
    <p:extLst>
      <p:ext uri="{BB962C8B-B14F-4D97-AF65-F5344CB8AC3E}">
        <p14:creationId xmlns:p14="http://schemas.microsoft.com/office/powerpoint/2010/main" val="353046089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113</Words>
  <Application>Microsoft Office PowerPoint</Application>
  <PresentationFormat>Geniş ekran</PresentationFormat>
  <Paragraphs>27</Paragraphs>
  <Slides>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vt:i4>
      </vt:variant>
    </vt:vector>
  </HeadingPairs>
  <TitlesOfParts>
    <vt:vector size="9" baseType="lpstr">
      <vt:lpstr>Arial</vt:lpstr>
      <vt:lpstr>Calibri</vt:lpstr>
      <vt:lpstr>Calibri Light</vt:lpstr>
      <vt:lpstr>Helvetica</vt:lpstr>
      <vt:lpstr>Times New Roman</vt:lpstr>
      <vt:lpstr>Office Teması</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3</cp:revision>
  <dcterms:created xsi:type="dcterms:W3CDTF">2024-08-03T08:45:36Z</dcterms:created>
  <dcterms:modified xsi:type="dcterms:W3CDTF">2024-08-03T09:16:41Z</dcterms:modified>
</cp:coreProperties>
</file>