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FA75B-5A58-4110-A16A-A239706AC0D4}" type="datetimeFigureOut">
              <a:rPr lang="tr-TR" smtClean="0"/>
              <a:t>30.08.2024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61E3-8C86-4EED-9C3E-381469D3C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617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FA75B-5A58-4110-A16A-A239706AC0D4}" type="datetimeFigureOut">
              <a:rPr lang="tr-TR" smtClean="0"/>
              <a:t>30.08.2024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61E3-8C86-4EED-9C3E-381469D3C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415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FA75B-5A58-4110-A16A-A239706AC0D4}" type="datetimeFigureOut">
              <a:rPr lang="tr-TR" smtClean="0"/>
              <a:t>30.08.2024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61E3-8C86-4EED-9C3E-381469D3C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054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FA75B-5A58-4110-A16A-A239706AC0D4}" type="datetimeFigureOut">
              <a:rPr lang="tr-TR" smtClean="0"/>
              <a:t>30.08.2024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61E3-8C86-4EED-9C3E-381469D3C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40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FA75B-5A58-4110-A16A-A239706AC0D4}" type="datetimeFigureOut">
              <a:rPr lang="tr-TR" smtClean="0"/>
              <a:t>30.08.2024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61E3-8C86-4EED-9C3E-381469D3C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5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FA75B-5A58-4110-A16A-A239706AC0D4}" type="datetimeFigureOut">
              <a:rPr lang="tr-TR" smtClean="0"/>
              <a:t>30.08.2024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61E3-8C86-4EED-9C3E-381469D3C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7488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FA75B-5A58-4110-A16A-A239706AC0D4}" type="datetimeFigureOut">
              <a:rPr lang="tr-TR" smtClean="0"/>
              <a:t>30.08.2024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61E3-8C86-4EED-9C3E-381469D3C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120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FA75B-5A58-4110-A16A-A239706AC0D4}" type="datetimeFigureOut">
              <a:rPr lang="tr-TR" smtClean="0"/>
              <a:t>30.08.2024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61E3-8C86-4EED-9C3E-381469D3C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56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FA75B-5A58-4110-A16A-A239706AC0D4}" type="datetimeFigureOut">
              <a:rPr lang="tr-TR" smtClean="0"/>
              <a:t>30.08.2024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61E3-8C86-4EED-9C3E-381469D3C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998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FA75B-5A58-4110-A16A-A239706AC0D4}" type="datetimeFigureOut">
              <a:rPr lang="tr-TR" smtClean="0"/>
              <a:t>30.08.2024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61E3-8C86-4EED-9C3E-381469D3C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91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FA75B-5A58-4110-A16A-A239706AC0D4}" type="datetimeFigureOut">
              <a:rPr lang="tr-TR" smtClean="0"/>
              <a:t>30.08.2024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61E3-8C86-4EED-9C3E-381469D3C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98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FA75B-5A58-4110-A16A-A239706AC0D4}" type="datetimeFigureOut">
              <a:rPr lang="tr-TR" smtClean="0"/>
              <a:t>30.08.2024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161E3-8C86-4EED-9C3E-381469D3C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896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82170" y="551321"/>
            <a:ext cx="1110342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MUHASEBE KAYIT YÖNTEMLERİ </a:t>
            </a:r>
            <a:endParaRPr lang="tr-TR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MUHASEBEDE</a:t>
            </a:r>
            <a:r>
              <a:rPr lang="tr-TR" spc="-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KULLANILAN</a:t>
            </a:r>
            <a:r>
              <a:rPr lang="tr-TR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DEFTERLER</a:t>
            </a:r>
            <a:r>
              <a:rPr lang="tr-TR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BELGELER</a:t>
            </a:r>
          </a:p>
          <a:p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Muhasebe</a:t>
            </a:r>
            <a:r>
              <a:rPr lang="tr-TR" sz="2400" spc="-4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Kayıt</a:t>
            </a:r>
            <a:r>
              <a:rPr lang="tr-TR" sz="24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Yöntemleri</a:t>
            </a:r>
          </a:p>
          <a:p>
            <a:pPr marL="457200" indent="-457200">
              <a:buAutoNum type="arabicPeriod"/>
            </a:pP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Tek</a:t>
            </a:r>
            <a:r>
              <a:rPr lang="tr-TR" sz="2400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Taraflı</a:t>
            </a:r>
            <a:r>
              <a:rPr lang="tr-TR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Kayıt</a:t>
            </a:r>
            <a:r>
              <a:rPr lang="tr-TR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Sistemi</a:t>
            </a:r>
          </a:p>
          <a:p>
            <a:pPr marL="457200" indent="-457200">
              <a:buAutoNum type="arabicPeriod"/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Çift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Taraflı Kayıt</a:t>
            </a:r>
            <a:r>
              <a:rPr lang="tr-TR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Sistemi</a:t>
            </a:r>
            <a:endParaRPr lang="tr-TR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733005"/>
              </p:ext>
            </p:extLst>
          </p:nvPr>
        </p:nvGraphicFramePr>
        <p:xfrm>
          <a:off x="783771" y="2677319"/>
          <a:ext cx="10609943" cy="2647950"/>
        </p:xfrm>
        <a:graphic>
          <a:graphicData uri="http://schemas.openxmlformats.org/drawingml/2006/table">
            <a:tbl>
              <a:tblPr firstRow="1" firstCol="1" bandRow="1"/>
              <a:tblGrid>
                <a:gridCol w="3095187">
                  <a:extLst>
                    <a:ext uri="{9D8B030D-6E8A-4147-A177-3AD203B41FA5}">
                      <a16:colId xmlns:a16="http://schemas.microsoft.com/office/drawing/2014/main" val="1846562835"/>
                    </a:ext>
                  </a:extLst>
                </a:gridCol>
                <a:gridCol w="3749938">
                  <a:extLst>
                    <a:ext uri="{9D8B030D-6E8A-4147-A177-3AD203B41FA5}">
                      <a16:colId xmlns:a16="http://schemas.microsoft.com/office/drawing/2014/main" val="1092827532"/>
                    </a:ext>
                  </a:extLst>
                </a:gridCol>
                <a:gridCol w="3764818">
                  <a:extLst>
                    <a:ext uri="{9D8B030D-6E8A-4147-A177-3AD203B41FA5}">
                      <a16:colId xmlns:a16="http://schemas.microsoft.com/office/drawing/2014/main" val="1351355622"/>
                    </a:ext>
                  </a:extLst>
                </a:gridCol>
              </a:tblGrid>
              <a:tr h="6191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 TARAFLI KAYIT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ÇİFT TARAFLI KAYIT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58063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KAYIT DÜZENİ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Mali olaylar için tek bir kayıt yapılır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Mali olaylar için en az iki kayıt yapılır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110784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KİMLER TUTAR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II. sınıf tacirler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I. sınıf tacirler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404497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TUTULAN DEFTERLER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İşletme Defteri,</a:t>
                      </a:r>
                      <a:b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Günlük Perakende Satış ve Hasılat Defteri...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Yevmiye defteri,</a:t>
                      </a:r>
                      <a:b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Büyük defter,</a:t>
                      </a:r>
                      <a:b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Envanter defteri...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759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26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75657" y="747877"/>
            <a:ext cx="10363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Muhasebede</a:t>
            </a:r>
            <a:r>
              <a:rPr lang="tr-TR" sz="2400" spc="-5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Kullanılan</a:t>
            </a:r>
            <a:r>
              <a:rPr lang="tr-TR" sz="24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Defterler</a:t>
            </a:r>
          </a:p>
          <a:p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I. Sınıf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Tüccarların</a:t>
            </a:r>
            <a:r>
              <a:rPr lang="tr-TR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Tutacağı 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Defterler</a:t>
            </a:r>
          </a:p>
          <a:p>
            <a:pPr lvl="0">
              <a:spcAft>
                <a:spcPts val="0"/>
              </a:spcAft>
              <a:buSzPts val="1200"/>
              <a:tabLst>
                <a:tab pos="676910" algn="l"/>
              </a:tabLst>
            </a:pPr>
            <a:r>
              <a:rPr lang="tr-TR" sz="24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Yevmiye</a:t>
            </a:r>
            <a:r>
              <a:rPr lang="tr-TR" sz="2400" b="1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Defteri</a:t>
            </a:r>
            <a:endParaRPr lang="tr-TR" sz="2400" b="1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732" y="3048000"/>
            <a:ext cx="10330359" cy="171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04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23447" y="893020"/>
            <a:ext cx="9792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Defterikebir</a:t>
            </a:r>
            <a:endParaRPr lang="tr-TR" sz="2400" b="1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429" y="1843314"/>
            <a:ext cx="10319657" cy="34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331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30176" y="907534"/>
            <a:ext cx="108506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Envanter</a:t>
            </a:r>
            <a:r>
              <a:rPr lang="tr-TR" sz="28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Ve Bilanço 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Defteri</a:t>
            </a:r>
            <a:endParaRPr lang="tr-TR" sz="28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086" y="2119086"/>
            <a:ext cx="9869714" cy="227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410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829" y="580571"/>
            <a:ext cx="7630702" cy="593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42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12972" y="642081"/>
            <a:ext cx="106984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II.</a:t>
            </a:r>
            <a:r>
              <a:rPr lang="tr-TR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Sınıf</a:t>
            </a:r>
            <a:r>
              <a:rPr lang="tr-TR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Tüccarların</a:t>
            </a:r>
            <a:r>
              <a:rPr lang="tr-TR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Tutacağı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Defterler</a:t>
            </a:r>
          </a:p>
          <a:p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İşletme Hesabı</a:t>
            </a:r>
            <a:r>
              <a:rPr lang="tr-TR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Defteri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8286" y="1473077"/>
            <a:ext cx="7329714" cy="517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149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348343" y="611754"/>
            <a:ext cx="11205028" cy="771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930" marR="76835" indent="448945" algn="just">
              <a:lnSpc>
                <a:spcPct val="115000"/>
              </a:lnSpc>
              <a:spcBef>
                <a:spcPts val="1190"/>
              </a:spcBef>
              <a:spcAft>
                <a:spcPts val="0"/>
              </a:spcAft>
            </a:pP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Vergi Usul Kanunu ve Türk Ticaret Kanunu açısından tutulma ve tasdik zorunluluğu olan ve olmayan defterler aşağıda yer almaktadır:</a:t>
            </a:r>
          </a:p>
        </p:txBody>
      </p:sp>
      <p:pic>
        <p:nvPicPr>
          <p:cNvPr id="6" name="Image 2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8286" y="1553029"/>
            <a:ext cx="10406743" cy="4688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008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75811" y="660790"/>
            <a:ext cx="1021470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Defter</a:t>
            </a:r>
            <a:r>
              <a:rPr lang="tr-TR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Tasdik</a:t>
            </a:r>
            <a:r>
              <a:rPr lang="tr-TR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Zamanları</a:t>
            </a:r>
          </a:p>
          <a:p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Defter</a:t>
            </a:r>
            <a:r>
              <a:rPr lang="tr-TR" sz="24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Tasdik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Makamı</a:t>
            </a:r>
            <a:r>
              <a:rPr lang="tr-TR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Şekli</a:t>
            </a:r>
          </a:p>
          <a:p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Muhasebede</a:t>
            </a:r>
            <a:r>
              <a:rPr lang="tr-TR" sz="2400" spc="-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Kullanılan</a:t>
            </a:r>
            <a:r>
              <a:rPr lang="tr-TR" sz="2400" spc="-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Belgeler</a:t>
            </a:r>
          </a:p>
          <a:p>
            <a:pPr marL="457200" indent="-457200">
              <a:buAutoNum type="alphaUcPeriod"/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VUK</a:t>
            </a:r>
            <a:r>
              <a:rPr lang="tr-TR" sz="24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Gereğince</a:t>
            </a:r>
            <a:r>
              <a:rPr lang="tr-TR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Düzenlenen</a:t>
            </a:r>
            <a:r>
              <a:rPr lang="tr-TR" sz="24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Belgeler</a:t>
            </a:r>
          </a:p>
          <a:p>
            <a:r>
              <a:rPr lang="tr-TR" sz="2400" spc="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Fatura, </a:t>
            </a:r>
            <a:r>
              <a:rPr lang="tr-TR" sz="2400" spc="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Sevk</a:t>
            </a:r>
            <a:r>
              <a:rPr lang="tr-TR" sz="2400" spc="20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İrsaliyesi, </a:t>
            </a:r>
            <a:r>
              <a:rPr lang="tr-TR" sz="2400" spc="8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İrsaliyeli</a:t>
            </a:r>
            <a:r>
              <a:rPr lang="tr-TR" sz="2400" spc="2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Fatura, </a:t>
            </a:r>
            <a:r>
              <a:rPr lang="tr-TR" sz="2400" spc="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Perakende</a:t>
            </a:r>
            <a:r>
              <a:rPr lang="tr-TR" sz="2400" spc="19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Satış</a:t>
            </a:r>
            <a:r>
              <a:rPr lang="tr-TR" sz="2400" spc="2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Vesikaları, Gider</a:t>
            </a:r>
            <a:r>
              <a:rPr lang="tr-TR" sz="2400" spc="2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Pusulası, </a:t>
            </a:r>
            <a:r>
              <a:rPr lang="tr-TR" sz="2400" spc="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Müstahsil</a:t>
            </a:r>
            <a:r>
              <a:rPr lang="tr-TR" sz="2400" spc="2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Makbuzu, </a:t>
            </a:r>
            <a:r>
              <a:rPr lang="tr-TR" sz="2400" spc="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Serbest</a:t>
            </a:r>
            <a:r>
              <a:rPr lang="tr-TR" sz="2400" spc="19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Meslek</a:t>
            </a:r>
            <a:r>
              <a:rPr lang="tr-TR" sz="2400" spc="20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Makbuzu, </a:t>
            </a:r>
            <a:r>
              <a:rPr lang="tr-TR" sz="2400" spc="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Ücret</a:t>
            </a:r>
            <a:r>
              <a:rPr lang="tr-TR" sz="24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Bordrosu, </a:t>
            </a:r>
            <a:r>
              <a:rPr lang="tr-TR" sz="2400" spc="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Taşıma</a:t>
            </a:r>
            <a:r>
              <a:rPr lang="tr-TR" sz="2400" spc="2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İrsaliyeleri</a:t>
            </a:r>
            <a:r>
              <a:rPr lang="tr-TR" sz="2400" spc="2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2400" spc="2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Yolcu</a:t>
            </a:r>
            <a:r>
              <a:rPr lang="tr-TR" sz="2400" spc="2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Listeleri, </a:t>
            </a:r>
            <a:r>
              <a:rPr lang="tr-TR" sz="2400" spc="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Günlük</a:t>
            </a:r>
            <a:r>
              <a:rPr lang="tr-TR" sz="2400" spc="19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Müşteri</a:t>
            </a:r>
            <a:r>
              <a:rPr lang="tr-TR" sz="2400" spc="2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Listeleri, </a:t>
            </a:r>
            <a:r>
              <a:rPr lang="tr-TR" sz="2400" spc="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Adisyon</a:t>
            </a:r>
          </a:p>
          <a:p>
            <a:r>
              <a:rPr lang="tr-TR" sz="2400" spc="70" dirty="0" smtClean="0">
                <a:latin typeface="Times New Roman" panose="02020603050405020304" pitchFamily="18" charset="0"/>
              </a:rPr>
              <a:t>B.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TTK</a:t>
            </a:r>
            <a:r>
              <a:rPr lang="tr-TR" sz="24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Gereğince</a:t>
            </a:r>
            <a:r>
              <a:rPr lang="tr-TR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Düzenlenen</a:t>
            </a:r>
            <a:r>
              <a:rPr lang="tr-TR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Belgeler</a:t>
            </a:r>
            <a:r>
              <a:rPr lang="tr-TR" sz="24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(Kambiyo</a:t>
            </a:r>
            <a:r>
              <a:rPr lang="tr-TR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Senetleri)</a:t>
            </a:r>
          </a:p>
          <a:p>
            <a:r>
              <a:rPr lang="tr-TR" sz="2400" spc="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Bono, </a:t>
            </a:r>
            <a:r>
              <a:rPr lang="tr-TR" sz="2400" b="1" spc="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Poliçe, </a:t>
            </a:r>
            <a:r>
              <a:rPr lang="tr-TR" sz="2400" spc="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Çek</a:t>
            </a:r>
          </a:p>
          <a:p>
            <a:endParaRPr lang="tr-TR" sz="2400" spc="35" dirty="0">
              <a:latin typeface="Times New Roman" panose="02020603050405020304" pitchFamily="18" charset="0"/>
            </a:endParaRPr>
          </a:p>
          <a:p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Muhasebe</a:t>
            </a:r>
            <a:r>
              <a:rPr lang="tr-TR" sz="2400" spc="-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Fişleri</a:t>
            </a:r>
          </a:p>
          <a:p>
            <a:r>
              <a:rPr lang="tr-TR" sz="24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Kasa</a:t>
            </a:r>
            <a:r>
              <a:rPr lang="tr-TR" sz="2400" spc="-1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tahsil</a:t>
            </a:r>
            <a:r>
              <a:rPr lang="tr-TR" sz="2400" spc="-5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fişi, Kasa tediye fişi, Mahsup</a:t>
            </a:r>
            <a:r>
              <a:rPr lang="tr-TR" sz="2400" spc="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Fişi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236668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190</Words>
  <Application>Microsoft Office PowerPoint</Application>
  <PresentationFormat>Geniş ekran</PresentationFormat>
  <Paragraphs>36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7</cp:revision>
  <dcterms:created xsi:type="dcterms:W3CDTF">2024-08-05T08:08:21Z</dcterms:created>
  <dcterms:modified xsi:type="dcterms:W3CDTF">2024-08-30T10:47:48Z</dcterms:modified>
</cp:coreProperties>
</file>