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15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6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41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4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31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46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66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33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84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77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06CA5-807D-4E42-A05D-A98871748FBB}" type="datetimeFigureOut">
              <a:rPr lang="tr-TR" smtClean="0"/>
              <a:t>5.08.2024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4F048-3920-49E4-BE57-A4195057C2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8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69002" y="559192"/>
            <a:ext cx="110279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</a:t>
            </a:r>
            <a:r>
              <a:rPr lang="tr-TR" sz="2400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KAVRAMI</a:t>
            </a:r>
            <a:r>
              <a:rPr lang="tr-TR" sz="24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4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MALİ</a:t>
            </a:r>
            <a:r>
              <a:rPr lang="tr-TR" sz="24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TABLOLAR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Hesabın</a:t>
            </a:r>
            <a:r>
              <a:rPr lang="tr-TR" sz="2400" b="1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Tanımı</a:t>
            </a:r>
            <a:r>
              <a:rPr lang="tr-TR" sz="24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400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Şekli</a:t>
            </a:r>
          </a:p>
          <a:p>
            <a:r>
              <a:rPr lang="tr-TR" sz="2400" b="1" spc="-10" dirty="0" smtClean="0">
                <a:latin typeface="Times New Roman" panose="02020603050405020304" pitchFamily="18" charset="0"/>
              </a:rPr>
              <a:t>Hesap: Bir dönem boyunca işletmenin varlık ve kaynaklarında artış ve azalışların takip edildiği çizelgeye hesap denir.</a:t>
            </a: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806878"/>
              </p:ext>
            </p:extLst>
          </p:nvPr>
        </p:nvGraphicFramePr>
        <p:xfrm>
          <a:off x="696686" y="2502785"/>
          <a:ext cx="10261600" cy="13820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92276">
                  <a:extLst>
                    <a:ext uri="{9D8B030D-6E8A-4147-A177-3AD203B41FA5}">
                      <a16:colId xmlns:a16="http://schemas.microsoft.com/office/drawing/2014/main" val="3403587872"/>
                    </a:ext>
                  </a:extLst>
                </a:gridCol>
                <a:gridCol w="1900652">
                  <a:extLst>
                    <a:ext uri="{9D8B030D-6E8A-4147-A177-3AD203B41FA5}">
                      <a16:colId xmlns:a16="http://schemas.microsoft.com/office/drawing/2014/main" val="1617726219"/>
                    </a:ext>
                  </a:extLst>
                </a:gridCol>
                <a:gridCol w="1448287">
                  <a:extLst>
                    <a:ext uri="{9D8B030D-6E8A-4147-A177-3AD203B41FA5}">
                      <a16:colId xmlns:a16="http://schemas.microsoft.com/office/drawing/2014/main" val="1535932291"/>
                    </a:ext>
                  </a:extLst>
                </a:gridCol>
                <a:gridCol w="1445887">
                  <a:extLst>
                    <a:ext uri="{9D8B030D-6E8A-4147-A177-3AD203B41FA5}">
                      <a16:colId xmlns:a16="http://schemas.microsoft.com/office/drawing/2014/main" val="3252053756"/>
                    </a:ext>
                  </a:extLst>
                </a:gridCol>
                <a:gridCol w="1903052">
                  <a:extLst>
                    <a:ext uri="{9D8B030D-6E8A-4147-A177-3AD203B41FA5}">
                      <a16:colId xmlns:a16="http://schemas.microsoft.com/office/drawing/2014/main" val="244660063"/>
                    </a:ext>
                  </a:extLst>
                </a:gridCol>
                <a:gridCol w="1971446">
                  <a:extLst>
                    <a:ext uri="{9D8B030D-6E8A-4147-A177-3AD203B41FA5}">
                      <a16:colId xmlns:a16="http://schemas.microsoft.com/office/drawing/2014/main" val="880380967"/>
                    </a:ext>
                  </a:extLst>
                </a:gridCol>
              </a:tblGrid>
              <a:tr h="147955">
                <a:tc>
                  <a:txBody>
                    <a:bodyPr/>
                    <a:lstStyle/>
                    <a:p>
                      <a:pPr algn="r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tr-TR" sz="20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tr-TR" sz="20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BORÇ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454660">
                        <a:lnSpc>
                          <a:spcPts val="1230"/>
                        </a:lnSpc>
                        <a:spcAft>
                          <a:spcPts val="0"/>
                        </a:spcAft>
                        <a:tabLst>
                          <a:tab pos="1469390" algn="l"/>
                        </a:tabLst>
                      </a:pPr>
                      <a:r>
                        <a:rPr lang="tr-TR" sz="2000" spc="-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4660">
                        <a:lnSpc>
                          <a:spcPts val="1230"/>
                        </a:lnSpc>
                        <a:spcAft>
                          <a:spcPts val="0"/>
                        </a:spcAft>
                        <a:tabLst>
                          <a:tab pos="1469390" algn="l"/>
                        </a:tabLst>
                      </a:pPr>
                      <a:r>
                        <a:rPr lang="tr-TR" sz="2000" spc="-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…………</a:t>
                      </a: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tr-TR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HESABI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402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402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ALACAK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5764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R="71120" algn="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1120" algn="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Tarih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466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466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466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466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Tutar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466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466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Tarih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5295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4025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4025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Tutar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790209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694942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81829" y="4121159"/>
            <a:ext cx="664754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Uygulamada hesap aşağıdaki gibi kullanılmaktadır:</a:t>
            </a:r>
            <a:endParaRPr kumimoji="0" lang="tr-TR" alt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 ...............</a:t>
            </a: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HESABI                     A</a:t>
            </a:r>
            <a:endParaRPr kumimoji="0" lang="tr-TR" alt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>
          <a:xfrm>
            <a:off x="3236686" y="4801424"/>
            <a:ext cx="3251200" cy="482600"/>
            <a:chOff x="0" y="0"/>
            <a:chExt cx="1635760" cy="483234"/>
          </a:xfrm>
        </p:grpSpPr>
        <p:sp>
          <p:nvSpPr>
            <p:cNvPr id="11" name="Graphic 3"/>
            <p:cNvSpPr/>
            <p:nvPr/>
          </p:nvSpPr>
          <p:spPr>
            <a:xfrm>
              <a:off x="0" y="4762"/>
              <a:ext cx="1635760" cy="478155"/>
            </a:xfrm>
            <a:custGeom>
              <a:avLst/>
              <a:gdLst/>
              <a:ahLst/>
              <a:cxnLst/>
              <a:rect l="l" t="t" r="r" b="b"/>
              <a:pathLst>
                <a:path w="1635760" h="478155">
                  <a:moveTo>
                    <a:pt x="0" y="0"/>
                  </a:moveTo>
                  <a:lnTo>
                    <a:pt x="1635759" y="0"/>
                  </a:lnTo>
                </a:path>
                <a:path w="1635760" h="478155">
                  <a:moveTo>
                    <a:pt x="849630" y="634"/>
                  </a:moveTo>
                  <a:lnTo>
                    <a:pt x="849630" y="478154"/>
                  </a:lnTo>
                </a:path>
              </a:pathLst>
            </a:custGeom>
            <a:ln w="9525">
              <a:solidFill>
                <a:srgbClr val="0000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tr-TR"/>
            </a:p>
          </p:txBody>
        </p:sp>
      </p:grp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76914" y="59907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tr-TR" altLang="tr-T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842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97032" y="1879992"/>
            <a:ext cx="1071759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Hesaplara</a:t>
            </a:r>
            <a:r>
              <a:rPr lang="tr-TR" sz="28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İlişkin</a:t>
            </a:r>
            <a:r>
              <a:rPr lang="tr-TR" sz="28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Açıklamalar</a:t>
            </a:r>
          </a:p>
          <a:p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Hesap</a:t>
            </a:r>
            <a:r>
              <a:rPr lang="tr-TR" sz="28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Açma</a:t>
            </a:r>
          </a:p>
          <a:p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Hesabın</a:t>
            </a:r>
            <a:r>
              <a:rPr lang="tr-TR" sz="28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İşleyişi</a:t>
            </a:r>
          </a:p>
          <a:p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Aktif hesapların işleyişi</a:t>
            </a:r>
          </a:p>
          <a:p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Pasif hesapların işleyişi</a:t>
            </a:r>
          </a:p>
          <a:p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Gelir ve Gider Hesaplarının (Sonuç Hesaplarının) İşleyişi</a:t>
            </a:r>
          </a:p>
          <a:p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Nazım Hesapların İşleyişi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8389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78908" y="646277"/>
            <a:ext cx="108470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kern="1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HESAPLARIN İŞLEYİŞ </a:t>
            </a:r>
            <a:r>
              <a:rPr lang="tr-TR" sz="2800" b="1" kern="18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KURALLARI</a:t>
            </a:r>
          </a:p>
          <a:p>
            <a:r>
              <a:rPr lang="tr-TR" sz="2800" b="1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Bilanço Hesaplarının İşleyiş Kuralları</a:t>
            </a:r>
            <a:endParaRPr lang="tr-TR" sz="28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21707"/>
              </p:ext>
            </p:extLst>
          </p:nvPr>
        </p:nvGraphicFramePr>
        <p:xfrm>
          <a:off x="838200" y="1930400"/>
          <a:ext cx="10515601" cy="1867737"/>
        </p:xfrm>
        <a:graphic>
          <a:graphicData uri="http://schemas.openxmlformats.org/drawingml/2006/table">
            <a:tbl>
              <a:tblPr firstRow="1" firstCol="1" bandRow="1"/>
              <a:tblGrid>
                <a:gridCol w="1386443">
                  <a:extLst>
                    <a:ext uri="{9D8B030D-6E8A-4147-A177-3AD203B41FA5}">
                      <a16:colId xmlns:a16="http://schemas.microsoft.com/office/drawing/2014/main" val="1083286498"/>
                    </a:ext>
                  </a:extLst>
                </a:gridCol>
                <a:gridCol w="3542745">
                  <a:extLst>
                    <a:ext uri="{9D8B030D-6E8A-4147-A177-3AD203B41FA5}">
                      <a16:colId xmlns:a16="http://schemas.microsoft.com/office/drawing/2014/main" val="1945204813"/>
                    </a:ext>
                  </a:extLst>
                </a:gridCol>
                <a:gridCol w="4432205">
                  <a:extLst>
                    <a:ext uri="{9D8B030D-6E8A-4147-A177-3AD203B41FA5}">
                      <a16:colId xmlns:a16="http://schemas.microsoft.com/office/drawing/2014/main" val="1256601973"/>
                    </a:ext>
                  </a:extLst>
                </a:gridCol>
                <a:gridCol w="1154208">
                  <a:extLst>
                    <a:ext uri="{9D8B030D-6E8A-4147-A177-3AD203B41FA5}">
                      <a16:colId xmlns:a16="http://schemas.microsoft.com/office/drawing/2014/main" val="3577570849"/>
                    </a:ext>
                  </a:extLst>
                </a:gridCol>
              </a:tblGrid>
              <a:tr h="196919">
                <a:tc gridSpan="4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AKTİF                                                              </a:t>
                      </a:r>
                      <a:r>
                        <a:rPr lang="tr-TR" sz="1600" b="1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 BİLANÇOSU                                                                </a:t>
                      </a:r>
                      <a:r>
                        <a:rPr lang="tr-TR" sz="16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PASİF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586688"/>
                  </a:ext>
                </a:extLst>
              </a:tr>
              <a:tr h="1289818"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 DÖNEN VARLIKLAR ...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DURAN VARLIKLAR ...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KISA VADELİ YABANCI KAYNAKLAR ...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IV. UZUN VADELİ YABANCI KAYNAKLAR  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1200"/>
                        </a:spcAft>
                      </a:pPr>
                      <a:r>
                        <a:rPr lang="tr-TR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 ÖZ KAYNAKLAR ...</a:t>
                      </a:r>
                      <a:br>
                        <a:rPr lang="tr-TR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80719"/>
                  </a:ext>
                </a:extLst>
              </a:tr>
              <a:tr h="196919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A.TOPLAM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P.TOPLAM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3742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75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48229" y="1589706"/>
            <a:ext cx="96374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Varlık Hesaplarının İşleyişi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744390"/>
              </p:ext>
            </p:extLst>
          </p:nvPr>
        </p:nvGraphicFramePr>
        <p:xfrm>
          <a:off x="1465942" y="2677773"/>
          <a:ext cx="9013372" cy="2155484"/>
        </p:xfrm>
        <a:graphic>
          <a:graphicData uri="http://schemas.openxmlformats.org/drawingml/2006/table">
            <a:tbl>
              <a:tblPr firstRow="1" firstCol="1" bandRow="1"/>
              <a:tblGrid>
                <a:gridCol w="4506686">
                  <a:extLst>
                    <a:ext uri="{9D8B030D-6E8A-4147-A177-3AD203B41FA5}">
                      <a16:colId xmlns:a16="http://schemas.microsoft.com/office/drawing/2014/main" val="1913281232"/>
                    </a:ext>
                  </a:extLst>
                </a:gridCol>
                <a:gridCol w="4506686">
                  <a:extLst>
                    <a:ext uri="{9D8B030D-6E8A-4147-A177-3AD203B41FA5}">
                      <a16:colId xmlns:a16="http://schemas.microsoft.com/office/drawing/2014/main" val="652292400"/>
                    </a:ext>
                  </a:extLst>
                </a:gridCol>
              </a:tblGrid>
              <a:tr h="552688"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BORÇ                                    VARLIK </a:t>
                      </a: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HESABI                 </a:t>
                      </a: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ALACAK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229424"/>
                  </a:ext>
                </a:extLst>
              </a:tr>
              <a:tr h="13264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İLK KAYIT</a:t>
                      </a:r>
                      <a:b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(Artış olduğunda)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(Azalış olduğunda)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785638"/>
                  </a:ext>
                </a:extLst>
              </a:tr>
              <a:tr h="27634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754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08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96685" y="420692"/>
            <a:ext cx="10827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Örnek: </a:t>
            </a:r>
            <a:r>
              <a:rPr lang="tr-TR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 </a:t>
            </a:r>
            <a:r>
              <a:rPr lang="tr-TR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işletmesi </a:t>
            </a:r>
            <a:r>
              <a:rPr lang="tr-TR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50.000 </a:t>
            </a:r>
            <a:r>
              <a:rPr lang="tr-TR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TL tutarındaki ticari malı nakit olarak alıyorsa hesaplar şu şekilde kayıt yapılır:</a:t>
            </a: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002238"/>
              </p:ext>
            </p:extLst>
          </p:nvPr>
        </p:nvGraphicFramePr>
        <p:xfrm>
          <a:off x="2197826" y="1095716"/>
          <a:ext cx="7360920" cy="1509014"/>
        </p:xfrm>
        <a:graphic>
          <a:graphicData uri="http://schemas.openxmlformats.org/drawingml/2006/table">
            <a:tbl>
              <a:tblPr firstRow="1" firstCol="1" bandRow="1"/>
              <a:tblGrid>
                <a:gridCol w="3546482">
                  <a:extLst>
                    <a:ext uri="{9D8B030D-6E8A-4147-A177-3AD203B41FA5}">
                      <a16:colId xmlns:a16="http://schemas.microsoft.com/office/drawing/2014/main" val="4247323394"/>
                    </a:ext>
                  </a:extLst>
                </a:gridCol>
                <a:gridCol w="3814438">
                  <a:extLst>
                    <a:ext uri="{9D8B030D-6E8A-4147-A177-3AD203B41FA5}">
                      <a16:colId xmlns:a16="http://schemas.microsoft.com/office/drawing/2014/main" val="528452515"/>
                    </a:ext>
                  </a:extLst>
                </a:gridCol>
              </a:tblGrid>
              <a:tr h="161925"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BORÇ                       </a:t>
                      </a: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100 </a:t>
                      </a: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KASA HESABI             </a:t>
                      </a: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ALACAK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86637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2000" dirty="0" smtClean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5.000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3942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124773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835399"/>
              </p:ext>
            </p:extLst>
          </p:nvPr>
        </p:nvGraphicFramePr>
        <p:xfrm>
          <a:off x="2197826" y="3214801"/>
          <a:ext cx="7360920" cy="1509014"/>
        </p:xfrm>
        <a:graphic>
          <a:graphicData uri="http://schemas.openxmlformats.org/drawingml/2006/table">
            <a:tbl>
              <a:tblPr firstRow="1" firstCol="1" bandRow="1"/>
              <a:tblGrid>
                <a:gridCol w="3387735">
                  <a:extLst>
                    <a:ext uri="{9D8B030D-6E8A-4147-A177-3AD203B41FA5}">
                      <a16:colId xmlns:a16="http://schemas.microsoft.com/office/drawing/2014/main" val="3153228480"/>
                    </a:ext>
                  </a:extLst>
                </a:gridCol>
                <a:gridCol w="3973185">
                  <a:extLst>
                    <a:ext uri="{9D8B030D-6E8A-4147-A177-3AD203B41FA5}">
                      <a16:colId xmlns:a16="http://schemas.microsoft.com/office/drawing/2014/main" val="1268263098"/>
                    </a:ext>
                  </a:extLst>
                </a:gridCol>
              </a:tblGrid>
              <a:tr h="161925"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BORÇ                153 TİCARİ MALLAR HESABI         </a:t>
                      </a: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ALACAK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10951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2000" dirty="0" smtClean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5.000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3015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074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87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666703" y="1459077"/>
            <a:ext cx="8436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Kaynak Hesaplarının İşleyişi</a:t>
            </a:r>
            <a:endParaRPr lang="tr-TR" sz="28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69652"/>
              </p:ext>
            </p:extLst>
          </p:nvPr>
        </p:nvGraphicFramePr>
        <p:xfrm>
          <a:off x="1665217" y="2880972"/>
          <a:ext cx="9438212" cy="2387713"/>
        </p:xfrm>
        <a:graphic>
          <a:graphicData uri="http://schemas.openxmlformats.org/drawingml/2006/table">
            <a:tbl>
              <a:tblPr firstRow="1" firstCol="1" bandRow="1"/>
              <a:tblGrid>
                <a:gridCol w="4719106">
                  <a:extLst>
                    <a:ext uri="{9D8B030D-6E8A-4147-A177-3AD203B41FA5}">
                      <a16:colId xmlns:a16="http://schemas.microsoft.com/office/drawing/2014/main" val="2233991958"/>
                    </a:ext>
                  </a:extLst>
                </a:gridCol>
                <a:gridCol w="4719106">
                  <a:extLst>
                    <a:ext uri="{9D8B030D-6E8A-4147-A177-3AD203B41FA5}">
                      <a16:colId xmlns:a16="http://schemas.microsoft.com/office/drawing/2014/main" val="3087480272"/>
                    </a:ext>
                  </a:extLst>
                </a:gridCol>
              </a:tblGrid>
              <a:tr h="612234"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BORÇ                            KAYNAK HESABI              ALACAK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37067"/>
                  </a:ext>
                </a:extLst>
              </a:tr>
              <a:tr h="146936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(Azalış olduğunda)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İLK KAYIT</a:t>
                      </a:r>
                      <a:b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(Artış olduğunda)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793673"/>
                  </a:ext>
                </a:extLst>
              </a:tr>
              <a:tr h="30611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970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6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41829" y="609378"/>
            <a:ext cx="1066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Örnek: </a:t>
            </a:r>
            <a:r>
              <a:rPr lang="tr-TR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 </a:t>
            </a:r>
            <a:r>
              <a:rPr lang="tr-TR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işletmesi 20.000 TL tutarında 10 aylık bir banka kredisi çekiyorsa hesaplar şu şekilde kayıt yapılır:</a:t>
            </a:r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445993"/>
              </p:ext>
            </p:extLst>
          </p:nvPr>
        </p:nvGraphicFramePr>
        <p:xfrm>
          <a:off x="1637690" y="1473087"/>
          <a:ext cx="9189967" cy="1497457"/>
        </p:xfrm>
        <a:graphic>
          <a:graphicData uri="http://schemas.openxmlformats.org/drawingml/2006/table">
            <a:tbl>
              <a:tblPr firstRow="1" firstCol="1" bandRow="1"/>
              <a:tblGrid>
                <a:gridCol w="4612445">
                  <a:extLst>
                    <a:ext uri="{9D8B030D-6E8A-4147-A177-3AD203B41FA5}">
                      <a16:colId xmlns:a16="http://schemas.microsoft.com/office/drawing/2014/main" val="2984621773"/>
                    </a:ext>
                  </a:extLst>
                </a:gridCol>
                <a:gridCol w="4577522">
                  <a:extLst>
                    <a:ext uri="{9D8B030D-6E8A-4147-A177-3AD203B41FA5}">
                      <a16:colId xmlns:a16="http://schemas.microsoft.com/office/drawing/2014/main" val="3176090644"/>
                    </a:ext>
                  </a:extLst>
                </a:gridCol>
              </a:tblGrid>
              <a:tr h="161925"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BORÇ        </a:t>
                      </a: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300 </a:t>
                      </a: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BANKA KREDİLERİ HESABI                  ALACAK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193135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20.000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374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905752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87336"/>
              </p:ext>
            </p:extLst>
          </p:nvPr>
        </p:nvGraphicFramePr>
        <p:xfrm>
          <a:off x="1637689" y="3476058"/>
          <a:ext cx="9189967" cy="1509014"/>
        </p:xfrm>
        <a:graphic>
          <a:graphicData uri="http://schemas.openxmlformats.org/drawingml/2006/table">
            <a:tbl>
              <a:tblPr firstRow="1" firstCol="1" bandRow="1"/>
              <a:tblGrid>
                <a:gridCol w="4625928">
                  <a:extLst>
                    <a:ext uri="{9D8B030D-6E8A-4147-A177-3AD203B41FA5}">
                      <a16:colId xmlns:a16="http://schemas.microsoft.com/office/drawing/2014/main" val="627093628"/>
                    </a:ext>
                  </a:extLst>
                </a:gridCol>
                <a:gridCol w="4564039">
                  <a:extLst>
                    <a:ext uri="{9D8B030D-6E8A-4147-A177-3AD203B41FA5}">
                      <a16:colId xmlns:a16="http://schemas.microsoft.com/office/drawing/2014/main" val="2540787027"/>
                    </a:ext>
                  </a:extLst>
                </a:gridCol>
              </a:tblGrid>
              <a:tr h="161925"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BORÇ                           </a:t>
                      </a: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100 </a:t>
                      </a: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KASA HESABI                       </a:t>
                      </a:r>
                      <a:r>
                        <a:rPr lang="tr-TR" sz="2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ALACAK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46429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20.000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959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521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63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6037" y="196333"/>
            <a:ext cx="109253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</a:t>
            </a:r>
            <a:r>
              <a:rPr lang="tr-TR" sz="24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Planı</a:t>
            </a:r>
            <a:r>
              <a:rPr lang="tr-TR" sz="2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Kavramı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Tekdüzen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Planı</a:t>
            </a:r>
          </a:p>
          <a:p>
            <a:pPr algn="just"/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Hesap Planı, işletmelerin muhasebe işlemlerini düzenli ve sistematik bir şekilde kaydetmek için kullanılan hesapların belirli bir düzen ve numaralandırma sistemi içinde toplandığı bir listedir. 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43" y="1915886"/>
            <a:ext cx="9637486" cy="473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126</Words>
  <Application>Microsoft Office PowerPoint</Application>
  <PresentationFormat>Geniş ekran</PresentationFormat>
  <Paragraphs>97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8</cp:revision>
  <dcterms:created xsi:type="dcterms:W3CDTF">2024-08-05T11:30:13Z</dcterms:created>
  <dcterms:modified xsi:type="dcterms:W3CDTF">2024-08-05T12:25:02Z</dcterms:modified>
</cp:coreProperties>
</file>