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4" d="100"/>
          <a:sy n="84" d="100"/>
        </p:scale>
        <p:origin x="581"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6" indent="0" algn="ctr">
              <a:buNone/>
              <a:defRPr sz="2000"/>
            </a:lvl2pPr>
            <a:lvl3pPr marL="914411" indent="0" algn="ctr">
              <a:buNone/>
              <a:defRPr sz="1800"/>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70DF313F-E64B-4663-82EE-BF3E3415390E}" type="datetimeFigureOut">
              <a:rPr lang="tr-TR" smtClean="0"/>
              <a:t>7.08.2024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F9302A-399F-4D82-B00D-A15C95CBD55D}" type="slidenum">
              <a:rPr lang="tr-TR" smtClean="0"/>
              <a:t>‹#›</a:t>
            </a:fld>
            <a:endParaRPr lang="tr-TR"/>
          </a:p>
        </p:txBody>
      </p:sp>
    </p:spTree>
    <p:extLst>
      <p:ext uri="{BB962C8B-B14F-4D97-AF65-F5344CB8AC3E}">
        <p14:creationId xmlns:p14="http://schemas.microsoft.com/office/powerpoint/2010/main" val="2725434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0DF313F-E64B-4663-82EE-BF3E3415390E}" type="datetimeFigureOut">
              <a:rPr lang="tr-TR" smtClean="0"/>
              <a:t>7.08.2024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F9302A-399F-4D82-B00D-A15C95CBD55D}" type="slidenum">
              <a:rPr lang="tr-TR" smtClean="0"/>
              <a:t>‹#›</a:t>
            </a:fld>
            <a:endParaRPr lang="tr-TR"/>
          </a:p>
        </p:txBody>
      </p:sp>
    </p:spTree>
    <p:extLst>
      <p:ext uri="{BB962C8B-B14F-4D97-AF65-F5344CB8AC3E}">
        <p14:creationId xmlns:p14="http://schemas.microsoft.com/office/powerpoint/2010/main" val="3452543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899"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199"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0DF313F-E64B-4663-82EE-BF3E3415390E}" type="datetimeFigureOut">
              <a:rPr lang="tr-TR" smtClean="0"/>
              <a:t>7.08.2024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F9302A-399F-4D82-B00D-A15C95CBD55D}" type="slidenum">
              <a:rPr lang="tr-TR" smtClean="0"/>
              <a:t>‹#›</a:t>
            </a:fld>
            <a:endParaRPr lang="tr-TR"/>
          </a:p>
        </p:txBody>
      </p:sp>
    </p:spTree>
    <p:extLst>
      <p:ext uri="{BB962C8B-B14F-4D97-AF65-F5344CB8AC3E}">
        <p14:creationId xmlns:p14="http://schemas.microsoft.com/office/powerpoint/2010/main" val="2925772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0DF313F-E64B-4663-82EE-BF3E3415390E}" type="datetimeFigureOut">
              <a:rPr lang="tr-TR" smtClean="0"/>
              <a:t>7.08.2024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F9302A-399F-4D82-B00D-A15C95CBD55D}" type="slidenum">
              <a:rPr lang="tr-TR" smtClean="0"/>
              <a:t>‹#›</a:t>
            </a:fld>
            <a:endParaRPr lang="tr-TR"/>
          </a:p>
        </p:txBody>
      </p:sp>
    </p:spTree>
    <p:extLst>
      <p:ext uri="{BB962C8B-B14F-4D97-AF65-F5344CB8AC3E}">
        <p14:creationId xmlns:p14="http://schemas.microsoft.com/office/powerpoint/2010/main" val="84793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2"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2" y="4589464"/>
            <a:ext cx="10515600" cy="1500187"/>
          </a:xfrm>
        </p:spPr>
        <p:txBody>
          <a:bodyPr/>
          <a:lstStyle>
            <a:lvl1pPr marL="0" indent="0">
              <a:buNone/>
              <a:defRPr sz="2400">
                <a:solidFill>
                  <a:schemeClr val="tx1">
                    <a:tint val="75000"/>
                  </a:schemeClr>
                </a:solidFill>
              </a:defRPr>
            </a:lvl1pPr>
            <a:lvl2pPr marL="457206" indent="0">
              <a:buNone/>
              <a:defRPr sz="2000">
                <a:solidFill>
                  <a:schemeClr val="tx1">
                    <a:tint val="75000"/>
                  </a:schemeClr>
                </a:solidFill>
              </a:defRPr>
            </a:lvl2pPr>
            <a:lvl3pPr marL="914411" indent="0">
              <a:buNone/>
              <a:defRPr sz="1800">
                <a:solidFill>
                  <a:schemeClr val="tx1">
                    <a:tint val="75000"/>
                  </a:schemeClr>
                </a:solidFill>
              </a:defRPr>
            </a:lvl3pPr>
            <a:lvl4pPr marL="1371617" indent="0">
              <a:buNone/>
              <a:defRPr sz="1600">
                <a:solidFill>
                  <a:schemeClr val="tx1">
                    <a:tint val="75000"/>
                  </a:schemeClr>
                </a:solidFill>
              </a:defRPr>
            </a:lvl4pPr>
            <a:lvl5pPr marL="1828823" indent="0">
              <a:buNone/>
              <a:defRPr sz="1600">
                <a:solidFill>
                  <a:schemeClr val="tx1">
                    <a:tint val="75000"/>
                  </a:schemeClr>
                </a:solidFill>
              </a:defRPr>
            </a:lvl5pPr>
            <a:lvl6pPr marL="2286029" indent="0">
              <a:buNone/>
              <a:defRPr sz="1600">
                <a:solidFill>
                  <a:schemeClr val="tx1">
                    <a:tint val="75000"/>
                  </a:schemeClr>
                </a:solidFill>
              </a:defRPr>
            </a:lvl6pPr>
            <a:lvl7pPr marL="2743234" indent="0">
              <a:buNone/>
              <a:defRPr sz="1600">
                <a:solidFill>
                  <a:schemeClr val="tx1">
                    <a:tint val="75000"/>
                  </a:schemeClr>
                </a:solidFill>
              </a:defRPr>
            </a:lvl7pPr>
            <a:lvl8pPr marL="3200440" indent="0">
              <a:buNone/>
              <a:defRPr sz="1600">
                <a:solidFill>
                  <a:schemeClr val="tx1">
                    <a:tint val="75000"/>
                  </a:schemeClr>
                </a:solidFill>
              </a:defRPr>
            </a:lvl8pPr>
            <a:lvl9pPr marL="3657646"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70DF313F-E64B-4663-82EE-BF3E3415390E}" type="datetimeFigureOut">
              <a:rPr lang="tr-TR" smtClean="0"/>
              <a:t>7.08.2024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F9302A-399F-4D82-B00D-A15C95CBD55D}" type="slidenum">
              <a:rPr lang="tr-TR" smtClean="0"/>
              <a:t>‹#›</a:t>
            </a:fld>
            <a:endParaRPr lang="tr-TR"/>
          </a:p>
        </p:txBody>
      </p:sp>
    </p:spTree>
    <p:extLst>
      <p:ext uri="{BB962C8B-B14F-4D97-AF65-F5344CB8AC3E}">
        <p14:creationId xmlns:p14="http://schemas.microsoft.com/office/powerpoint/2010/main" val="2158489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1"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1"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0DF313F-E64B-4663-82EE-BF3E3415390E}" type="datetimeFigureOut">
              <a:rPr lang="tr-TR" smtClean="0"/>
              <a:t>7.08.2024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2F9302A-399F-4D82-B00D-A15C95CBD55D}" type="slidenum">
              <a:rPr lang="tr-TR" smtClean="0"/>
              <a:t>‹#›</a:t>
            </a:fld>
            <a:endParaRPr lang="tr-TR"/>
          </a:p>
        </p:txBody>
      </p:sp>
    </p:spTree>
    <p:extLst>
      <p:ext uri="{BB962C8B-B14F-4D97-AF65-F5344CB8AC3E}">
        <p14:creationId xmlns:p14="http://schemas.microsoft.com/office/powerpoint/2010/main" val="1628494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9"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9" y="1681163"/>
            <a:ext cx="5157787" cy="823912"/>
          </a:xfrm>
        </p:spPr>
        <p:txBody>
          <a:bodyPr anchor="b"/>
          <a:lstStyle>
            <a:lvl1pPr marL="0" indent="0">
              <a:buNone/>
              <a:defRPr sz="2400" b="1"/>
            </a:lvl1pPr>
            <a:lvl2pPr marL="457206" indent="0">
              <a:buNone/>
              <a:defRPr sz="2000" b="1"/>
            </a:lvl2pPr>
            <a:lvl3pPr marL="914411" indent="0">
              <a:buNone/>
              <a:defRPr sz="1800"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9" y="2505076"/>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2" y="1681163"/>
            <a:ext cx="5183188" cy="823912"/>
          </a:xfrm>
        </p:spPr>
        <p:txBody>
          <a:bodyPr anchor="b"/>
          <a:lstStyle>
            <a:lvl1pPr marL="0" indent="0">
              <a:buNone/>
              <a:defRPr sz="2400" b="1"/>
            </a:lvl1pPr>
            <a:lvl2pPr marL="457206" indent="0">
              <a:buNone/>
              <a:defRPr sz="2000" b="1"/>
            </a:lvl2pPr>
            <a:lvl3pPr marL="914411" indent="0">
              <a:buNone/>
              <a:defRPr sz="1800"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2" y="2505076"/>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0DF313F-E64B-4663-82EE-BF3E3415390E}" type="datetimeFigureOut">
              <a:rPr lang="tr-TR" smtClean="0"/>
              <a:t>7.08.2024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2F9302A-399F-4D82-B00D-A15C95CBD55D}" type="slidenum">
              <a:rPr lang="tr-TR" smtClean="0"/>
              <a:t>‹#›</a:t>
            </a:fld>
            <a:endParaRPr lang="tr-TR"/>
          </a:p>
        </p:txBody>
      </p:sp>
    </p:spTree>
    <p:extLst>
      <p:ext uri="{BB962C8B-B14F-4D97-AF65-F5344CB8AC3E}">
        <p14:creationId xmlns:p14="http://schemas.microsoft.com/office/powerpoint/2010/main" val="1904445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0DF313F-E64B-4663-82EE-BF3E3415390E}" type="datetimeFigureOut">
              <a:rPr lang="tr-TR" smtClean="0"/>
              <a:t>7.08.2024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2F9302A-399F-4D82-B00D-A15C95CBD55D}" type="slidenum">
              <a:rPr lang="tr-TR" smtClean="0"/>
              <a:t>‹#›</a:t>
            </a:fld>
            <a:endParaRPr lang="tr-TR"/>
          </a:p>
        </p:txBody>
      </p:sp>
    </p:spTree>
    <p:extLst>
      <p:ext uri="{BB962C8B-B14F-4D97-AF65-F5344CB8AC3E}">
        <p14:creationId xmlns:p14="http://schemas.microsoft.com/office/powerpoint/2010/main" val="3478071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0DF313F-E64B-4663-82EE-BF3E3415390E}" type="datetimeFigureOut">
              <a:rPr lang="tr-TR" smtClean="0"/>
              <a:t>7.08.2024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2F9302A-399F-4D82-B00D-A15C95CBD55D}" type="slidenum">
              <a:rPr lang="tr-TR" smtClean="0"/>
              <a:t>‹#›</a:t>
            </a:fld>
            <a:endParaRPr lang="tr-TR"/>
          </a:p>
        </p:txBody>
      </p:sp>
    </p:spTree>
    <p:extLst>
      <p:ext uri="{BB962C8B-B14F-4D97-AF65-F5344CB8AC3E}">
        <p14:creationId xmlns:p14="http://schemas.microsoft.com/office/powerpoint/2010/main" val="1788380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90" y="457200"/>
            <a:ext cx="3932236"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0"/>
            </a:lvl2pPr>
            <a:lvl3pPr marL="914411" indent="0">
              <a:buNone/>
              <a:defRPr sz="1200"/>
            </a:lvl3pPr>
            <a:lvl4pPr marL="1371617" indent="0">
              <a:buNone/>
              <a:defRPr sz="1000"/>
            </a:lvl4pPr>
            <a:lvl5pPr marL="1828823" indent="0">
              <a:buNone/>
              <a:defRPr sz="1000"/>
            </a:lvl5pPr>
            <a:lvl6pPr marL="2286029" indent="0">
              <a:buNone/>
              <a:defRPr sz="1000"/>
            </a:lvl6pPr>
            <a:lvl7pPr marL="2743234" indent="0">
              <a:buNone/>
              <a:defRPr sz="1000"/>
            </a:lvl7pPr>
            <a:lvl8pPr marL="3200440" indent="0">
              <a:buNone/>
              <a:defRPr sz="1000"/>
            </a:lvl8pPr>
            <a:lvl9pPr marL="3657646"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0DF313F-E64B-4663-82EE-BF3E3415390E}" type="datetimeFigureOut">
              <a:rPr lang="tr-TR" smtClean="0"/>
              <a:t>7.08.2024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2F9302A-399F-4D82-B00D-A15C95CBD55D}" type="slidenum">
              <a:rPr lang="tr-TR" smtClean="0"/>
              <a:t>‹#›</a:t>
            </a:fld>
            <a:endParaRPr lang="tr-TR"/>
          </a:p>
        </p:txBody>
      </p:sp>
    </p:spTree>
    <p:extLst>
      <p:ext uri="{BB962C8B-B14F-4D97-AF65-F5344CB8AC3E}">
        <p14:creationId xmlns:p14="http://schemas.microsoft.com/office/powerpoint/2010/main" val="3976497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90" y="457200"/>
            <a:ext cx="3932236"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1" cy="4873625"/>
          </a:xfrm>
        </p:spPr>
        <p:txBody>
          <a:bodyPr/>
          <a:lstStyle>
            <a:lvl1pPr marL="0" indent="0">
              <a:buNone/>
              <a:defRPr sz="3200"/>
            </a:lvl1pPr>
            <a:lvl2pPr marL="457206" indent="0">
              <a:buNone/>
              <a:defRPr sz="2800"/>
            </a:lvl2pPr>
            <a:lvl3pPr marL="914411" indent="0">
              <a:buNone/>
              <a:defRPr sz="2400"/>
            </a:lvl3pPr>
            <a:lvl4pPr marL="1371617" indent="0">
              <a:buNone/>
              <a:defRPr sz="2000"/>
            </a:lvl4pPr>
            <a:lvl5pPr marL="1828823" indent="0">
              <a:buNone/>
              <a:defRPr sz="2000"/>
            </a:lvl5pPr>
            <a:lvl6pPr marL="2286029" indent="0">
              <a:buNone/>
              <a:defRPr sz="2000"/>
            </a:lvl6pPr>
            <a:lvl7pPr marL="2743234" indent="0">
              <a:buNone/>
              <a:defRPr sz="2000"/>
            </a:lvl7pPr>
            <a:lvl8pPr marL="3200440" indent="0">
              <a:buNone/>
              <a:defRPr sz="2000"/>
            </a:lvl8pPr>
            <a:lvl9pPr marL="3657646" indent="0">
              <a:buNone/>
              <a:defRPr sz="2000"/>
            </a:lvl9pPr>
          </a:lstStyle>
          <a:p>
            <a:endParaRPr lang="tr-TR"/>
          </a:p>
        </p:txBody>
      </p:sp>
      <p:sp>
        <p:nvSpPr>
          <p:cNvPr id="4" name="Metin Yer Tutucusu 3"/>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0"/>
            </a:lvl2pPr>
            <a:lvl3pPr marL="914411" indent="0">
              <a:buNone/>
              <a:defRPr sz="1200"/>
            </a:lvl3pPr>
            <a:lvl4pPr marL="1371617" indent="0">
              <a:buNone/>
              <a:defRPr sz="1000"/>
            </a:lvl4pPr>
            <a:lvl5pPr marL="1828823" indent="0">
              <a:buNone/>
              <a:defRPr sz="1000"/>
            </a:lvl5pPr>
            <a:lvl6pPr marL="2286029" indent="0">
              <a:buNone/>
              <a:defRPr sz="1000"/>
            </a:lvl6pPr>
            <a:lvl7pPr marL="2743234" indent="0">
              <a:buNone/>
              <a:defRPr sz="1000"/>
            </a:lvl7pPr>
            <a:lvl8pPr marL="3200440" indent="0">
              <a:buNone/>
              <a:defRPr sz="1000"/>
            </a:lvl8pPr>
            <a:lvl9pPr marL="3657646"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0DF313F-E64B-4663-82EE-BF3E3415390E}" type="datetimeFigureOut">
              <a:rPr lang="tr-TR" smtClean="0"/>
              <a:t>7.08.2024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2F9302A-399F-4D82-B00D-A15C95CBD55D}" type="slidenum">
              <a:rPr lang="tr-TR" smtClean="0"/>
              <a:t>‹#›</a:t>
            </a:fld>
            <a:endParaRPr lang="tr-TR"/>
          </a:p>
        </p:txBody>
      </p:sp>
    </p:spTree>
    <p:extLst>
      <p:ext uri="{BB962C8B-B14F-4D97-AF65-F5344CB8AC3E}">
        <p14:creationId xmlns:p14="http://schemas.microsoft.com/office/powerpoint/2010/main" val="1156394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2"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DF313F-E64B-4663-82EE-BF3E3415390E}" type="datetimeFigureOut">
              <a:rPr lang="tr-TR" smtClean="0"/>
              <a:t>7.08.2024</a:t>
            </a:fld>
            <a:endParaRPr lang="tr-TR"/>
          </a:p>
        </p:txBody>
      </p:sp>
      <p:sp>
        <p:nvSpPr>
          <p:cNvPr id="5" name="Altbilgi Yer Tutucusu 4"/>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F9302A-399F-4D82-B00D-A15C95CBD55D}" type="slidenum">
              <a:rPr lang="tr-TR" smtClean="0"/>
              <a:t>‹#›</a:t>
            </a:fld>
            <a:endParaRPr lang="tr-TR"/>
          </a:p>
        </p:txBody>
      </p:sp>
    </p:spTree>
    <p:extLst>
      <p:ext uri="{BB962C8B-B14F-4D97-AF65-F5344CB8AC3E}">
        <p14:creationId xmlns:p14="http://schemas.microsoft.com/office/powerpoint/2010/main" val="20646227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1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3" indent="-228603" algn="l" defTabSz="914411"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8" indent="-228603" algn="l" defTabSz="91441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14" indent="-228603" algn="l" defTabSz="91441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20"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26"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32"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37"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43"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48"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11" rtl="0" eaLnBrk="1" latinLnBrk="0" hangingPunct="1">
        <a:defRPr sz="1800" kern="1200">
          <a:solidFill>
            <a:schemeClr val="tx1"/>
          </a:solidFill>
          <a:latin typeface="+mn-lt"/>
          <a:ea typeface="+mn-ea"/>
          <a:cs typeface="+mn-cs"/>
        </a:defRPr>
      </a:lvl1pPr>
      <a:lvl2pPr marL="457206" algn="l" defTabSz="914411" rtl="0" eaLnBrk="1" latinLnBrk="0" hangingPunct="1">
        <a:defRPr sz="1800" kern="1200">
          <a:solidFill>
            <a:schemeClr val="tx1"/>
          </a:solidFill>
          <a:latin typeface="+mn-lt"/>
          <a:ea typeface="+mn-ea"/>
          <a:cs typeface="+mn-cs"/>
        </a:defRPr>
      </a:lvl2pPr>
      <a:lvl3pPr marL="914411" algn="l" defTabSz="914411" rtl="0" eaLnBrk="1" latinLnBrk="0" hangingPunct="1">
        <a:defRPr sz="1800" kern="1200">
          <a:solidFill>
            <a:schemeClr val="tx1"/>
          </a:solidFill>
          <a:latin typeface="+mn-lt"/>
          <a:ea typeface="+mn-ea"/>
          <a:cs typeface="+mn-cs"/>
        </a:defRPr>
      </a:lvl3pPr>
      <a:lvl4pPr marL="1371617" algn="l" defTabSz="914411" rtl="0" eaLnBrk="1" latinLnBrk="0" hangingPunct="1">
        <a:defRPr sz="1800" kern="1200">
          <a:solidFill>
            <a:schemeClr val="tx1"/>
          </a:solidFill>
          <a:latin typeface="+mn-lt"/>
          <a:ea typeface="+mn-ea"/>
          <a:cs typeface="+mn-cs"/>
        </a:defRPr>
      </a:lvl4pPr>
      <a:lvl5pPr marL="1828823" algn="l" defTabSz="914411" rtl="0" eaLnBrk="1" latinLnBrk="0" hangingPunct="1">
        <a:defRPr sz="1800" kern="1200">
          <a:solidFill>
            <a:schemeClr val="tx1"/>
          </a:solidFill>
          <a:latin typeface="+mn-lt"/>
          <a:ea typeface="+mn-ea"/>
          <a:cs typeface="+mn-cs"/>
        </a:defRPr>
      </a:lvl5pPr>
      <a:lvl6pPr marL="2286029" algn="l" defTabSz="914411" rtl="0" eaLnBrk="1" latinLnBrk="0" hangingPunct="1">
        <a:defRPr sz="1800" kern="1200">
          <a:solidFill>
            <a:schemeClr val="tx1"/>
          </a:solidFill>
          <a:latin typeface="+mn-lt"/>
          <a:ea typeface="+mn-ea"/>
          <a:cs typeface="+mn-cs"/>
        </a:defRPr>
      </a:lvl6pPr>
      <a:lvl7pPr marL="2743234" algn="l" defTabSz="914411" rtl="0" eaLnBrk="1" latinLnBrk="0" hangingPunct="1">
        <a:defRPr sz="1800" kern="1200">
          <a:solidFill>
            <a:schemeClr val="tx1"/>
          </a:solidFill>
          <a:latin typeface="+mn-lt"/>
          <a:ea typeface="+mn-ea"/>
          <a:cs typeface="+mn-cs"/>
        </a:defRPr>
      </a:lvl7pPr>
      <a:lvl8pPr marL="3200440" algn="l" defTabSz="914411" rtl="0" eaLnBrk="1" latinLnBrk="0" hangingPunct="1">
        <a:defRPr sz="1800" kern="1200">
          <a:solidFill>
            <a:schemeClr val="tx1"/>
          </a:solidFill>
          <a:latin typeface="+mn-lt"/>
          <a:ea typeface="+mn-ea"/>
          <a:cs typeface="+mn-cs"/>
        </a:defRPr>
      </a:lvl8pPr>
      <a:lvl9pPr marL="3657646" algn="l" defTabSz="9144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544216" y="559190"/>
            <a:ext cx="11023670" cy="4575996"/>
          </a:xfrm>
          <a:prstGeom prst="rect">
            <a:avLst/>
          </a:prstGeom>
        </p:spPr>
        <p:txBody>
          <a:bodyPr wrap="square">
            <a:spAutoFit/>
          </a:bodyPr>
          <a:lstStyle/>
          <a:p>
            <a:r>
              <a:rPr lang="tr-TR" sz="2400" kern="1800" cap="all" dirty="0">
                <a:solidFill>
                  <a:srgbClr val="333333"/>
                </a:solidFill>
                <a:latin typeface="Times New Roman" panose="02020603050405020304" pitchFamily="18" charset="0"/>
                <a:ea typeface="Times New Roman" panose="02020603050405020304" pitchFamily="18" charset="0"/>
              </a:rPr>
              <a:t>MALİ TABLOLAR, DÜZENLENMESİ VE SUNULMASI</a:t>
            </a:r>
          </a:p>
          <a:p>
            <a:r>
              <a:rPr lang="tr-TR" sz="2400" dirty="0">
                <a:solidFill>
                  <a:srgbClr val="333333"/>
                </a:solidFill>
                <a:latin typeface="Times New Roman" panose="02020603050405020304" pitchFamily="18" charset="0"/>
                <a:ea typeface="Times New Roman" panose="02020603050405020304" pitchFamily="18" charset="0"/>
              </a:rPr>
              <a:t>Mali Tablolar ve Mali Tabloların Amaçları</a:t>
            </a:r>
          </a:p>
          <a:p>
            <a:r>
              <a:rPr lang="tr-TR" sz="2400" dirty="0">
                <a:solidFill>
                  <a:srgbClr val="333333"/>
                </a:solidFill>
                <a:latin typeface="Times New Roman" panose="02020603050405020304" pitchFamily="18" charset="0"/>
                <a:ea typeface="Times New Roman" panose="02020603050405020304" pitchFamily="18" charset="0"/>
              </a:rPr>
              <a:t>Temel Mali Tabloların Düzenlenmesi ve Sunulması</a:t>
            </a:r>
          </a:p>
          <a:p>
            <a:r>
              <a:rPr lang="tr-TR" sz="2400" dirty="0">
                <a:solidFill>
                  <a:srgbClr val="333333"/>
                </a:solidFill>
                <a:latin typeface="Times New Roman" panose="02020603050405020304" pitchFamily="18" charset="0"/>
                <a:ea typeface="Times New Roman" panose="02020603050405020304" pitchFamily="18" charset="0"/>
              </a:rPr>
              <a:t>Bilanço</a:t>
            </a:r>
          </a:p>
          <a:p>
            <a:r>
              <a:rPr lang="tr-TR" sz="2400" dirty="0">
                <a:solidFill>
                  <a:srgbClr val="333333"/>
                </a:solidFill>
                <a:latin typeface="Times New Roman" panose="02020603050405020304" pitchFamily="18" charset="0"/>
                <a:ea typeface="Times New Roman" panose="02020603050405020304" pitchFamily="18" charset="0"/>
              </a:rPr>
              <a:t>Bilanço, bir işletmenin belli bir tarihte sahip olduğu varlıklar ile bu varlıkların sağladığı kaynakları gösteren mali tablodur.</a:t>
            </a:r>
          </a:p>
          <a:p>
            <a:pPr algn="just">
              <a:lnSpc>
                <a:spcPct val="107000"/>
              </a:lnSpc>
            </a:pPr>
            <a:r>
              <a:rPr lang="tr-TR" sz="24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AKTİF 		= 	PASİF</a:t>
            </a:r>
            <a:endParaRPr lang="tr-TR"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tr-TR" sz="24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VARLIKLAR 	= 	KAYNAKLAR</a:t>
            </a:r>
            <a:endParaRPr lang="tr-TR" sz="2000" dirty="0">
              <a:latin typeface="Calibri" panose="020F0502020204030204" pitchFamily="34" charset="0"/>
              <a:ea typeface="Calibri" panose="020F0502020204030204" pitchFamily="34" charset="0"/>
              <a:cs typeface="Times New Roman" panose="02020603050405020304" pitchFamily="18" charset="0"/>
            </a:endParaRPr>
          </a:p>
          <a:p>
            <a:r>
              <a:rPr lang="tr-TR" sz="2400" b="1" dirty="0">
                <a:solidFill>
                  <a:srgbClr val="333333"/>
                </a:solidFill>
                <a:latin typeface="Times New Roman" panose="02020603050405020304" pitchFamily="18" charset="0"/>
                <a:ea typeface="Times New Roman" panose="02020603050405020304" pitchFamily="18" charset="0"/>
              </a:rPr>
              <a:t>VARLIKLAR         = YABANCI KAYNAKLAR + ÖZKAYNAKLAR</a:t>
            </a:r>
          </a:p>
          <a:p>
            <a:endParaRPr lang="tr-TR" sz="2400" b="1" dirty="0">
              <a:solidFill>
                <a:srgbClr val="333333"/>
              </a:solidFill>
              <a:latin typeface="Times New Roman" panose="02020603050405020304" pitchFamily="18" charset="0"/>
              <a:ea typeface="Times New Roman" panose="02020603050405020304" pitchFamily="18" charset="0"/>
            </a:endParaRPr>
          </a:p>
          <a:p>
            <a:r>
              <a:rPr lang="tr-TR" sz="2400" b="1" dirty="0">
                <a:solidFill>
                  <a:srgbClr val="333333"/>
                </a:solidFill>
                <a:latin typeface="Times New Roman" panose="02020603050405020304" pitchFamily="18" charset="0"/>
                <a:ea typeface="Times New Roman" panose="02020603050405020304" pitchFamily="18" charset="0"/>
              </a:rPr>
              <a:t>DÖNEN VARLIKLAR + DURAN VARLIKLAR = KISA VADELİ YABANCI KAYNAKLAR + UZUN VADELİ YABANCI KAYNAKLAR + ÖZKAYNAKLAR</a:t>
            </a:r>
            <a:endParaRPr lang="tr-TR" sz="2400" dirty="0"/>
          </a:p>
        </p:txBody>
      </p:sp>
    </p:spTree>
    <p:extLst>
      <p:ext uri="{BB962C8B-B14F-4D97-AF65-F5344CB8AC3E}">
        <p14:creationId xmlns:p14="http://schemas.microsoft.com/office/powerpoint/2010/main" val="14545730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descr="https://cdn-acikogretim.istanbul.edu.tr/auzefcontent/20_21_Guz/genel_muhasebe_bg/4/img/26.JPG"/>
          <p:cNvPicPr/>
          <p:nvPr/>
        </p:nvPicPr>
        <p:blipFill>
          <a:blip r:embed="rId2">
            <a:extLst>
              <a:ext uri="{28A0092B-C50C-407E-A947-70E740481C1C}">
                <a14:useLocalDpi xmlns:a14="http://schemas.microsoft.com/office/drawing/2010/main" val="0"/>
              </a:ext>
            </a:extLst>
          </a:blip>
          <a:srcRect/>
          <a:stretch>
            <a:fillRect/>
          </a:stretch>
        </p:blipFill>
        <p:spPr bwMode="auto">
          <a:xfrm>
            <a:off x="2532889" y="118872"/>
            <a:ext cx="6784848" cy="6739128"/>
          </a:xfrm>
          <a:prstGeom prst="rect">
            <a:avLst/>
          </a:prstGeom>
          <a:noFill/>
          <a:ln>
            <a:noFill/>
          </a:ln>
        </p:spPr>
      </p:pic>
    </p:spTree>
    <p:extLst>
      <p:ext uri="{BB962C8B-B14F-4D97-AF65-F5344CB8AC3E}">
        <p14:creationId xmlns:p14="http://schemas.microsoft.com/office/powerpoint/2010/main" val="8469266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descr="https://cdn-acikogretim.istanbul.edu.tr/auzefcontent/20_21_Guz/genel_muhasebe_bg/4/img/27.JPG"/>
          <p:cNvPicPr/>
          <p:nvPr/>
        </p:nvPicPr>
        <p:blipFill>
          <a:blip r:embed="rId2">
            <a:extLst>
              <a:ext uri="{28A0092B-C50C-407E-A947-70E740481C1C}">
                <a14:useLocalDpi xmlns:a14="http://schemas.microsoft.com/office/drawing/2010/main" val="0"/>
              </a:ext>
            </a:extLst>
          </a:blip>
          <a:srcRect/>
          <a:stretch>
            <a:fillRect/>
          </a:stretch>
        </p:blipFill>
        <p:spPr bwMode="auto">
          <a:xfrm>
            <a:off x="2578608" y="0"/>
            <a:ext cx="7013447" cy="6729984"/>
          </a:xfrm>
          <a:prstGeom prst="rect">
            <a:avLst/>
          </a:prstGeom>
          <a:noFill/>
          <a:ln>
            <a:noFill/>
          </a:ln>
        </p:spPr>
      </p:pic>
    </p:spTree>
    <p:extLst>
      <p:ext uri="{BB962C8B-B14F-4D97-AF65-F5344CB8AC3E}">
        <p14:creationId xmlns:p14="http://schemas.microsoft.com/office/powerpoint/2010/main" val="10090588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descr="https://cdn-acikogretim.istanbul.edu.tr/auzefcontent/20_21_Guz/genel_muhasebe_bg/4/img/28.JPG"/>
          <p:cNvPicPr/>
          <p:nvPr/>
        </p:nvPicPr>
        <p:blipFill>
          <a:blip r:embed="rId2">
            <a:extLst>
              <a:ext uri="{28A0092B-C50C-407E-A947-70E740481C1C}">
                <a14:useLocalDpi xmlns:a14="http://schemas.microsoft.com/office/drawing/2010/main" val="0"/>
              </a:ext>
            </a:extLst>
          </a:blip>
          <a:srcRect/>
          <a:stretch>
            <a:fillRect/>
          </a:stretch>
        </p:blipFill>
        <p:spPr bwMode="auto">
          <a:xfrm>
            <a:off x="2560320" y="0"/>
            <a:ext cx="6629399" cy="6857999"/>
          </a:xfrm>
          <a:prstGeom prst="rect">
            <a:avLst/>
          </a:prstGeom>
          <a:noFill/>
          <a:ln>
            <a:noFill/>
          </a:ln>
        </p:spPr>
      </p:pic>
    </p:spTree>
    <p:extLst>
      <p:ext uri="{BB962C8B-B14F-4D97-AF65-F5344CB8AC3E}">
        <p14:creationId xmlns:p14="http://schemas.microsoft.com/office/powerpoint/2010/main" val="7356736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descr="https://cdn-acikogretim.istanbul.edu.tr/auzefcontent/20_21_Guz/genel_muhasebe_bg/4/img/20.JPG"/>
          <p:cNvPicPr/>
          <p:nvPr/>
        </p:nvPicPr>
        <p:blipFill>
          <a:blip r:embed="rId2">
            <a:extLst>
              <a:ext uri="{28A0092B-C50C-407E-A947-70E740481C1C}">
                <a14:useLocalDpi xmlns:a14="http://schemas.microsoft.com/office/drawing/2010/main" val="0"/>
              </a:ext>
            </a:extLst>
          </a:blip>
          <a:srcRect/>
          <a:stretch>
            <a:fillRect/>
          </a:stretch>
        </p:blipFill>
        <p:spPr bwMode="auto">
          <a:xfrm>
            <a:off x="1451429" y="0"/>
            <a:ext cx="8940800" cy="6647543"/>
          </a:xfrm>
          <a:prstGeom prst="rect">
            <a:avLst/>
          </a:prstGeom>
          <a:noFill/>
          <a:ln>
            <a:noFill/>
          </a:ln>
        </p:spPr>
      </p:pic>
    </p:spTree>
    <p:extLst>
      <p:ext uri="{BB962C8B-B14F-4D97-AF65-F5344CB8AC3E}">
        <p14:creationId xmlns:p14="http://schemas.microsoft.com/office/powerpoint/2010/main" val="5731471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675787" y="1938528"/>
            <a:ext cx="10516470" cy="1938992"/>
          </a:xfrm>
          <a:prstGeom prst="rect">
            <a:avLst/>
          </a:prstGeom>
        </p:spPr>
        <p:txBody>
          <a:bodyPr wrap="square">
            <a:spAutoFit/>
          </a:bodyPr>
          <a:lstStyle/>
          <a:p>
            <a:r>
              <a:rPr lang="tr-TR" sz="2400" dirty="0">
                <a:solidFill>
                  <a:srgbClr val="333333"/>
                </a:solidFill>
                <a:latin typeface="Times New Roman" panose="02020603050405020304" pitchFamily="18" charset="0"/>
                <a:ea typeface="Times New Roman" panose="02020603050405020304" pitchFamily="18" charset="0"/>
              </a:rPr>
              <a:t>Gelir </a:t>
            </a:r>
            <a:r>
              <a:rPr lang="tr-TR" sz="2400" dirty="0" smtClean="0">
                <a:solidFill>
                  <a:srgbClr val="333333"/>
                </a:solidFill>
                <a:latin typeface="Times New Roman" panose="02020603050405020304" pitchFamily="18" charset="0"/>
                <a:ea typeface="Times New Roman" panose="02020603050405020304" pitchFamily="18" charset="0"/>
              </a:rPr>
              <a:t>Tablosu</a:t>
            </a:r>
          </a:p>
          <a:p>
            <a:pPr algn="just"/>
            <a:r>
              <a:rPr lang="tr-TR" sz="2400" dirty="0" smtClean="0">
                <a:solidFill>
                  <a:srgbClr val="333333"/>
                </a:solidFill>
                <a:effectLst/>
                <a:latin typeface="Times New Roman" panose="02020603050405020304" pitchFamily="18" charset="0"/>
                <a:ea typeface="Times New Roman" panose="02020603050405020304" pitchFamily="18" charset="0"/>
              </a:rPr>
              <a:t>Gelir tablosu, işletmenin belli bir dönemde elde ettiği tüm gelirler ile aynı dönemde katlandığı bütün maliyet ve giderleri ve bunların sonucunda işletmenin elde ettiği dönem net kârını veya dönem net zararını kapsar.</a:t>
            </a:r>
          </a:p>
          <a:p>
            <a:pPr algn="just"/>
            <a:r>
              <a:rPr lang="tr-TR" sz="2400" dirty="0" smtClean="0">
                <a:solidFill>
                  <a:srgbClr val="333333"/>
                </a:solidFill>
                <a:effectLst/>
                <a:latin typeface="Times New Roman" panose="02020603050405020304" pitchFamily="18" charset="0"/>
                <a:ea typeface="Times New Roman" panose="02020603050405020304" pitchFamily="18" charset="0"/>
              </a:rPr>
              <a:t>Gelir Tablosunun Biçimsel Yapısı</a:t>
            </a:r>
            <a:endParaRPr lang="tr-TR" sz="2400" dirty="0"/>
          </a:p>
        </p:txBody>
      </p:sp>
    </p:spTree>
    <p:extLst>
      <p:ext uri="{BB962C8B-B14F-4D97-AF65-F5344CB8AC3E}">
        <p14:creationId xmlns:p14="http://schemas.microsoft.com/office/powerpoint/2010/main" val="20858392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descr="https://cdn-acikogretim.istanbul.edu.tr/auzefcontent/20_21_Guz/genel_muhasebe_bg/4/img/22.JPG"/>
          <p:cNvPicPr/>
          <p:nvPr/>
        </p:nvPicPr>
        <p:blipFill>
          <a:blip r:embed="rId2">
            <a:extLst>
              <a:ext uri="{28A0092B-C50C-407E-A947-70E740481C1C}">
                <a14:useLocalDpi xmlns:a14="http://schemas.microsoft.com/office/drawing/2010/main" val="0"/>
              </a:ext>
            </a:extLst>
          </a:blip>
          <a:srcRect/>
          <a:stretch>
            <a:fillRect/>
          </a:stretch>
        </p:blipFill>
        <p:spPr bwMode="auto">
          <a:xfrm>
            <a:off x="2167128" y="438912"/>
            <a:ext cx="7772400" cy="6108192"/>
          </a:xfrm>
          <a:prstGeom prst="rect">
            <a:avLst/>
          </a:prstGeom>
          <a:noFill/>
          <a:ln>
            <a:noFill/>
          </a:ln>
        </p:spPr>
      </p:pic>
    </p:spTree>
    <p:extLst>
      <p:ext uri="{BB962C8B-B14F-4D97-AF65-F5344CB8AC3E}">
        <p14:creationId xmlns:p14="http://schemas.microsoft.com/office/powerpoint/2010/main" val="27609857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descr="https://cdn-acikogretim.istanbul.edu.tr/auzefcontent/20_21_Guz/genel_muhasebe_bg/4/img/23.JPG"/>
          <p:cNvPicPr/>
          <p:nvPr/>
        </p:nvPicPr>
        <p:blipFill>
          <a:blip r:embed="rId2">
            <a:extLst>
              <a:ext uri="{28A0092B-C50C-407E-A947-70E740481C1C}">
                <a14:useLocalDpi xmlns:a14="http://schemas.microsoft.com/office/drawing/2010/main" val="0"/>
              </a:ext>
            </a:extLst>
          </a:blip>
          <a:srcRect/>
          <a:stretch>
            <a:fillRect/>
          </a:stretch>
        </p:blipFill>
        <p:spPr bwMode="auto">
          <a:xfrm>
            <a:off x="2048256" y="0"/>
            <a:ext cx="7507224" cy="6766560"/>
          </a:xfrm>
          <a:prstGeom prst="rect">
            <a:avLst/>
          </a:prstGeom>
          <a:noFill/>
          <a:ln>
            <a:noFill/>
          </a:ln>
        </p:spPr>
      </p:pic>
    </p:spTree>
    <p:extLst>
      <p:ext uri="{BB962C8B-B14F-4D97-AF65-F5344CB8AC3E}">
        <p14:creationId xmlns:p14="http://schemas.microsoft.com/office/powerpoint/2010/main" val="17204242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968984" y="1644134"/>
            <a:ext cx="10817631" cy="2798202"/>
          </a:xfrm>
          <a:prstGeom prst="rect">
            <a:avLst/>
          </a:prstGeom>
        </p:spPr>
        <p:txBody>
          <a:bodyPr wrap="square">
            <a:spAutoFit/>
          </a:bodyPr>
          <a:lstStyle/>
          <a:p>
            <a:r>
              <a:rPr lang="tr-TR" sz="2800" dirty="0">
                <a:solidFill>
                  <a:srgbClr val="333333"/>
                </a:solidFill>
                <a:latin typeface="Times New Roman" panose="02020603050405020304" pitchFamily="18" charset="0"/>
                <a:ea typeface="Times New Roman" panose="02020603050405020304" pitchFamily="18" charset="0"/>
              </a:rPr>
              <a:t>Temel Mali Tabloların Düzenlenme </a:t>
            </a:r>
            <a:r>
              <a:rPr lang="tr-TR" sz="2800" dirty="0" smtClean="0">
                <a:solidFill>
                  <a:srgbClr val="333333"/>
                </a:solidFill>
                <a:latin typeface="Times New Roman" panose="02020603050405020304" pitchFamily="18" charset="0"/>
                <a:ea typeface="Times New Roman" panose="02020603050405020304" pitchFamily="18" charset="0"/>
              </a:rPr>
              <a:t>İlkeleri</a:t>
            </a:r>
          </a:p>
          <a:p>
            <a:pPr marL="342900" lvl="0" indent="-342900" algn="just">
              <a:lnSpc>
                <a:spcPct val="107000"/>
              </a:lnSpc>
              <a:spcAft>
                <a:spcPts val="0"/>
              </a:spcAft>
              <a:tabLst>
                <a:tab pos="457200" algn="l"/>
              </a:tabLst>
            </a:pPr>
            <a:r>
              <a:rPr lang="tr-TR" sz="2800" dirty="0" smtClean="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Gelir Tablosu İlkeleri</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tabLst>
                <a:tab pos="457200" algn="l"/>
              </a:tabLst>
            </a:pPr>
            <a:r>
              <a:rPr lang="tr-TR" sz="2800" dirty="0" smtClean="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Bilanço İlkeleri</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tr-TR" sz="2800" dirty="0" smtClean="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a) Varlıklara İlişkin İlkeler,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tr-TR" sz="2800" dirty="0" smtClean="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b) Yabancı Kaynaklara İlişkin İlkeler,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tr-TR" sz="2800" dirty="0" smtClean="0">
                <a:solidFill>
                  <a:srgbClr val="333333"/>
                </a:solidFill>
                <a:effectLst/>
                <a:latin typeface="Times New Roman" panose="02020603050405020304" pitchFamily="18" charset="0"/>
                <a:ea typeface="Times New Roman" panose="02020603050405020304" pitchFamily="18" charset="0"/>
              </a:rPr>
              <a:t>c) Öz kaynaklara İlişkin İlkeler</a:t>
            </a:r>
            <a:endParaRPr lang="tr-TR" sz="2800" dirty="0"/>
          </a:p>
        </p:txBody>
      </p:sp>
    </p:spTree>
    <p:extLst>
      <p:ext uri="{BB962C8B-B14F-4D97-AF65-F5344CB8AC3E}">
        <p14:creationId xmlns:p14="http://schemas.microsoft.com/office/powerpoint/2010/main" val="30021020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916994" y="1945886"/>
            <a:ext cx="10750750" cy="2677656"/>
          </a:xfrm>
          <a:prstGeom prst="rect">
            <a:avLst/>
          </a:prstGeom>
        </p:spPr>
        <p:txBody>
          <a:bodyPr wrap="square">
            <a:spAutoFit/>
          </a:bodyPr>
          <a:lstStyle/>
          <a:p>
            <a:r>
              <a:rPr lang="tr-TR" sz="2400" dirty="0">
                <a:solidFill>
                  <a:srgbClr val="333333"/>
                </a:solidFill>
                <a:latin typeface="Times New Roman" panose="02020603050405020304" pitchFamily="18" charset="0"/>
                <a:ea typeface="Times New Roman" panose="02020603050405020304" pitchFamily="18" charset="0"/>
              </a:rPr>
              <a:t>Diğer (Yardımcı) Mali Tabloların Düzenlenmesi ve </a:t>
            </a:r>
            <a:r>
              <a:rPr lang="tr-TR" sz="2400" dirty="0" smtClean="0">
                <a:solidFill>
                  <a:srgbClr val="333333"/>
                </a:solidFill>
                <a:latin typeface="Times New Roman" panose="02020603050405020304" pitchFamily="18" charset="0"/>
                <a:ea typeface="Times New Roman" panose="02020603050405020304" pitchFamily="18" charset="0"/>
              </a:rPr>
              <a:t>Sunulması</a:t>
            </a:r>
          </a:p>
          <a:p>
            <a:pPr marL="457200" indent="-457200">
              <a:buAutoNum type="arabicPeriod"/>
            </a:pPr>
            <a:r>
              <a:rPr lang="tr-TR" sz="2400" dirty="0" smtClean="0">
                <a:solidFill>
                  <a:srgbClr val="333333"/>
                </a:solidFill>
                <a:effectLst/>
                <a:latin typeface="Times New Roman" panose="02020603050405020304" pitchFamily="18" charset="0"/>
                <a:ea typeface="Times New Roman" panose="02020603050405020304" pitchFamily="18" charset="0"/>
              </a:rPr>
              <a:t>Fon Akım Tablosu</a:t>
            </a:r>
          </a:p>
          <a:p>
            <a:pPr marL="457200" indent="-457200">
              <a:buFontTx/>
              <a:buAutoNum type="arabicPeriod"/>
            </a:pPr>
            <a:r>
              <a:rPr lang="tr-TR" sz="2400" dirty="0" smtClean="0">
                <a:solidFill>
                  <a:srgbClr val="333333"/>
                </a:solidFill>
                <a:effectLst/>
                <a:latin typeface="Times New Roman" panose="02020603050405020304" pitchFamily="18" charset="0"/>
                <a:ea typeface="Times New Roman" panose="02020603050405020304" pitchFamily="18" charset="0"/>
              </a:rPr>
              <a:t>Nakit Akım Tablosu</a:t>
            </a:r>
          </a:p>
          <a:p>
            <a:pPr marL="457200" indent="-457200">
              <a:buFontTx/>
              <a:buAutoNum type="arabicPeriod"/>
            </a:pPr>
            <a:r>
              <a:rPr lang="tr-TR" sz="2400" dirty="0" smtClean="0">
                <a:solidFill>
                  <a:srgbClr val="333333"/>
                </a:solidFill>
                <a:effectLst/>
                <a:latin typeface="Times New Roman" panose="02020603050405020304" pitchFamily="18" charset="0"/>
                <a:ea typeface="Times New Roman" panose="02020603050405020304" pitchFamily="18" charset="0"/>
              </a:rPr>
              <a:t>Kar Dağıtım Tablosu</a:t>
            </a:r>
          </a:p>
          <a:p>
            <a:pPr marL="457200" indent="-457200">
              <a:buFontTx/>
              <a:buAutoNum type="arabicPeriod"/>
            </a:pPr>
            <a:r>
              <a:rPr lang="tr-TR" sz="2400" dirty="0" smtClean="0">
                <a:solidFill>
                  <a:srgbClr val="333333"/>
                </a:solidFill>
                <a:effectLst/>
                <a:latin typeface="Times New Roman" panose="02020603050405020304" pitchFamily="18" charset="0"/>
                <a:ea typeface="Times New Roman" panose="02020603050405020304" pitchFamily="18" charset="0"/>
              </a:rPr>
              <a:t>Öz kaynaklar Değişim Tablosu</a:t>
            </a:r>
          </a:p>
          <a:p>
            <a:pPr marL="457200" indent="-457200">
              <a:buFontTx/>
              <a:buAutoNum type="arabicPeriod"/>
            </a:pPr>
            <a:r>
              <a:rPr lang="tr-TR" sz="2400" dirty="0" smtClean="0">
                <a:solidFill>
                  <a:srgbClr val="333333"/>
                </a:solidFill>
                <a:effectLst/>
                <a:latin typeface="Times New Roman" panose="02020603050405020304" pitchFamily="18" charset="0"/>
                <a:ea typeface="Times New Roman" panose="02020603050405020304" pitchFamily="18" charset="0"/>
              </a:rPr>
              <a:t>Satışların Maliyeti Tablosu</a:t>
            </a:r>
            <a:endParaRPr lang="tr-TR" sz="2400" dirty="0" smtClean="0"/>
          </a:p>
          <a:p>
            <a:pPr marL="457200" indent="-457200">
              <a:buAutoNum type="arabicPeriod"/>
            </a:pPr>
            <a:endParaRPr lang="tr-TR" sz="2400" dirty="0" smtClean="0"/>
          </a:p>
        </p:txBody>
      </p:sp>
    </p:spTree>
    <p:extLst>
      <p:ext uri="{BB962C8B-B14F-4D97-AF65-F5344CB8AC3E}">
        <p14:creationId xmlns:p14="http://schemas.microsoft.com/office/powerpoint/2010/main" val="30311667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descr="https://cdn-acikogretim.istanbul.edu.tr/auzefcontent/20_21_Guz/genel_muhasebe_bg/4/img/24.JPG"/>
          <p:cNvPicPr/>
          <p:nvPr/>
        </p:nvPicPr>
        <p:blipFill>
          <a:blip r:embed="rId2">
            <a:extLst>
              <a:ext uri="{28A0092B-C50C-407E-A947-70E740481C1C}">
                <a14:useLocalDpi xmlns:a14="http://schemas.microsoft.com/office/drawing/2010/main" val="0"/>
              </a:ext>
            </a:extLst>
          </a:blip>
          <a:srcRect/>
          <a:stretch>
            <a:fillRect/>
          </a:stretch>
        </p:blipFill>
        <p:spPr bwMode="auto">
          <a:xfrm>
            <a:off x="2212848" y="-1"/>
            <a:ext cx="7251192" cy="6858001"/>
          </a:xfrm>
          <a:prstGeom prst="rect">
            <a:avLst/>
          </a:prstGeom>
          <a:noFill/>
          <a:ln>
            <a:noFill/>
          </a:ln>
        </p:spPr>
      </p:pic>
    </p:spTree>
    <p:extLst>
      <p:ext uri="{BB962C8B-B14F-4D97-AF65-F5344CB8AC3E}">
        <p14:creationId xmlns:p14="http://schemas.microsoft.com/office/powerpoint/2010/main" val="42432265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descr="https://cdn-acikogretim.istanbul.edu.tr/auzefcontent/20_21_Guz/genel_muhasebe_bg/4/img/25.JPG"/>
          <p:cNvPicPr/>
          <p:nvPr/>
        </p:nvPicPr>
        <p:blipFill>
          <a:blip r:embed="rId2">
            <a:extLst>
              <a:ext uri="{28A0092B-C50C-407E-A947-70E740481C1C}">
                <a14:useLocalDpi xmlns:a14="http://schemas.microsoft.com/office/drawing/2010/main" val="0"/>
              </a:ext>
            </a:extLst>
          </a:blip>
          <a:srcRect/>
          <a:stretch>
            <a:fillRect/>
          </a:stretch>
        </p:blipFill>
        <p:spPr bwMode="auto">
          <a:xfrm>
            <a:off x="2304289" y="0"/>
            <a:ext cx="8147303" cy="6858000"/>
          </a:xfrm>
          <a:prstGeom prst="rect">
            <a:avLst/>
          </a:prstGeom>
          <a:noFill/>
          <a:ln>
            <a:noFill/>
          </a:ln>
        </p:spPr>
      </p:pic>
    </p:spTree>
    <p:extLst>
      <p:ext uri="{BB962C8B-B14F-4D97-AF65-F5344CB8AC3E}">
        <p14:creationId xmlns:p14="http://schemas.microsoft.com/office/powerpoint/2010/main" val="28673848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TotalTime>
  <Words>133</Words>
  <Application>Microsoft Office PowerPoint</Application>
  <PresentationFormat>Geniş ekran</PresentationFormat>
  <Paragraphs>25</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Arial</vt:lpstr>
      <vt:lpstr>Calibri</vt:lpstr>
      <vt:lpstr>Calibri Light</vt:lpstr>
      <vt:lpstr>Times New Roman</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pc</dc:creator>
  <cp:lastModifiedBy>pc</cp:lastModifiedBy>
  <cp:revision>6</cp:revision>
  <dcterms:created xsi:type="dcterms:W3CDTF">2024-08-07T11:09:03Z</dcterms:created>
  <dcterms:modified xsi:type="dcterms:W3CDTF">2024-08-07T11:30:38Z</dcterms:modified>
</cp:coreProperties>
</file>