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0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0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51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63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19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36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07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49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79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79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64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23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B19F5-3E7E-49D5-95CA-7AAA24210E82}" type="datetimeFigureOut">
              <a:rPr lang="tr-TR" smtClean="0"/>
              <a:t>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0C535-FBCB-4AA1-A3EB-E6EE24D2B2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58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66058" y="1024112"/>
            <a:ext cx="11190514" cy="472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endParaRPr lang="tr-TR" sz="24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r>
              <a:rPr lang="tr-TR" sz="28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AKTİF</a:t>
            </a:r>
            <a:r>
              <a:rPr lang="tr-TR" sz="2800" b="1" kern="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HESAPLARIN</a:t>
            </a:r>
            <a:r>
              <a:rPr lang="tr-TR" sz="2800" b="1" kern="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İNCELENMESİ</a:t>
            </a:r>
            <a:r>
              <a:rPr lang="tr-TR" sz="2800" b="1" kern="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tr-TR" sz="2800" b="1" kern="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8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DÖNEN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VARLIKLAR</a:t>
            </a:r>
            <a:endParaRPr lang="tr-TR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DÖNEN VARLIKLAR</a:t>
            </a: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 HAZIR DEĞERLER</a:t>
            </a: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 MENKUL KIYMETLER</a:t>
            </a: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12 TİCARİ ALACAKLAR</a:t>
            </a: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13 DİĞER ALACAKLAR</a:t>
            </a: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15 STOKLAR</a:t>
            </a: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17 YILLARA YAYGIN İNŞAAT VE ONARIM MALİYETLERİ</a:t>
            </a: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r>
              <a:rPr lang="tr-TR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19 DİĞER DÖNEN VARLIKLAR</a:t>
            </a:r>
          </a:p>
          <a:p>
            <a:pPr marL="449263" defTabSz="268288">
              <a:spcBef>
                <a:spcPts val="445"/>
              </a:spcBef>
              <a:spcAft>
                <a:spcPts val="0"/>
              </a:spcAft>
            </a:pPr>
            <a:endParaRPr lang="tr-TR" sz="2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031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93486" y="453910"/>
            <a:ext cx="111034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11 MENKUL KIYMETLER</a:t>
            </a:r>
          </a:p>
          <a:p>
            <a:r>
              <a:rPr lang="tr-TR" sz="2000" dirty="0" smtClean="0"/>
              <a:t>110 HİSSE SENETLERİ</a:t>
            </a:r>
          </a:p>
          <a:p>
            <a:r>
              <a:rPr lang="tr-TR" sz="2000" dirty="0" smtClean="0"/>
              <a:t>111 ÖZEL KESİM TAHVİL, SENET VE BONOLARI</a:t>
            </a:r>
          </a:p>
          <a:p>
            <a:r>
              <a:rPr lang="tr-TR" sz="2000" dirty="0" smtClean="0"/>
              <a:t>112 KAMU KESİM TAHVİL, SENET VE BONOLARI</a:t>
            </a:r>
          </a:p>
          <a:p>
            <a:r>
              <a:rPr lang="tr-TR" sz="2000" dirty="0" smtClean="0"/>
              <a:t>118 DİĞER MENKUL KIYMETLER</a:t>
            </a:r>
          </a:p>
          <a:p>
            <a:r>
              <a:rPr lang="tr-TR" sz="2000" dirty="0" smtClean="0"/>
              <a:t>119 MENKUL</a:t>
            </a:r>
            <a:r>
              <a:rPr lang="tr-TR" sz="2000" dirty="0"/>
              <a:t> </a:t>
            </a:r>
            <a:r>
              <a:rPr lang="tr-TR" sz="2000" dirty="0" smtClean="0"/>
              <a:t>KIYMETLER</a:t>
            </a:r>
            <a:r>
              <a:rPr lang="tr-TR" sz="2000" dirty="0"/>
              <a:t> </a:t>
            </a:r>
            <a:r>
              <a:rPr lang="tr-TR" sz="2000" dirty="0" smtClean="0"/>
              <a:t>DEĞER</a:t>
            </a:r>
            <a:r>
              <a:rPr lang="tr-TR" sz="2000" dirty="0"/>
              <a:t> </a:t>
            </a:r>
            <a:r>
              <a:rPr lang="tr-TR" sz="2000" dirty="0" smtClean="0"/>
              <a:t>DÜŞÜKLÜĞÜ KARŞILIĞI (-)</a:t>
            </a:r>
          </a:p>
          <a:p>
            <a:endParaRPr lang="tr-TR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110 Hisse</a:t>
            </a:r>
            <a:r>
              <a:rPr lang="tr-TR" sz="2000" b="1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Senetleri</a:t>
            </a:r>
          </a:p>
          <a:p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Örnek:</a:t>
            </a:r>
            <a:r>
              <a:rPr lang="tr-TR" sz="2000" b="1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</a:t>
            </a:r>
            <a:r>
              <a:rPr lang="tr-TR" sz="2000" spc="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1000</a:t>
            </a:r>
            <a:r>
              <a:rPr lang="tr-TR" sz="20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adet</a:t>
            </a:r>
            <a:r>
              <a:rPr lang="tr-TR" sz="2000" spc="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hisse</a:t>
            </a:r>
            <a:r>
              <a:rPr lang="tr-TR" sz="2000" spc="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senedini</a:t>
            </a:r>
            <a:r>
              <a:rPr lang="tr-TR" sz="2000" spc="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adedi</a:t>
            </a:r>
            <a:r>
              <a:rPr lang="tr-TR" sz="20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75</a:t>
            </a:r>
            <a:r>
              <a:rPr lang="tr-TR" sz="2000" spc="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TL'ye</a:t>
            </a:r>
            <a:r>
              <a:rPr lang="tr-TR" sz="2000" spc="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satın</a:t>
            </a:r>
            <a:r>
              <a:rPr lang="tr-TR" sz="2000" spc="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alıyor.</a:t>
            </a:r>
            <a:r>
              <a:rPr lang="tr-TR" sz="2000" spc="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Banka</a:t>
            </a:r>
            <a:r>
              <a:rPr lang="tr-TR" sz="2000" spc="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tr-TR" sz="2000" spc="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işlem</a:t>
            </a:r>
            <a:r>
              <a:rPr lang="tr-TR" sz="2000" spc="-2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için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289,00 TL</a:t>
            </a:r>
            <a:r>
              <a:rPr lang="tr-TR" sz="20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komisyonu işletme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hesabından tahsil ediyor</a:t>
            </a:r>
            <a:endParaRPr lang="tr-TR" sz="2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1" y="3624009"/>
            <a:ext cx="7170056" cy="296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508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8971" y="507777"/>
            <a:ext cx="111324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tr-TR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İşletme</a:t>
            </a:r>
            <a:r>
              <a:rPr lang="tr-TR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1000</a:t>
            </a:r>
            <a:r>
              <a:rPr lang="tr-TR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adedini</a:t>
            </a:r>
            <a:r>
              <a:rPr lang="tr-TR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75 TL'ye</a:t>
            </a:r>
            <a:r>
              <a:rPr lang="tr-TR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aldığı</a:t>
            </a:r>
            <a:r>
              <a:rPr lang="tr-TR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hisse</a:t>
            </a:r>
            <a:r>
              <a:rPr lang="tr-TR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senetlerini</a:t>
            </a:r>
            <a:r>
              <a:rPr lang="tr-TR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adedi</a:t>
            </a:r>
            <a:r>
              <a:rPr lang="tr-TR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80</a:t>
            </a:r>
            <a:r>
              <a:rPr lang="tr-TR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TL'den</a:t>
            </a:r>
            <a:r>
              <a:rPr lang="tr-TR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satmıştır.</a:t>
            </a:r>
            <a:endParaRPr lang="tr-TR" sz="20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383" y="907887"/>
            <a:ext cx="9444987" cy="1632113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668491" y="2540000"/>
            <a:ext cx="109429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111 Kamu</a:t>
            </a:r>
            <a:r>
              <a:rPr lang="tr-TR" sz="2000" b="1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Kesimi</a:t>
            </a:r>
            <a:r>
              <a:rPr lang="tr-TR" sz="2000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Tahvil,</a:t>
            </a:r>
            <a:r>
              <a:rPr lang="tr-TR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Senet</a:t>
            </a:r>
            <a:r>
              <a:rPr lang="tr-TR" sz="2000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000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Bonoları</a:t>
            </a:r>
          </a:p>
          <a:p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Örnek:</a:t>
            </a:r>
            <a:r>
              <a:rPr lang="tr-TR" sz="2000" b="1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İşletme,</a:t>
            </a:r>
            <a:r>
              <a:rPr lang="tr-TR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tr-TR" sz="20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Mart</a:t>
            </a:r>
            <a:r>
              <a:rPr lang="tr-TR" sz="20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günü</a:t>
            </a:r>
            <a:r>
              <a:rPr lang="tr-TR" sz="20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satışa</a:t>
            </a:r>
            <a:r>
              <a:rPr lang="tr-TR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sunulan,</a:t>
            </a:r>
            <a:r>
              <a:rPr lang="tr-TR" sz="20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nominal</a:t>
            </a:r>
            <a:r>
              <a:rPr lang="tr-TR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değeri</a:t>
            </a:r>
            <a:r>
              <a:rPr lang="tr-TR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75</a:t>
            </a:r>
            <a:r>
              <a:rPr lang="tr-TR" sz="20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TL,</a:t>
            </a:r>
            <a:r>
              <a:rPr lang="tr-TR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faiz</a:t>
            </a:r>
            <a:r>
              <a:rPr lang="tr-TR" sz="20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geliri</a:t>
            </a:r>
            <a:r>
              <a:rPr lang="tr-TR" sz="20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1.950</a:t>
            </a:r>
            <a:r>
              <a:rPr lang="tr-TR" sz="20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</a:t>
            </a:r>
            <a:r>
              <a:rPr lang="tr-TR" sz="2000" spc="-29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aylık dönemler itibariyle ödenen tahvillerden 500 adedini 40.000 TL'ye 10 Mart günü satın</a:t>
            </a:r>
            <a:r>
              <a:rPr lang="tr-TR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almıştır.</a:t>
            </a:r>
            <a:endParaRPr lang="tr-TR" sz="2000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4611" y="3555663"/>
            <a:ext cx="8458017" cy="301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62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09317" y="747877"/>
            <a:ext cx="104537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118 Diğer</a:t>
            </a:r>
            <a:r>
              <a:rPr lang="tr-TR" sz="2400" spc="-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Menkul</a:t>
            </a:r>
            <a:r>
              <a:rPr lang="tr-TR" sz="24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Kıymetler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tr-TR" sz="2400" spc="2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</a:t>
            </a:r>
            <a:r>
              <a:rPr lang="tr-TR" sz="2400" spc="2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varlığı</a:t>
            </a:r>
            <a:r>
              <a:rPr lang="tr-TR" sz="2400" spc="2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dayalı</a:t>
            </a:r>
            <a:r>
              <a:rPr lang="tr-TR" sz="2400" spc="2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menkul</a:t>
            </a:r>
            <a:r>
              <a:rPr lang="tr-TR" sz="2400" spc="2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kıymetlerden</a:t>
            </a:r>
            <a:r>
              <a:rPr lang="tr-TR" sz="2400" spc="2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</a:t>
            </a:r>
            <a:r>
              <a:rPr lang="tr-TR" sz="2400" spc="2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adedini</a:t>
            </a:r>
            <a:r>
              <a:rPr lang="tr-TR" sz="2400" spc="2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200</a:t>
            </a:r>
            <a:r>
              <a:rPr lang="tr-TR" sz="2400" spc="2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TL'den</a:t>
            </a:r>
            <a:r>
              <a:rPr lang="tr-TR" sz="2400" spc="2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satın</a:t>
            </a:r>
            <a:r>
              <a:rPr lang="tr-TR" sz="2400" spc="-2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almıştır.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Daha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sonra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satın</a:t>
            </a:r>
            <a:r>
              <a:rPr lang="tr-TR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aldığı menkul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kıymetin 60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adedini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198,50 TL</a:t>
            </a:r>
            <a:r>
              <a:rPr lang="tr-TR" sz="2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satmıştır.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326" y="1948206"/>
            <a:ext cx="7891960" cy="249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438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49942" y="387981"/>
            <a:ext cx="111324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12 TİCARİ ALACAKLAR</a:t>
            </a:r>
          </a:p>
          <a:p>
            <a:r>
              <a:rPr lang="tr-TR" sz="2000" dirty="0" smtClean="0"/>
              <a:t>120 ALICILAR</a:t>
            </a:r>
          </a:p>
          <a:p>
            <a:r>
              <a:rPr lang="tr-TR" sz="2000" dirty="0" smtClean="0"/>
              <a:t>121 ALACAK SENETLERİ</a:t>
            </a:r>
          </a:p>
          <a:p>
            <a:r>
              <a:rPr lang="tr-TR" sz="2000" dirty="0" smtClean="0"/>
              <a:t>122 ALACAK SENETLERİ REESKONTU (-)</a:t>
            </a:r>
          </a:p>
          <a:p>
            <a:r>
              <a:rPr lang="tr-TR" sz="2000" dirty="0" smtClean="0"/>
              <a:t>126 VERİLEN DEPOZİTO VE TEMİNATLAR</a:t>
            </a:r>
          </a:p>
          <a:p>
            <a:r>
              <a:rPr lang="tr-TR" sz="2000" dirty="0" smtClean="0"/>
              <a:t>127 DİĞER TİCARİ ALACAKLAR</a:t>
            </a:r>
          </a:p>
          <a:p>
            <a:r>
              <a:rPr lang="tr-TR" sz="2000" dirty="0" smtClean="0"/>
              <a:t>128 ŞÜPHELİ TİCARİ ALACAKLAR</a:t>
            </a:r>
          </a:p>
          <a:p>
            <a:r>
              <a:rPr lang="tr-TR" sz="2000" dirty="0" smtClean="0"/>
              <a:t>129 ŞÜPHELİ TİCARİ ALACAKLAR KARŞILIĞI (-)</a:t>
            </a:r>
          </a:p>
          <a:p>
            <a:endParaRPr lang="tr-TR" sz="2000" dirty="0"/>
          </a:p>
          <a:p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5.12.120</a:t>
            </a:r>
            <a:r>
              <a:rPr lang="tr-TR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Alıcılar</a:t>
            </a:r>
          </a:p>
          <a:p>
            <a:r>
              <a:rPr lang="tr-TR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Örnek: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Alıcı Ahmet Enes 10.000 TL tutarında mal alıyor. Gerekli belgeler (sevk</a:t>
            </a:r>
            <a:r>
              <a:rPr lang="tr-TR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irsaliyesi, fatura </a:t>
            </a:r>
            <a:r>
              <a:rPr lang="tr-TR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vb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düzenlenip mal alıcıya teslim ediliyor.</a:t>
            </a:r>
            <a:endParaRPr lang="tr-TR" sz="20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57" y="4173633"/>
            <a:ext cx="7010400" cy="244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80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5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82171" y="752066"/>
            <a:ext cx="106534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10 HAZIR DEĞERLER</a:t>
            </a:r>
          </a:p>
          <a:p>
            <a:r>
              <a:rPr lang="tr-TR" sz="2400" dirty="0" smtClean="0"/>
              <a:t>100 KASA</a:t>
            </a:r>
          </a:p>
          <a:p>
            <a:r>
              <a:rPr lang="tr-TR" sz="2400" dirty="0" smtClean="0"/>
              <a:t>101 ALINAN ÇEKLER</a:t>
            </a:r>
          </a:p>
          <a:p>
            <a:r>
              <a:rPr lang="tr-TR" sz="2400" dirty="0" smtClean="0"/>
              <a:t>102 BANKALAR</a:t>
            </a:r>
          </a:p>
          <a:p>
            <a:r>
              <a:rPr lang="tr-TR" sz="2400" dirty="0" smtClean="0"/>
              <a:t>103 VERİLEN ÇEKLER VE ÖDEME EMİRLERİ (-)</a:t>
            </a:r>
          </a:p>
          <a:p>
            <a:r>
              <a:rPr lang="tr-TR" sz="2400" dirty="0" smtClean="0"/>
              <a:t>108 DİĞER HAZIR DEĞERLER</a:t>
            </a:r>
          </a:p>
          <a:p>
            <a:pPr marL="524510">
              <a:spcAft>
                <a:spcPts val="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İşletmece;</a:t>
            </a:r>
          </a:p>
          <a:p>
            <a:pPr>
              <a:spcBef>
                <a:spcPts val="25"/>
              </a:spcBef>
              <a:spcAft>
                <a:spcPts val="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-2.000,00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TL'lik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peşin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olarak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alınmıştır.</a:t>
            </a:r>
          </a:p>
          <a:p>
            <a:pPr>
              <a:spcBef>
                <a:spcPts val="25"/>
              </a:spcBef>
              <a:spcAft>
                <a:spcPts val="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-3.000,00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</a:t>
            </a:r>
            <a:r>
              <a:rPr lang="tr-TR" sz="24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bankaya</a:t>
            </a:r>
            <a:r>
              <a:rPr lang="tr-TR" sz="2400" spc="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yatırılmıştır.</a:t>
            </a: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-5.000,00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tutarında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ortağa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olan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borç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ödenmiştir.</a:t>
            </a:r>
          </a:p>
          <a:p>
            <a:pPr>
              <a:spcBef>
                <a:spcPts val="35"/>
              </a:spcBef>
              <a:spcAft>
                <a:spcPts val="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-1.750,00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</a:t>
            </a:r>
            <a:r>
              <a:rPr lang="tr-TR" sz="24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bankadan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çekilmiştir.</a:t>
            </a: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-2.750,00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TL'lik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peşin</a:t>
            </a:r>
            <a:r>
              <a:rPr lang="tr-TR" sz="24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olarak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satılmıştır.</a:t>
            </a:r>
          </a:p>
          <a:p>
            <a:pPr>
              <a:spcBef>
                <a:spcPts val="25"/>
              </a:spcBef>
              <a:spcAft>
                <a:spcPts val="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tr-TR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Not:</a:t>
            </a:r>
            <a:r>
              <a:rPr lang="tr-TR" sz="20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Örneklerde</a:t>
            </a:r>
            <a:r>
              <a:rPr lang="tr-TR" sz="2000" i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KDV</a:t>
            </a:r>
            <a:r>
              <a:rPr lang="tr-TR" sz="2000" i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işlem</a:t>
            </a:r>
            <a:r>
              <a:rPr lang="tr-TR" sz="2000" i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dışı</a:t>
            </a:r>
            <a:r>
              <a:rPr lang="tr-TR" sz="2000" i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tutulmuştur.</a:t>
            </a:r>
            <a:endParaRPr lang="tr-TR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73460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029" y="319315"/>
            <a:ext cx="6966857" cy="6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0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566057" y="511445"/>
            <a:ext cx="110453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4510">
              <a:spcAft>
                <a:spcPts val="0"/>
              </a:spcAf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Kasa</a:t>
            </a:r>
            <a:r>
              <a:rPr lang="tr-TR" sz="2400" b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Noksanı </a:t>
            </a:r>
            <a:endParaRPr lang="tr-TR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Kasa</a:t>
            </a:r>
            <a:r>
              <a:rPr lang="tr-TR" sz="24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hesabının</a:t>
            </a:r>
            <a:r>
              <a:rPr lang="tr-TR" sz="2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kalanı</a:t>
            </a:r>
            <a:r>
              <a:rPr lang="tr-TR" sz="2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1.500,00</a:t>
            </a:r>
            <a:r>
              <a:rPr lang="tr-TR" sz="2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TL'dir.</a:t>
            </a:r>
            <a:r>
              <a:rPr lang="tr-TR" sz="2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Ancak</a:t>
            </a:r>
            <a:r>
              <a:rPr lang="tr-TR" sz="24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kasa</a:t>
            </a:r>
            <a:r>
              <a:rPr lang="tr-TR" sz="24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mevcudu</a:t>
            </a:r>
            <a:r>
              <a:rPr lang="tr-TR" sz="2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ise</a:t>
            </a:r>
            <a:r>
              <a:rPr lang="tr-TR" sz="2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1.350,00</a:t>
            </a:r>
            <a:r>
              <a:rPr lang="tr-TR" sz="2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TL'dir.</a:t>
            </a:r>
            <a:r>
              <a:rPr lang="tr-TR" sz="24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Farkın</a:t>
            </a:r>
            <a:r>
              <a:rPr lang="tr-TR" sz="2400" spc="-2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nedeninin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aynı</a:t>
            </a:r>
            <a:r>
              <a:rPr lang="tr-TR" sz="24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gün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sonunda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belirlenememesi</a:t>
            </a:r>
            <a:r>
              <a:rPr lang="tr-TR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durumunda</a:t>
            </a:r>
            <a:r>
              <a:rPr lang="tr-TR" sz="2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tr-TR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kayıt</a:t>
            </a:r>
            <a:r>
              <a:rPr lang="tr-TR" sz="24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yapılır:</a:t>
            </a:r>
            <a:endParaRPr lang="tr-TR" sz="2400" dirty="0"/>
          </a:p>
        </p:txBody>
      </p:sp>
      <p:pic>
        <p:nvPicPr>
          <p:cNvPr id="34" name="Resim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70" y="1938437"/>
            <a:ext cx="10417444" cy="1777219"/>
          </a:xfrm>
          <a:prstGeom prst="rect">
            <a:avLst/>
          </a:prstGeom>
        </p:spPr>
      </p:pic>
      <p:sp>
        <p:nvSpPr>
          <p:cNvPr id="35" name="Dikdörtgen 34"/>
          <p:cNvSpPr/>
          <p:nvPr/>
        </p:nvSpPr>
        <p:spPr>
          <a:xfrm>
            <a:off x="1001486" y="3715656"/>
            <a:ext cx="102761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tr-TR" sz="20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Noksanlığın</a:t>
            </a:r>
            <a:r>
              <a:rPr lang="tr-TR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nedeni,</a:t>
            </a:r>
            <a:r>
              <a:rPr lang="tr-TR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satıcıya</a:t>
            </a:r>
            <a:r>
              <a:rPr lang="tr-TR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ödenen</a:t>
            </a:r>
            <a:r>
              <a:rPr lang="tr-TR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paranın</a:t>
            </a:r>
            <a:r>
              <a:rPr lang="tr-TR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kayıt</a:t>
            </a:r>
            <a:r>
              <a:rPr lang="tr-TR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edilmesinin</a:t>
            </a:r>
            <a:r>
              <a:rPr lang="tr-TR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unutulması</a:t>
            </a:r>
            <a:r>
              <a:rPr lang="tr-TR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durumunda</a:t>
            </a:r>
            <a:r>
              <a:rPr lang="tr-TR" sz="20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doğmuşsa;</a:t>
            </a:r>
            <a:endParaRPr lang="tr-TR" sz="2000" dirty="0"/>
          </a:p>
        </p:txBody>
      </p:sp>
      <p:pic>
        <p:nvPicPr>
          <p:cNvPr id="36" name="Resim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527" y="4115766"/>
            <a:ext cx="10272302" cy="228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5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44483" y="878505"/>
            <a:ext cx="10507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tr-TR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Noksanlığın</a:t>
            </a:r>
            <a:r>
              <a:rPr lang="tr-TR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nedeni</a:t>
            </a:r>
            <a:r>
              <a:rPr lang="tr-TR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belirlenememiş</a:t>
            </a:r>
            <a:r>
              <a:rPr lang="tr-TR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ise;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83" y="2100749"/>
            <a:ext cx="10304088" cy="2427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306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07671" y="702717"/>
            <a:ext cx="10702158" cy="4247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2">
              <a:spcBef>
                <a:spcPts val="450"/>
              </a:spcBef>
              <a:spcAft>
                <a:spcPts val="0"/>
              </a:spcAft>
              <a:buSzPts val="1200"/>
              <a:tabLst>
                <a:tab pos="1096645" algn="l"/>
              </a:tabLst>
            </a:pP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101 Alınan</a:t>
            </a:r>
            <a:r>
              <a:rPr lang="tr-TR" sz="2400" b="1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Çekler</a:t>
            </a:r>
          </a:p>
          <a:p>
            <a:pPr marL="87313" lvl="2">
              <a:spcBef>
                <a:spcPts val="450"/>
              </a:spcBef>
              <a:spcAft>
                <a:spcPts val="0"/>
              </a:spcAft>
              <a:buSzPts val="1200"/>
              <a:tabLst>
                <a:tab pos="1096645" algn="l"/>
              </a:tabLst>
            </a:pPr>
            <a:endParaRPr lang="tr-TR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3660" lvl="0" indent="-342900">
              <a:lnSpc>
                <a:spcPct val="113000"/>
              </a:lnSpc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51510" algn="l"/>
              </a:tabLst>
            </a:pP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10</a:t>
            </a:r>
            <a:r>
              <a:rPr lang="tr-TR" sz="24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Mart</a:t>
            </a:r>
            <a:r>
              <a:rPr lang="tr-TR" sz="24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tarihinde</a:t>
            </a:r>
            <a:r>
              <a:rPr lang="tr-TR" sz="2400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7.500</a:t>
            </a:r>
            <a:r>
              <a:rPr lang="tr-TR" sz="24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TL'lik</a:t>
            </a:r>
            <a:r>
              <a:rPr lang="tr-TR" sz="24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mal</a:t>
            </a:r>
            <a:r>
              <a:rPr lang="tr-TR" sz="24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satışı</a:t>
            </a:r>
            <a:r>
              <a:rPr lang="tr-TR" sz="2400" spc="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karşılığı</a:t>
            </a:r>
            <a:r>
              <a:rPr lang="tr-TR" sz="2400" spc="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çek</a:t>
            </a:r>
            <a:r>
              <a:rPr lang="tr-TR" sz="24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alınmıştır.</a:t>
            </a:r>
            <a:r>
              <a:rPr lang="tr-TR" sz="2400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Kdv</a:t>
            </a:r>
            <a:r>
              <a:rPr lang="tr-TR" sz="2400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hesaba</a:t>
            </a:r>
            <a:r>
              <a:rPr lang="tr-TR" sz="2400" spc="-2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katılmamıştır</a:t>
            </a:r>
            <a:r>
              <a:rPr lang="tr-TR" sz="2400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.)</a:t>
            </a:r>
          </a:p>
          <a:p>
            <a:pPr marL="342900" marR="73660" lvl="0" indent="-342900">
              <a:lnSpc>
                <a:spcPct val="113000"/>
              </a:lnSpc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51510" algn="l"/>
              </a:tabLst>
            </a:pPr>
            <a:endParaRPr lang="tr-TR" sz="24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843915">
              <a:spcBef>
                <a:spcPts val="390"/>
              </a:spcBef>
              <a:spcAft>
                <a:spcPts val="0"/>
              </a:spcAft>
            </a:pPr>
            <a:r>
              <a:rPr lang="tr-TR" sz="24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101</a:t>
            </a:r>
            <a:r>
              <a:rPr lang="tr-TR" sz="2400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ALINAN</a:t>
            </a:r>
            <a:r>
              <a:rPr lang="tr-TR" sz="2400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ÇEKLER</a:t>
            </a:r>
            <a:r>
              <a:rPr lang="tr-TR" sz="2400" spc="-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			7.500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3915">
              <a:spcBef>
                <a:spcPts val="390"/>
              </a:spcBef>
              <a:spcAft>
                <a:spcPts val="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101</a:t>
            </a:r>
            <a:r>
              <a:rPr lang="tr-TR" sz="2400" spc="1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01</a:t>
            </a:r>
            <a:r>
              <a:rPr lang="tr-TR" sz="2400" spc="1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CÜZDANDAKİ</a:t>
            </a:r>
            <a:r>
              <a:rPr lang="tr-TR" sz="2400" spc="1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ÇEKLE</a:t>
            </a:r>
          </a:p>
          <a:p>
            <a:pPr marL="1677670">
              <a:spcBef>
                <a:spcPts val="420"/>
              </a:spcBef>
              <a:spcAft>
                <a:spcPts val="0"/>
              </a:spcAft>
            </a:pPr>
            <a:r>
              <a:rPr lang="tr-TR" sz="2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600</a:t>
            </a:r>
            <a:r>
              <a:rPr lang="tr-TR" sz="24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YURTİÇİ</a:t>
            </a:r>
            <a:r>
              <a:rPr lang="tr-TR" sz="2400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SATIŞLAR</a:t>
            </a:r>
            <a:r>
              <a:rPr lang="tr-TR" sz="2400" spc="-7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			        7.500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77670">
              <a:spcBef>
                <a:spcPts val="420"/>
              </a:spcBef>
              <a:spcAft>
                <a:spcPts val="0"/>
              </a:spcAft>
            </a:pP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600</a:t>
            </a:r>
            <a:r>
              <a:rPr lang="tr-TR" sz="2400" spc="1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01</a:t>
            </a:r>
            <a:r>
              <a:rPr lang="tr-TR" sz="2400" spc="1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tr-TR" sz="2400" spc="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MALI</a:t>
            </a:r>
          </a:p>
          <a:p>
            <a:pPr marL="342900" marR="73660" lvl="0" indent="-342900">
              <a:lnSpc>
                <a:spcPct val="113000"/>
              </a:lnSpc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51510" algn="l"/>
              </a:tabLst>
            </a:pPr>
            <a:endParaRPr lang="tr-TR" sz="24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cxnSp>
        <p:nvCxnSpPr>
          <p:cNvPr id="38" name="Düz Bağlayıcı 37"/>
          <p:cNvCxnSpPr/>
          <p:nvPr/>
        </p:nvCxnSpPr>
        <p:spPr>
          <a:xfrm>
            <a:off x="1640114" y="2627086"/>
            <a:ext cx="264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Düz Bağlayıcı 39"/>
          <p:cNvCxnSpPr/>
          <p:nvPr/>
        </p:nvCxnSpPr>
        <p:spPr>
          <a:xfrm flipV="1">
            <a:off x="5007429" y="2583543"/>
            <a:ext cx="2002971" cy="1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Düz Bağlayıcı 41"/>
          <p:cNvCxnSpPr/>
          <p:nvPr/>
        </p:nvCxnSpPr>
        <p:spPr>
          <a:xfrm>
            <a:off x="7024914" y="2525486"/>
            <a:ext cx="43543" cy="2355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Düz Bağlayıcı 43"/>
          <p:cNvCxnSpPr/>
          <p:nvPr/>
        </p:nvCxnSpPr>
        <p:spPr>
          <a:xfrm>
            <a:off x="1814286" y="4736304"/>
            <a:ext cx="2467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45"/>
          <p:cNvCxnSpPr/>
          <p:nvPr/>
        </p:nvCxnSpPr>
        <p:spPr>
          <a:xfrm flipV="1">
            <a:off x="5007429" y="4702629"/>
            <a:ext cx="2061028" cy="29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Düz Bağlayıcı 47"/>
          <p:cNvCxnSpPr/>
          <p:nvPr/>
        </p:nvCxnSpPr>
        <p:spPr>
          <a:xfrm>
            <a:off x="8447314" y="2627086"/>
            <a:ext cx="43543" cy="1973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Düz Bağlayıcı 49"/>
          <p:cNvCxnSpPr/>
          <p:nvPr/>
        </p:nvCxnSpPr>
        <p:spPr>
          <a:xfrm>
            <a:off x="9898743" y="2525486"/>
            <a:ext cx="43543" cy="1959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832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66057" y="443077"/>
            <a:ext cx="11335658" cy="2265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102 Bankalar</a:t>
            </a:r>
            <a:endParaRPr lang="tr-TR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6835" lvl="0" indent="-34290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51510" algn="l"/>
              </a:tabLst>
            </a:pPr>
            <a:r>
              <a:rPr lang="tr-TR" sz="2000" spc="-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İşletme,</a:t>
            </a:r>
            <a:r>
              <a:rPr lang="tr-TR" sz="2000" spc="-6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alıcıdan</a:t>
            </a:r>
            <a:r>
              <a:rPr lang="tr-TR" sz="2000" spc="-6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gelen</a:t>
            </a:r>
            <a:r>
              <a:rPr lang="tr-TR" sz="2000" spc="-7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10.000,00</a:t>
            </a:r>
            <a:r>
              <a:rPr lang="tr-TR" sz="2000" spc="-7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TL'nin,</a:t>
            </a:r>
            <a:r>
              <a:rPr lang="tr-TR" sz="2000" spc="-6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</a:t>
            </a:r>
            <a:r>
              <a:rPr lang="tr-TR" sz="2000" spc="-6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Bankasınca,</a:t>
            </a:r>
            <a:r>
              <a:rPr lang="tr-TR" sz="2000" spc="-7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işletme</a:t>
            </a:r>
            <a:r>
              <a:rPr lang="tr-TR" sz="2000" spc="-7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hesabına</a:t>
            </a:r>
            <a:r>
              <a:rPr lang="tr-TR" sz="2000" spc="-6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geçirildiğini</a:t>
            </a:r>
            <a:r>
              <a:rPr lang="tr-TR" sz="2000" spc="-28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gelen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banka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dekontundan</a:t>
            </a:r>
            <a:r>
              <a:rPr lang="tr-TR" sz="2000" spc="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görmüştür.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5151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İşletme</a:t>
            </a:r>
            <a:r>
              <a:rPr lang="tr-TR" sz="2000" spc="-1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</a:t>
            </a:r>
            <a:r>
              <a:rPr lang="tr-TR" sz="2000" spc="-2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Bankasında</a:t>
            </a:r>
            <a:r>
              <a:rPr lang="tr-TR" sz="2000" spc="-1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bir</a:t>
            </a:r>
            <a:r>
              <a:rPr lang="tr-TR" sz="2000" spc="-1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hesap</a:t>
            </a:r>
            <a:r>
              <a:rPr lang="tr-TR" sz="2000" spc="-1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açtırıyor</a:t>
            </a:r>
            <a:r>
              <a:rPr lang="tr-TR" sz="2000" spc="-1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ve</a:t>
            </a:r>
            <a:r>
              <a:rPr lang="tr-TR" sz="2000" spc="-1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bankaya</a:t>
            </a:r>
            <a:r>
              <a:rPr lang="tr-TR" sz="2000" spc="-1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2.500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TL</a:t>
            </a:r>
            <a:r>
              <a:rPr lang="tr-TR" sz="2000" spc="-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yatırıyor.</a:t>
            </a:r>
          </a:p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51510" algn="l"/>
              </a:tabLst>
            </a:pP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Bankaya</a:t>
            </a:r>
            <a:r>
              <a:rPr lang="tr-TR" sz="2000" spc="21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verilen</a:t>
            </a:r>
            <a:r>
              <a:rPr lang="tr-TR" sz="2000" spc="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talimatla,</a:t>
            </a:r>
            <a:r>
              <a:rPr lang="tr-TR" sz="2000" spc="20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satıcı</a:t>
            </a:r>
            <a:r>
              <a:rPr lang="tr-TR" sz="2000" spc="20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Ali</a:t>
            </a:r>
            <a:r>
              <a:rPr lang="tr-TR" sz="2000" spc="205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Demir'in</a:t>
            </a:r>
            <a:r>
              <a:rPr lang="tr-TR" sz="2000" spc="21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hesabına,</a:t>
            </a:r>
            <a:r>
              <a:rPr lang="tr-TR" sz="2000" spc="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</a:t>
            </a:r>
            <a:r>
              <a:rPr lang="tr-TR" sz="2000" spc="21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Bankası</a:t>
            </a:r>
            <a:r>
              <a:rPr lang="tr-TR" sz="2000" spc="21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hesabımızdan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1.500</a:t>
            </a:r>
            <a:r>
              <a:rPr lang="tr-TR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TL</a:t>
            </a:r>
            <a:r>
              <a:rPr lang="tr-TR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aktarılmıştır.</a:t>
            </a:r>
          </a:p>
          <a:p>
            <a:endParaRPr lang="tr-TR" sz="28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114" y="2641600"/>
            <a:ext cx="8084457" cy="410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775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33565" y="501134"/>
            <a:ext cx="111068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103 Verilen</a:t>
            </a:r>
            <a:r>
              <a:rPr lang="tr-TR" sz="2400" spc="-1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Çekler</a:t>
            </a:r>
            <a:r>
              <a:rPr lang="tr-TR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Ödeme</a:t>
            </a:r>
            <a:r>
              <a:rPr lang="tr-TR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Emirleri</a:t>
            </a:r>
          </a:p>
          <a:p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Örnek: İşletme satın aldığı 7.500 TL+%18 KDV için satıcı işletmeye çek veriyor. Çek</a:t>
            </a:r>
            <a:r>
              <a:rPr lang="tr-TR" sz="24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verildikten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ay</a:t>
            </a:r>
            <a:r>
              <a:rPr lang="tr-TR" sz="24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sonra</a:t>
            </a:r>
            <a:r>
              <a:rPr lang="tr-TR" sz="24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satıcı işletme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tarafından</a:t>
            </a:r>
            <a:r>
              <a:rPr lang="tr-TR" sz="24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bankadan tahsil ediliyor.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257" y="1701462"/>
            <a:ext cx="8157029" cy="515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506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55111" y="559191"/>
            <a:ext cx="110579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108 Diğer</a:t>
            </a:r>
            <a:r>
              <a:rPr lang="tr-TR" sz="2400" spc="-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Hazır</a:t>
            </a:r>
            <a:r>
              <a:rPr lang="tr-TR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Değerler</a:t>
            </a:r>
          </a:p>
          <a:p>
            <a:r>
              <a:rPr lang="tr-TR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tr-TR" sz="2400" spc="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İşletme</a:t>
            </a:r>
            <a:r>
              <a:rPr lang="tr-TR" sz="2400" spc="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1000TL+%18</a:t>
            </a:r>
            <a:r>
              <a:rPr lang="tr-TR" sz="2400" spc="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KDV'li</a:t>
            </a:r>
            <a:r>
              <a:rPr lang="tr-TR" sz="2400" spc="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mal</a:t>
            </a:r>
            <a:r>
              <a:rPr lang="tr-TR" sz="2400" spc="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satmış</a:t>
            </a:r>
            <a:r>
              <a:rPr lang="tr-TR" sz="2400" spc="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400" spc="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satış</a:t>
            </a:r>
            <a:r>
              <a:rPr lang="tr-TR" sz="2400" spc="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tutarını</a:t>
            </a:r>
            <a:r>
              <a:rPr lang="tr-TR" sz="2400" spc="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kredi</a:t>
            </a:r>
            <a:r>
              <a:rPr lang="tr-TR" sz="2400" spc="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kartı</a:t>
            </a:r>
            <a:r>
              <a:rPr lang="tr-TR" sz="2400" spc="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ile</a:t>
            </a:r>
            <a:r>
              <a:rPr lang="tr-TR" sz="2400" spc="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tahsil</a:t>
            </a:r>
            <a:r>
              <a:rPr lang="tr-TR" sz="2400" spc="-2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etmiştir.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971" y="1759520"/>
            <a:ext cx="8432800" cy="404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73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411</Words>
  <Application>Microsoft Office PowerPoint</Application>
  <PresentationFormat>Geniş ekran</PresentationFormat>
  <Paragraphs>68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7</cp:revision>
  <dcterms:created xsi:type="dcterms:W3CDTF">2024-08-08T11:48:44Z</dcterms:created>
  <dcterms:modified xsi:type="dcterms:W3CDTF">2024-08-08T13:01:45Z</dcterms:modified>
</cp:coreProperties>
</file>