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3" d="100"/>
          <a:sy n="53" d="100"/>
        </p:scale>
        <p:origin x="78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9AD30-9B59-4B02-83B5-6627D6CD1230}" type="datetimeFigureOut">
              <a:rPr lang="tr-TR" smtClean="0"/>
              <a:t>26.08.2024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70514-FB68-4256-8106-B0563F860E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626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9AD30-9B59-4B02-83B5-6627D6CD1230}" type="datetimeFigureOut">
              <a:rPr lang="tr-TR" smtClean="0"/>
              <a:t>26.08.2024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70514-FB68-4256-8106-B0563F860E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1462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9AD30-9B59-4B02-83B5-6627D6CD1230}" type="datetimeFigureOut">
              <a:rPr lang="tr-TR" smtClean="0"/>
              <a:t>26.08.2024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70514-FB68-4256-8106-B0563F860E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474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9AD30-9B59-4B02-83B5-6627D6CD1230}" type="datetimeFigureOut">
              <a:rPr lang="tr-TR" smtClean="0"/>
              <a:t>26.08.2024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70514-FB68-4256-8106-B0563F860E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4294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9AD30-9B59-4B02-83B5-6627D6CD1230}" type="datetimeFigureOut">
              <a:rPr lang="tr-TR" smtClean="0"/>
              <a:t>26.08.2024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70514-FB68-4256-8106-B0563F860E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7646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9AD30-9B59-4B02-83B5-6627D6CD1230}" type="datetimeFigureOut">
              <a:rPr lang="tr-TR" smtClean="0"/>
              <a:t>26.08.2024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70514-FB68-4256-8106-B0563F860E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6963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9AD30-9B59-4B02-83B5-6627D6CD1230}" type="datetimeFigureOut">
              <a:rPr lang="tr-TR" smtClean="0"/>
              <a:t>26.08.2024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70514-FB68-4256-8106-B0563F860E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702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9AD30-9B59-4B02-83B5-6627D6CD1230}" type="datetimeFigureOut">
              <a:rPr lang="tr-TR" smtClean="0"/>
              <a:t>26.08.2024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70514-FB68-4256-8106-B0563F860E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7869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9AD30-9B59-4B02-83B5-6627D6CD1230}" type="datetimeFigureOut">
              <a:rPr lang="tr-TR" smtClean="0"/>
              <a:t>26.08.2024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70514-FB68-4256-8106-B0563F860E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4521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9AD30-9B59-4B02-83B5-6627D6CD1230}" type="datetimeFigureOut">
              <a:rPr lang="tr-TR" smtClean="0"/>
              <a:t>26.08.2024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70514-FB68-4256-8106-B0563F860E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2506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9AD30-9B59-4B02-83B5-6627D6CD1230}" type="datetimeFigureOut">
              <a:rPr lang="tr-TR" smtClean="0"/>
              <a:t>26.08.2024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70514-FB68-4256-8106-B0563F860E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2156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9AD30-9B59-4B02-83B5-6627D6CD1230}" type="datetimeFigureOut">
              <a:rPr lang="tr-TR" smtClean="0"/>
              <a:t>26.08.2024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70514-FB68-4256-8106-B0563F860E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9876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651034" y="525966"/>
            <a:ext cx="111200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DURAN</a:t>
            </a:r>
            <a:r>
              <a:rPr lang="tr-TR" sz="2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VARLIKLAR</a:t>
            </a:r>
            <a:endParaRPr lang="tr-TR" sz="2400" dirty="0"/>
          </a:p>
        </p:txBody>
      </p:sp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4068888"/>
              </p:ext>
            </p:extLst>
          </p:nvPr>
        </p:nvGraphicFramePr>
        <p:xfrm>
          <a:off x="1378857" y="1654629"/>
          <a:ext cx="8084457" cy="328878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8084457">
                  <a:extLst>
                    <a:ext uri="{9D8B030D-6E8A-4147-A177-3AD203B41FA5}">
                      <a16:colId xmlns:a16="http://schemas.microsoft.com/office/drawing/2014/main" val="3949489867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363538" indent="0" algn="just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22</a:t>
                      </a:r>
                      <a:r>
                        <a:rPr lang="tr-TR" sz="2400" spc="-15" dirty="0">
                          <a:effectLst/>
                        </a:rPr>
                        <a:t> </a:t>
                      </a:r>
                      <a:r>
                        <a:rPr lang="tr-TR" sz="2400" dirty="0">
                          <a:effectLst/>
                        </a:rPr>
                        <a:t>TİCARİ</a:t>
                      </a:r>
                      <a:r>
                        <a:rPr lang="tr-TR" sz="2400" spc="-15" dirty="0">
                          <a:effectLst/>
                        </a:rPr>
                        <a:t> </a:t>
                      </a:r>
                      <a:r>
                        <a:rPr lang="tr-TR" sz="2400" dirty="0">
                          <a:effectLst/>
                        </a:rPr>
                        <a:t>ALACAKLAR</a:t>
                      </a:r>
                      <a:endParaRPr lang="tr-TR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800587894"/>
                  </a:ext>
                </a:extLst>
              </a:tr>
              <a:tr h="348334">
                <a:tc>
                  <a:txBody>
                    <a:bodyPr/>
                    <a:lstStyle/>
                    <a:p>
                      <a:pPr marL="363538" indent="0" algn="just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23</a:t>
                      </a:r>
                      <a:r>
                        <a:rPr lang="tr-TR" sz="2400" spc="-10" dirty="0">
                          <a:effectLst/>
                        </a:rPr>
                        <a:t> </a:t>
                      </a:r>
                      <a:r>
                        <a:rPr lang="tr-TR" sz="2400" dirty="0">
                          <a:effectLst/>
                        </a:rPr>
                        <a:t>DİĞER</a:t>
                      </a:r>
                      <a:r>
                        <a:rPr lang="tr-TR" sz="2400" spc="-10" dirty="0">
                          <a:effectLst/>
                        </a:rPr>
                        <a:t> </a:t>
                      </a:r>
                      <a:r>
                        <a:rPr lang="tr-TR" sz="2400" dirty="0">
                          <a:effectLst/>
                        </a:rPr>
                        <a:t>ALACAKLAR</a:t>
                      </a:r>
                      <a:endParaRPr lang="tr-TR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582301471"/>
                  </a:ext>
                </a:extLst>
              </a:tr>
              <a:tr h="362866">
                <a:tc>
                  <a:txBody>
                    <a:bodyPr/>
                    <a:lstStyle/>
                    <a:p>
                      <a:pPr marL="363538" indent="0" algn="just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24</a:t>
                      </a:r>
                      <a:r>
                        <a:rPr lang="tr-TR" sz="2400" spc="-10" dirty="0">
                          <a:effectLst/>
                        </a:rPr>
                        <a:t> </a:t>
                      </a:r>
                      <a:r>
                        <a:rPr lang="tr-TR" sz="2400" dirty="0">
                          <a:effectLst/>
                        </a:rPr>
                        <a:t>MALİ</a:t>
                      </a:r>
                      <a:r>
                        <a:rPr lang="tr-TR" sz="2400" spc="-5" dirty="0">
                          <a:effectLst/>
                        </a:rPr>
                        <a:t> </a:t>
                      </a:r>
                      <a:r>
                        <a:rPr lang="tr-TR" sz="2400" dirty="0">
                          <a:effectLst/>
                        </a:rPr>
                        <a:t>DURAN</a:t>
                      </a:r>
                      <a:r>
                        <a:rPr lang="tr-TR" sz="2400" spc="-15" dirty="0">
                          <a:effectLst/>
                        </a:rPr>
                        <a:t> </a:t>
                      </a:r>
                      <a:r>
                        <a:rPr lang="tr-TR" sz="2400" dirty="0">
                          <a:effectLst/>
                        </a:rPr>
                        <a:t>VARLIKLAR</a:t>
                      </a:r>
                      <a:endParaRPr lang="tr-TR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737208779"/>
                  </a:ext>
                </a:extLst>
              </a:tr>
              <a:tr h="420914">
                <a:tc>
                  <a:txBody>
                    <a:bodyPr/>
                    <a:lstStyle/>
                    <a:p>
                      <a:pPr marL="363538" indent="0" algn="just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25</a:t>
                      </a:r>
                      <a:r>
                        <a:rPr lang="tr-TR" sz="2400" spc="-15" dirty="0">
                          <a:effectLst/>
                        </a:rPr>
                        <a:t> </a:t>
                      </a:r>
                      <a:r>
                        <a:rPr lang="tr-TR" sz="2400" dirty="0">
                          <a:effectLst/>
                        </a:rPr>
                        <a:t>MADDİ</a:t>
                      </a:r>
                      <a:r>
                        <a:rPr lang="tr-TR" sz="2400" spc="-15" dirty="0">
                          <a:effectLst/>
                        </a:rPr>
                        <a:t> </a:t>
                      </a:r>
                      <a:r>
                        <a:rPr lang="tr-TR" sz="2400" dirty="0">
                          <a:effectLst/>
                        </a:rPr>
                        <a:t>DURAN</a:t>
                      </a:r>
                      <a:r>
                        <a:rPr lang="tr-TR" sz="2400" spc="-5" dirty="0">
                          <a:effectLst/>
                        </a:rPr>
                        <a:t> </a:t>
                      </a:r>
                      <a:r>
                        <a:rPr lang="tr-TR" sz="2400" dirty="0">
                          <a:effectLst/>
                        </a:rPr>
                        <a:t>VARLIKLAR</a:t>
                      </a:r>
                      <a:endParaRPr lang="tr-TR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313195038"/>
                  </a:ext>
                </a:extLst>
              </a:tr>
              <a:tr h="478971">
                <a:tc>
                  <a:txBody>
                    <a:bodyPr/>
                    <a:lstStyle/>
                    <a:p>
                      <a:pPr marL="363538" marR="537845" indent="0" algn="just" defTabSz="884238">
                        <a:lnSpc>
                          <a:spcPts val="13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26</a:t>
                      </a:r>
                      <a:r>
                        <a:rPr lang="tr-TR" sz="2400" spc="-15" dirty="0">
                          <a:effectLst/>
                        </a:rPr>
                        <a:t> </a:t>
                      </a:r>
                      <a:r>
                        <a:rPr lang="tr-TR" sz="2400" dirty="0">
                          <a:effectLst/>
                        </a:rPr>
                        <a:t>MADDİ</a:t>
                      </a:r>
                      <a:r>
                        <a:rPr lang="tr-TR" sz="2400" spc="-15" dirty="0">
                          <a:effectLst/>
                        </a:rPr>
                        <a:t> </a:t>
                      </a:r>
                      <a:r>
                        <a:rPr lang="tr-TR" sz="2400" dirty="0">
                          <a:effectLst/>
                        </a:rPr>
                        <a:t>OLMAYAN</a:t>
                      </a:r>
                      <a:r>
                        <a:rPr lang="tr-TR" sz="2400" spc="-25" dirty="0">
                          <a:effectLst/>
                        </a:rPr>
                        <a:t> </a:t>
                      </a:r>
                      <a:r>
                        <a:rPr lang="tr-TR" sz="2400" dirty="0">
                          <a:effectLst/>
                        </a:rPr>
                        <a:t>DURAN</a:t>
                      </a:r>
                      <a:r>
                        <a:rPr lang="tr-TR" sz="2400" spc="-5" dirty="0">
                          <a:effectLst/>
                        </a:rPr>
                        <a:t> </a:t>
                      </a:r>
                      <a:r>
                        <a:rPr lang="tr-TR" sz="2400" dirty="0">
                          <a:effectLst/>
                        </a:rPr>
                        <a:t>VARLIKLAR</a:t>
                      </a:r>
                      <a:endParaRPr lang="tr-TR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60539069"/>
                  </a:ext>
                </a:extLst>
              </a:tr>
              <a:tr h="231483">
                <a:tc>
                  <a:txBody>
                    <a:bodyPr/>
                    <a:lstStyle/>
                    <a:p>
                      <a:pPr marL="363538" marR="582930" indent="0" algn="just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27</a:t>
                      </a:r>
                      <a:r>
                        <a:rPr lang="tr-TR" sz="2400" spc="-10" dirty="0">
                          <a:effectLst/>
                        </a:rPr>
                        <a:t> </a:t>
                      </a:r>
                      <a:r>
                        <a:rPr lang="tr-TR" sz="2400" dirty="0">
                          <a:effectLst/>
                        </a:rPr>
                        <a:t>ÖZEL</a:t>
                      </a:r>
                      <a:r>
                        <a:rPr lang="tr-TR" sz="2400" spc="-10" dirty="0">
                          <a:effectLst/>
                        </a:rPr>
                        <a:t> </a:t>
                      </a:r>
                      <a:r>
                        <a:rPr lang="tr-TR" sz="2400" dirty="0">
                          <a:effectLst/>
                        </a:rPr>
                        <a:t>TÜKENMEYE</a:t>
                      </a:r>
                      <a:r>
                        <a:rPr lang="tr-TR" sz="2400" spc="-10" dirty="0">
                          <a:effectLst/>
                        </a:rPr>
                        <a:t> </a:t>
                      </a:r>
                      <a:r>
                        <a:rPr lang="tr-TR" sz="2400" dirty="0">
                          <a:effectLst/>
                        </a:rPr>
                        <a:t>TABİ</a:t>
                      </a:r>
                      <a:r>
                        <a:rPr lang="tr-TR" sz="2400" spc="-15" dirty="0">
                          <a:effectLst/>
                        </a:rPr>
                        <a:t> </a:t>
                      </a:r>
                      <a:r>
                        <a:rPr lang="tr-TR" sz="2400" dirty="0">
                          <a:effectLst/>
                        </a:rPr>
                        <a:t>VARLIKLAR</a:t>
                      </a:r>
                      <a:endParaRPr lang="tr-TR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34406045"/>
                  </a:ext>
                </a:extLst>
              </a:tr>
              <a:tr h="639374">
                <a:tc>
                  <a:txBody>
                    <a:bodyPr/>
                    <a:lstStyle/>
                    <a:p>
                      <a:pPr marL="363538" indent="0" algn="just" defTabSz="812800">
                        <a:lnSpc>
                          <a:spcPct val="115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tr-TR" sz="2400" dirty="0">
                          <a:effectLst/>
                        </a:rPr>
                        <a:t>28</a:t>
                      </a:r>
                      <a:r>
                        <a:rPr lang="tr-TR" sz="2400" spc="-20" dirty="0">
                          <a:effectLst/>
                        </a:rPr>
                        <a:t> </a:t>
                      </a:r>
                      <a:r>
                        <a:rPr lang="tr-TR" sz="2400" dirty="0">
                          <a:effectLst/>
                        </a:rPr>
                        <a:t>GELECEK</a:t>
                      </a:r>
                      <a:r>
                        <a:rPr lang="tr-TR" sz="2400" spc="-30" dirty="0">
                          <a:effectLst/>
                        </a:rPr>
                        <a:t> </a:t>
                      </a:r>
                      <a:r>
                        <a:rPr lang="tr-TR" sz="2400" dirty="0">
                          <a:effectLst/>
                        </a:rPr>
                        <a:t>YILLARA</a:t>
                      </a:r>
                      <a:r>
                        <a:rPr lang="tr-TR" sz="2400" spc="-15" dirty="0">
                          <a:effectLst/>
                        </a:rPr>
                        <a:t> </a:t>
                      </a:r>
                      <a:r>
                        <a:rPr lang="tr-TR" sz="2400" dirty="0">
                          <a:effectLst/>
                        </a:rPr>
                        <a:t>AİT</a:t>
                      </a:r>
                      <a:r>
                        <a:rPr lang="tr-TR" sz="2400" spc="-25" dirty="0">
                          <a:effectLst/>
                        </a:rPr>
                        <a:t> </a:t>
                      </a:r>
                      <a:r>
                        <a:rPr lang="tr-TR" sz="2400" dirty="0">
                          <a:effectLst/>
                        </a:rPr>
                        <a:t>GİDERLER</a:t>
                      </a:r>
                      <a:r>
                        <a:rPr lang="tr-TR" sz="2400" spc="-10" dirty="0">
                          <a:effectLst/>
                        </a:rPr>
                        <a:t> </a:t>
                      </a:r>
                      <a:r>
                        <a:rPr lang="tr-TR" sz="2400" dirty="0">
                          <a:effectLst/>
                        </a:rPr>
                        <a:t>VE</a:t>
                      </a:r>
                      <a:r>
                        <a:rPr lang="tr-TR" sz="2400" spc="-20" dirty="0">
                          <a:effectLst/>
                        </a:rPr>
                        <a:t> </a:t>
                      </a:r>
                      <a:r>
                        <a:rPr lang="tr-TR" sz="2400" dirty="0">
                          <a:effectLst/>
                        </a:rPr>
                        <a:t>GELİR</a:t>
                      </a:r>
                      <a:r>
                        <a:rPr lang="tr-TR" sz="2400" spc="-285" dirty="0">
                          <a:effectLst/>
                        </a:rPr>
                        <a:t> </a:t>
                      </a:r>
                      <a:r>
                        <a:rPr lang="tr-TR" sz="2400" dirty="0">
                          <a:effectLst/>
                        </a:rPr>
                        <a:t>TAHAKKUKLARI</a:t>
                      </a:r>
                      <a:endParaRPr lang="tr-TR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622812967"/>
                  </a:ext>
                </a:extLst>
              </a:tr>
              <a:tr h="298845">
                <a:tc>
                  <a:txBody>
                    <a:bodyPr/>
                    <a:lstStyle/>
                    <a:p>
                      <a:pPr marL="363538" indent="0" algn="just">
                        <a:lnSpc>
                          <a:spcPts val="13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29</a:t>
                      </a:r>
                      <a:r>
                        <a:rPr lang="tr-TR" sz="2400" spc="-15" dirty="0">
                          <a:effectLst/>
                        </a:rPr>
                        <a:t> </a:t>
                      </a:r>
                      <a:r>
                        <a:rPr lang="tr-TR" sz="2400" dirty="0">
                          <a:effectLst/>
                        </a:rPr>
                        <a:t>DİĞER</a:t>
                      </a:r>
                      <a:r>
                        <a:rPr lang="tr-TR" sz="2400" spc="-10" dirty="0">
                          <a:effectLst/>
                        </a:rPr>
                        <a:t> </a:t>
                      </a:r>
                      <a:r>
                        <a:rPr lang="tr-TR" sz="2400" dirty="0">
                          <a:effectLst/>
                        </a:rPr>
                        <a:t>DURAN</a:t>
                      </a:r>
                      <a:r>
                        <a:rPr lang="tr-TR" sz="2400" spc="-5" dirty="0">
                          <a:effectLst/>
                        </a:rPr>
                        <a:t> </a:t>
                      </a:r>
                      <a:r>
                        <a:rPr lang="tr-TR" sz="2400" dirty="0">
                          <a:effectLst/>
                        </a:rPr>
                        <a:t>VARLIKLAR</a:t>
                      </a:r>
                      <a:endParaRPr lang="tr-TR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3073586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5525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8840" y="389819"/>
            <a:ext cx="10417445" cy="2585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48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132113" y="881467"/>
            <a:ext cx="9869715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b="1" dirty="0" smtClean="0"/>
              <a:t>260 HAKLAR</a:t>
            </a:r>
          </a:p>
          <a:p>
            <a:r>
              <a:rPr lang="tr-TR" sz="3200" dirty="0" smtClean="0"/>
              <a:t>261 ŞEREFİYE</a:t>
            </a:r>
          </a:p>
          <a:p>
            <a:r>
              <a:rPr lang="tr-TR" sz="3200" dirty="0" smtClean="0"/>
              <a:t>262 KURULUŞ VE ÖRGÜTLENME GİDERLERİ</a:t>
            </a:r>
          </a:p>
          <a:p>
            <a:r>
              <a:rPr lang="tr-TR" sz="3200" dirty="0" smtClean="0"/>
              <a:t>263 ARAŞTIRMA VE GELİŞTİRME GİDERLERİ</a:t>
            </a:r>
          </a:p>
          <a:p>
            <a:r>
              <a:rPr lang="tr-TR" sz="3200" dirty="0" smtClean="0"/>
              <a:t>264 ÖZEL MALİYETLER</a:t>
            </a:r>
          </a:p>
          <a:p>
            <a:r>
              <a:rPr lang="tr-TR" sz="3200" dirty="0" smtClean="0"/>
              <a:t>267 DİĞER MADDİ OLMAYAN DURAN VARLIKLAR</a:t>
            </a:r>
          </a:p>
          <a:p>
            <a:r>
              <a:rPr lang="tr-TR" sz="3200" dirty="0" smtClean="0"/>
              <a:t>268 BİRİKMİŞ AMORTİSMANLAR(-)</a:t>
            </a:r>
          </a:p>
          <a:p>
            <a:r>
              <a:rPr lang="tr-TR" sz="3200" dirty="0" smtClean="0"/>
              <a:t>269 VERİLEN AVANSLAR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8669360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800" y="580571"/>
            <a:ext cx="9768114" cy="4818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745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957942" y="766580"/>
            <a:ext cx="1030514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b="1" dirty="0" smtClean="0"/>
              <a:t>27 ÖZEL TÜKENMEYE TABİ VARLIKLAR</a:t>
            </a:r>
          </a:p>
          <a:p>
            <a:r>
              <a:rPr lang="tr-TR" sz="3200" dirty="0" smtClean="0"/>
              <a:t>271 ARAMA GİDERLERİ</a:t>
            </a:r>
          </a:p>
          <a:p>
            <a:r>
              <a:rPr lang="tr-TR" sz="3200" dirty="0" smtClean="0"/>
              <a:t>272 HAZIRLIK VE GELİŞTİRME GİDERLERİ</a:t>
            </a:r>
          </a:p>
          <a:p>
            <a:r>
              <a:rPr lang="tr-TR" sz="3200" dirty="0" smtClean="0"/>
              <a:t>277 DİĞER ÖZEL TÜKENMEYE TABİ VARLIKLAR</a:t>
            </a:r>
          </a:p>
          <a:p>
            <a:r>
              <a:rPr lang="tr-TR" sz="3200" dirty="0" smtClean="0"/>
              <a:t>278 BİRİKMİŞ TÜKENME PAYLARI(-)</a:t>
            </a:r>
          </a:p>
          <a:p>
            <a:r>
              <a:rPr lang="tr-TR" sz="3200" dirty="0" smtClean="0"/>
              <a:t>279 VERİLEN AVANSLAR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7168313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870857" y="1211106"/>
            <a:ext cx="103341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b="1" dirty="0" smtClean="0"/>
              <a:t>28 GELECEK YILLARA AİT GİDERLER VE GELİR TAHAKKUKLARI</a:t>
            </a:r>
          </a:p>
          <a:p>
            <a:r>
              <a:rPr lang="tr-TR" sz="3200" dirty="0" smtClean="0"/>
              <a:t>280 GELECEK YILLARA AİT GİDERLER</a:t>
            </a:r>
          </a:p>
          <a:p>
            <a:r>
              <a:rPr lang="tr-TR" sz="3200" dirty="0" smtClean="0"/>
              <a:t>281 GELİR TAHAKKUKLARI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084857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551543" y="793153"/>
            <a:ext cx="11074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b="1" dirty="0" smtClean="0"/>
              <a:t>29 DİĞER DURAN VARLIKLAR</a:t>
            </a:r>
          </a:p>
          <a:p>
            <a:r>
              <a:rPr lang="tr-TR" sz="3200" dirty="0" smtClean="0"/>
              <a:t>291 GELECEK YILLARDA İNDİRİLECEK KDV</a:t>
            </a:r>
          </a:p>
          <a:p>
            <a:r>
              <a:rPr lang="tr-TR" sz="3200" dirty="0" smtClean="0"/>
              <a:t>292 DİĞER KDV</a:t>
            </a:r>
          </a:p>
          <a:p>
            <a:r>
              <a:rPr lang="tr-TR" sz="3200" dirty="0" smtClean="0"/>
              <a:t>293 GELECEK YILLAR İHTİYACI STOKLAR</a:t>
            </a:r>
          </a:p>
          <a:p>
            <a:r>
              <a:rPr lang="tr-TR" sz="3200" dirty="0" smtClean="0"/>
              <a:t>294 ELDEN ÇIKARILACAK STOKLAR VE MADDİ DURAN VARLIKLAR</a:t>
            </a:r>
          </a:p>
          <a:p>
            <a:r>
              <a:rPr lang="tr-TR" sz="3200" dirty="0" smtClean="0"/>
              <a:t>295 PEŞİN ÖDENEN VERGİ VE FONLAR</a:t>
            </a:r>
          </a:p>
          <a:p>
            <a:r>
              <a:rPr lang="tr-TR" sz="3200" dirty="0" smtClean="0"/>
              <a:t>297 DİĞER ÇEŞİTLİ DURAN VARLIKLAR</a:t>
            </a:r>
          </a:p>
          <a:p>
            <a:r>
              <a:rPr lang="tr-TR" sz="3200" dirty="0" smtClean="0"/>
              <a:t>298 STOK DEĞER DÜŞÜKLÜĞÜ KARŞILIĞI(-)</a:t>
            </a:r>
          </a:p>
          <a:p>
            <a:r>
              <a:rPr lang="tr-TR" sz="3200" dirty="0" smtClean="0"/>
              <a:t>299 BİRİKMİŞ AMORTİSMANLAR(-)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208787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83771" y="556759"/>
            <a:ext cx="10798629" cy="357641"/>
          </a:xfrm>
          <a:prstGeom prst="rect">
            <a:avLst/>
          </a:prstGeom>
          <a:solidFill>
            <a:schemeClr val="bg1"/>
          </a:solidFill>
          <a:ln w="12192">
            <a:solidFill>
              <a:srgbClr val="404040"/>
            </a:solidFill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tr-TR" altLang="tr-TR" sz="2400" b="1" i="0" u="none" strike="noStrike" cap="none" normalizeH="0" baseline="0" dirty="0" smtClean="0">
                <a:ln>
                  <a:noFill/>
                </a:ln>
                <a:effectLst/>
                <a:latin typeface="Calibri" panose="020F0502020204030204" pitchFamily="34" charset="0"/>
              </a:rPr>
              <a:t>22 TİCARİ ALACAKLAR</a:t>
            </a:r>
            <a:endParaRPr kumimoji="0" lang="tr-TR" altLang="tr-TR" sz="24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783771" y="1311479"/>
            <a:ext cx="1001485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smtClean="0"/>
              <a:t>220 ALICILAR</a:t>
            </a:r>
          </a:p>
          <a:p>
            <a:r>
              <a:rPr lang="tr-TR" sz="2800" dirty="0" smtClean="0"/>
              <a:t>221 ALACAK SENETLERİ</a:t>
            </a:r>
          </a:p>
          <a:p>
            <a:r>
              <a:rPr lang="tr-TR" sz="2800" dirty="0" smtClean="0"/>
              <a:t>222 ALACAK SENETLERİ REESKONTU (-)</a:t>
            </a:r>
          </a:p>
          <a:p>
            <a:r>
              <a:rPr lang="tr-TR" sz="2800" dirty="0" smtClean="0"/>
              <a:t>226 VERİLEN DEPOZİTO VE TEMİNATLAR</a:t>
            </a:r>
          </a:p>
          <a:p>
            <a:r>
              <a:rPr lang="tr-TR" sz="2800" dirty="0" smtClean="0"/>
              <a:t>229 ŞÜPHELİ TİCARİ ALACAKLAR KARŞILIĞI (-)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069516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045027" y="1041123"/>
            <a:ext cx="1018902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smtClean="0"/>
              <a:t>23 DİĞER ALACAKLAR</a:t>
            </a:r>
          </a:p>
          <a:p>
            <a:r>
              <a:rPr lang="tr-TR" sz="2800" dirty="0" smtClean="0"/>
              <a:t>231 ORTAKLARDAN ALACAKLAR</a:t>
            </a:r>
          </a:p>
          <a:p>
            <a:r>
              <a:rPr lang="tr-TR" sz="2800" dirty="0" smtClean="0"/>
              <a:t>232 İŞTİRAKLERDEN ALACAKLAR</a:t>
            </a:r>
          </a:p>
          <a:p>
            <a:r>
              <a:rPr lang="tr-TR" sz="2800" dirty="0" smtClean="0"/>
              <a:t>233 BAĞLI ORTAKLIKLARDAN ALACAKLAR</a:t>
            </a:r>
          </a:p>
          <a:p>
            <a:r>
              <a:rPr lang="tr-TR" sz="2800" dirty="0" smtClean="0"/>
              <a:t>235 PERSONELDEN ALACAKLAR</a:t>
            </a:r>
          </a:p>
          <a:p>
            <a:r>
              <a:rPr lang="tr-TR" sz="2800" dirty="0" smtClean="0"/>
              <a:t>236 DİĞER ÇEŞİTLİ ALACAKLAR</a:t>
            </a:r>
          </a:p>
          <a:p>
            <a:r>
              <a:rPr lang="tr-TR" sz="2800" dirty="0" smtClean="0"/>
              <a:t>237 DİĞER ALACAK SENETLERİ REESKONTU (-)</a:t>
            </a:r>
          </a:p>
          <a:p>
            <a:r>
              <a:rPr lang="tr-TR" sz="2800" dirty="0" smtClean="0"/>
              <a:t>239 ŞÜPHELİ DİĞER ALACAKLAR KARŞILIĞI (-)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417757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928913" y="790698"/>
            <a:ext cx="1066800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/>
              <a:t>24 MALİ DURAN VARLIKLAR</a:t>
            </a:r>
          </a:p>
          <a:p>
            <a:r>
              <a:rPr lang="tr-TR" sz="2400" dirty="0" smtClean="0"/>
              <a:t>240 BAĞLI MENKUL KIYMETLER</a:t>
            </a:r>
          </a:p>
          <a:p>
            <a:r>
              <a:rPr lang="tr-TR" sz="2400" dirty="0" smtClean="0"/>
              <a:t>241 BAĞLI MENKUL KIYMETLER DEĞER DÜŞÜKLÜĞÜ KARŞILIĞI(-)</a:t>
            </a:r>
          </a:p>
          <a:p>
            <a:r>
              <a:rPr lang="tr-TR" sz="2400" dirty="0" smtClean="0"/>
              <a:t>242 İŞTİRAKLER</a:t>
            </a:r>
          </a:p>
          <a:p>
            <a:r>
              <a:rPr lang="tr-TR" sz="2400" dirty="0" smtClean="0"/>
              <a:t>243 İŞTİRAKLERE SERMAYE TAAHHÜTLERİ</a:t>
            </a:r>
          </a:p>
          <a:p>
            <a:r>
              <a:rPr lang="tr-TR" sz="2400" dirty="0" smtClean="0"/>
              <a:t>244 İŞTİRAKLER SERMAYE</a:t>
            </a:r>
            <a:r>
              <a:rPr lang="tr-TR" sz="2400" dirty="0"/>
              <a:t> </a:t>
            </a:r>
            <a:r>
              <a:rPr lang="tr-TR" sz="2400" dirty="0" smtClean="0"/>
              <a:t>PAYLARI</a:t>
            </a:r>
            <a:r>
              <a:rPr lang="tr-TR" sz="2400" dirty="0"/>
              <a:t> </a:t>
            </a:r>
            <a:r>
              <a:rPr lang="tr-TR" sz="2400" dirty="0" smtClean="0"/>
              <a:t>DEĞER DÜŞÜKLÜĞÜ KARŞILIĞI(-)</a:t>
            </a:r>
          </a:p>
          <a:p>
            <a:r>
              <a:rPr lang="tr-TR" sz="2400" dirty="0" smtClean="0"/>
              <a:t>245 BAĞLI ORTAKLIKLAR</a:t>
            </a:r>
          </a:p>
          <a:p>
            <a:r>
              <a:rPr lang="tr-TR" sz="2400" dirty="0" smtClean="0"/>
              <a:t>246 BAĞLI ORTAKLIKLAR SERMAYE TAAHHÜTLERİ</a:t>
            </a:r>
          </a:p>
          <a:p>
            <a:r>
              <a:rPr lang="tr-TR" sz="2400" dirty="0" smtClean="0"/>
              <a:t>247 BAĞLI ORTAKLIKLAR SERMAYE PAYLARI DEĞER DÜŞÜKLÜĞÜ KARŞILIĞI(-)</a:t>
            </a:r>
          </a:p>
          <a:p>
            <a:r>
              <a:rPr lang="tr-TR" sz="2400" dirty="0" smtClean="0"/>
              <a:t>248 DİĞER MALİ DURAN VARLIKLAR</a:t>
            </a:r>
          </a:p>
          <a:p>
            <a:r>
              <a:rPr lang="tr-TR" sz="2400" dirty="0" smtClean="0"/>
              <a:t>249 DİĞER MALİ DURAN VARLIKLAR KARŞILIĞI(-)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528987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2383" y="778067"/>
            <a:ext cx="10141673" cy="2400562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1698" y="3410857"/>
            <a:ext cx="9952988" cy="2815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097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897" y="451244"/>
            <a:ext cx="10910931" cy="2596755"/>
          </a:xfrm>
          <a:prstGeom prst="rect">
            <a:avLst/>
          </a:prstGeom>
        </p:spPr>
      </p:pic>
      <p:pic>
        <p:nvPicPr>
          <p:cNvPr id="33" name="Resim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9812" y="3313585"/>
            <a:ext cx="10272302" cy="881044"/>
          </a:xfrm>
          <a:prstGeom prst="rect">
            <a:avLst/>
          </a:prstGeom>
        </p:spPr>
      </p:pic>
      <p:pic>
        <p:nvPicPr>
          <p:cNvPr id="38" name="Resim 3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35811" y="3930644"/>
            <a:ext cx="8603159" cy="2150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804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1465942" y="698197"/>
            <a:ext cx="950685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smtClean="0"/>
              <a:t>25 MADDİ DURAN VARLIKLAR</a:t>
            </a:r>
          </a:p>
          <a:p>
            <a:r>
              <a:rPr lang="tr-TR" sz="2800" dirty="0" smtClean="0"/>
              <a:t>250 ARAZİ VE ARSALAR</a:t>
            </a:r>
          </a:p>
          <a:p>
            <a:r>
              <a:rPr lang="tr-TR" sz="2800" dirty="0" smtClean="0"/>
              <a:t>251 YERALTI VE YERÜSTÜ DÜZENLERİ</a:t>
            </a:r>
          </a:p>
          <a:p>
            <a:r>
              <a:rPr lang="tr-TR" sz="2800" dirty="0" smtClean="0"/>
              <a:t>252 BİNALAR</a:t>
            </a:r>
          </a:p>
          <a:p>
            <a:r>
              <a:rPr lang="tr-TR" sz="2800" dirty="0" smtClean="0"/>
              <a:t>253 TESİS MAKİNA VE CİHAZLAR</a:t>
            </a:r>
          </a:p>
          <a:p>
            <a:r>
              <a:rPr lang="tr-TR" sz="2800" dirty="0" smtClean="0"/>
              <a:t>254 TAŞITLAR</a:t>
            </a:r>
          </a:p>
          <a:p>
            <a:r>
              <a:rPr lang="tr-TR" sz="2800" dirty="0" smtClean="0"/>
              <a:t>255 DEMİRBAŞLAR</a:t>
            </a:r>
          </a:p>
          <a:p>
            <a:r>
              <a:rPr lang="tr-TR" sz="2800" dirty="0" smtClean="0"/>
              <a:t>256 DİĞER MADDİ DURAN VARLIKLAR</a:t>
            </a:r>
          </a:p>
          <a:p>
            <a:r>
              <a:rPr lang="tr-TR" sz="2800" dirty="0" smtClean="0"/>
              <a:t>257 BİRİKMİŞ AMORTİSMANLAR(-)</a:t>
            </a:r>
          </a:p>
          <a:p>
            <a:r>
              <a:rPr lang="tr-TR" sz="2800" dirty="0" smtClean="0"/>
              <a:t>258 YAPILMAKTA OLAN YATIRIMLAR</a:t>
            </a:r>
          </a:p>
          <a:p>
            <a:r>
              <a:rPr lang="tr-TR" sz="2800" dirty="0" smtClean="0"/>
              <a:t>259 VERİLEN AVANSLAR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121509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624113" y="609378"/>
            <a:ext cx="1090022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Örnek:</a:t>
            </a:r>
            <a:r>
              <a:rPr lang="tr-TR" sz="24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İşletme</a:t>
            </a:r>
            <a:r>
              <a:rPr lang="tr-TR" sz="24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90.000</a:t>
            </a:r>
            <a:r>
              <a:rPr lang="tr-TR" sz="24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TL'ye</a:t>
            </a:r>
            <a:r>
              <a:rPr lang="tr-TR" sz="24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arsa</a:t>
            </a:r>
            <a:r>
              <a:rPr lang="tr-TR" sz="2400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satın</a:t>
            </a:r>
            <a:r>
              <a:rPr lang="tr-TR" sz="24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almıştır.</a:t>
            </a:r>
            <a:r>
              <a:rPr lang="tr-TR" sz="24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Tapu</a:t>
            </a:r>
            <a:r>
              <a:rPr lang="tr-TR" sz="24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işlemleri</a:t>
            </a:r>
            <a:r>
              <a:rPr lang="tr-TR" sz="2400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için</a:t>
            </a:r>
            <a:r>
              <a:rPr lang="tr-TR" sz="24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tr-TR" sz="2400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5.000</a:t>
            </a:r>
            <a:r>
              <a:rPr lang="tr-TR" sz="24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TL</a:t>
            </a:r>
            <a:r>
              <a:rPr lang="tr-TR" sz="2400" spc="-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masraf</a:t>
            </a:r>
            <a:r>
              <a:rPr lang="tr-TR" sz="2400" spc="-2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ödenmiştir.</a:t>
            </a:r>
            <a:endParaRPr lang="tr-TR" sz="24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3029" y="1440375"/>
            <a:ext cx="8534400" cy="5032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346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297" y="521419"/>
            <a:ext cx="10446473" cy="2483038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5297" y="3004457"/>
            <a:ext cx="10185217" cy="361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608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330</Words>
  <Application>Microsoft Office PowerPoint</Application>
  <PresentationFormat>Geniş ekran</PresentationFormat>
  <Paragraphs>72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pc</cp:lastModifiedBy>
  <cp:revision>8</cp:revision>
  <dcterms:created xsi:type="dcterms:W3CDTF">2024-08-26T09:16:46Z</dcterms:created>
  <dcterms:modified xsi:type="dcterms:W3CDTF">2024-08-26T10:17:20Z</dcterms:modified>
</cp:coreProperties>
</file>