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83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52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40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76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76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34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2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77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06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64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24522-A34C-466E-A130-D6B8550E371C}" type="datetimeFigureOut">
              <a:rPr lang="tr-TR" smtClean="0"/>
              <a:t>26.08.2024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C964-533E-465B-BB0E-6AC7C0CF7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61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51998" y="631762"/>
            <a:ext cx="105433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</a:t>
            </a:r>
            <a:r>
              <a:rPr lang="tr-TR" sz="32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Kısa</a:t>
            </a:r>
            <a:r>
              <a:rPr lang="tr-TR" sz="32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Vadeli</a:t>
            </a:r>
            <a:r>
              <a:rPr lang="tr-TR" sz="32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Yabancı</a:t>
            </a:r>
            <a:r>
              <a:rPr lang="tr-TR" sz="32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Kaynaklar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951998" y="1591439"/>
            <a:ext cx="1022400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KISA VADELİ YABANCI KAYNAKLAR</a:t>
            </a:r>
          </a:p>
          <a:p>
            <a:r>
              <a:rPr lang="tr-TR" sz="2800" dirty="0" smtClean="0"/>
              <a:t>30 MALİ BORÇLAR</a:t>
            </a:r>
          </a:p>
          <a:p>
            <a:r>
              <a:rPr lang="tr-TR" sz="2800" dirty="0" smtClean="0"/>
              <a:t>32 TİCARİ BORÇLAR</a:t>
            </a:r>
          </a:p>
          <a:p>
            <a:r>
              <a:rPr lang="tr-TR" sz="2800" dirty="0" smtClean="0"/>
              <a:t>33 DİĞER BORÇLAR</a:t>
            </a:r>
          </a:p>
          <a:p>
            <a:r>
              <a:rPr lang="tr-TR" sz="2800" dirty="0" smtClean="0"/>
              <a:t>34 ALINAN AVANSLAR</a:t>
            </a:r>
          </a:p>
          <a:p>
            <a:r>
              <a:rPr lang="tr-TR" sz="2800" dirty="0" smtClean="0"/>
              <a:t>35 YILLARA YAYGIN İNŞAAT VE ONARIM HAKEDİŞLERİ</a:t>
            </a:r>
          </a:p>
          <a:p>
            <a:r>
              <a:rPr lang="tr-TR" sz="2800" dirty="0" smtClean="0"/>
              <a:t>36 ÖDENECEK VERGİ VE DİĞER YÜKÜMLÜLÜKLER</a:t>
            </a:r>
          </a:p>
          <a:p>
            <a:r>
              <a:rPr lang="tr-TR" sz="2800" dirty="0" smtClean="0"/>
              <a:t>37 BORÇ VE GİDER KARŞILIKLARI</a:t>
            </a:r>
          </a:p>
          <a:p>
            <a:r>
              <a:rPr lang="tr-TR" sz="2800" dirty="0" smtClean="0"/>
              <a:t>38 GELECEK AYLARA AİT GELİRLER VE GİDER TAHAKKUKLARI</a:t>
            </a:r>
          </a:p>
          <a:p>
            <a:r>
              <a:rPr lang="tr-TR" sz="2800" dirty="0" smtClean="0"/>
              <a:t>39 DİĞER KISA VADELİ YABANCI KAYNAKLAR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149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41" y="340407"/>
            <a:ext cx="10562588" cy="62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6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17599" y="1136081"/>
            <a:ext cx="101890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33 DİĞER BORÇLAR</a:t>
            </a:r>
          </a:p>
          <a:p>
            <a:r>
              <a:rPr lang="tr-TR" sz="3200" dirty="0" smtClean="0"/>
              <a:t>331 ORTAKLARA BORÇLAR</a:t>
            </a:r>
          </a:p>
          <a:p>
            <a:r>
              <a:rPr lang="tr-TR" sz="3200" dirty="0" smtClean="0"/>
              <a:t>332 İŞTİRAKLERE BORÇLAR</a:t>
            </a:r>
          </a:p>
          <a:p>
            <a:r>
              <a:rPr lang="tr-TR" sz="3200" dirty="0" smtClean="0"/>
              <a:t>333 BAĞLI ORTAKLIKLARI BORÇLAR</a:t>
            </a:r>
          </a:p>
          <a:p>
            <a:r>
              <a:rPr lang="tr-TR" sz="3200" dirty="0" smtClean="0"/>
              <a:t>335 PERSONELE BORÇLAR</a:t>
            </a:r>
          </a:p>
          <a:p>
            <a:r>
              <a:rPr lang="tr-TR" sz="3200" dirty="0" smtClean="0"/>
              <a:t>336 DİĞER ÇEŞİTLİ BORÇLAR</a:t>
            </a:r>
          </a:p>
          <a:p>
            <a:r>
              <a:rPr lang="tr-TR" sz="3200" dirty="0" smtClean="0"/>
              <a:t>337 DİĞER BORÇ SENETLERİ REESKONTU(-)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6910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54742" y="456296"/>
            <a:ext cx="10740571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indent="448945">
              <a:lnSpc>
                <a:spcPct val="115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800" b="1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İşletme,</a:t>
            </a:r>
            <a:r>
              <a:rPr lang="tr-TR" sz="28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finansman</a:t>
            </a:r>
            <a:r>
              <a:rPr lang="tr-TR" sz="28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ihtiyacını</a:t>
            </a:r>
            <a:r>
              <a:rPr lang="tr-TR" sz="2800" spc="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karşılamak</a:t>
            </a:r>
            <a:r>
              <a:rPr lang="tr-TR" sz="28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amacıyla</a:t>
            </a:r>
            <a:r>
              <a:rPr lang="tr-TR" sz="2800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ortağından</a:t>
            </a:r>
            <a:r>
              <a:rPr lang="tr-TR" sz="28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10.000</a:t>
            </a:r>
            <a:r>
              <a:rPr lang="tr-TR" sz="28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8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borç</a:t>
            </a:r>
            <a:r>
              <a:rPr lang="tr-TR" sz="2800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almıştır.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741" y="1718154"/>
            <a:ext cx="9753601" cy="346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4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13" y="475455"/>
            <a:ext cx="10624457" cy="348694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486" y="4174978"/>
            <a:ext cx="10232571" cy="196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19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103086" y="427335"/>
            <a:ext cx="9390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34 ALINAN AVANSLAR</a:t>
            </a:r>
          </a:p>
          <a:p>
            <a:r>
              <a:rPr lang="tr-TR" sz="3200" dirty="0" smtClean="0"/>
              <a:t>340 ALINAN SİPARİŞ AVANSLARI</a:t>
            </a:r>
          </a:p>
          <a:p>
            <a:r>
              <a:rPr lang="tr-TR" sz="3200" dirty="0" smtClean="0"/>
              <a:t>349 ALINAN DİĞER AVANSLAR</a:t>
            </a:r>
            <a:endParaRPr lang="tr-TR" sz="3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012" y="1996995"/>
            <a:ext cx="9459502" cy="414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67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35313" y="2016036"/>
            <a:ext cx="108566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35 YILLARA YAYGIN İNŞAAT VE ONARIM HAKEDİŞLERİ</a:t>
            </a:r>
          </a:p>
          <a:p>
            <a:r>
              <a:rPr lang="tr-TR" sz="3200" dirty="0" smtClean="0"/>
              <a:t>350-358 YILLARA</a:t>
            </a:r>
            <a:r>
              <a:rPr lang="tr-TR" sz="3200" dirty="0"/>
              <a:t> </a:t>
            </a:r>
            <a:r>
              <a:rPr lang="tr-TR" sz="3200" dirty="0" smtClean="0"/>
              <a:t>YAYGIN</a:t>
            </a:r>
            <a:r>
              <a:rPr lang="tr-TR" sz="3200" dirty="0"/>
              <a:t> </a:t>
            </a:r>
            <a:r>
              <a:rPr lang="tr-TR" sz="3200" dirty="0" smtClean="0"/>
              <a:t>İNŞAAT</a:t>
            </a:r>
            <a:r>
              <a:rPr lang="tr-TR" sz="3200" dirty="0"/>
              <a:t> </a:t>
            </a:r>
            <a:r>
              <a:rPr lang="tr-TR" sz="3200" dirty="0" smtClean="0"/>
              <a:t>VE ONARIM HAKEDİŞ BEDELLERİ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15959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1199" y="548865"/>
            <a:ext cx="108131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36 ÖDENECEK VERGİ VE DİĞER YÜKÜMLÜLÜKLER</a:t>
            </a:r>
          </a:p>
          <a:p>
            <a:r>
              <a:rPr lang="tr-TR" sz="2800" dirty="0" smtClean="0"/>
              <a:t>360 ÖDENECEK VERGİ VE FONLAR</a:t>
            </a:r>
          </a:p>
          <a:p>
            <a:r>
              <a:rPr lang="tr-TR" sz="2800" dirty="0" smtClean="0"/>
              <a:t>361 ÖDENECEK SOSYAL GÜVENLİK KESİNTİLERİ</a:t>
            </a:r>
          </a:p>
          <a:p>
            <a:r>
              <a:rPr lang="tr-TR" sz="2800" dirty="0" smtClean="0"/>
              <a:t>368 VADESİ GEÇMİŞ ERTELENMİŞ VEYA TAKSİTLENDİRİLMİŞ VERGİ VE     DİĞER YÜKÜMLÜLÜKLER</a:t>
            </a:r>
          </a:p>
          <a:p>
            <a:r>
              <a:rPr lang="tr-TR" sz="2800" dirty="0" smtClean="0"/>
              <a:t>369 ÖDENECEK DİĞER YÜKÜMLÜLÜKLER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5602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653143" y="1113696"/>
            <a:ext cx="1050834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37 BORÇ VE GİDER KARŞILIKLARI</a:t>
            </a:r>
          </a:p>
          <a:p>
            <a:r>
              <a:rPr lang="tr-TR" sz="3200" dirty="0" smtClean="0"/>
              <a:t>370	DÖNEM	KARI	VERGİ	VE	DİĞER	YASAL YÜKÜMLÜLÜK KARŞILIKLARI</a:t>
            </a:r>
          </a:p>
          <a:p>
            <a:r>
              <a:rPr lang="tr-TR" sz="3200" dirty="0" smtClean="0"/>
              <a:t>371 DÖNEM KARININ PEŞİN ÖDENEN VERGİ VE DİĞER YÜKÜMLÜLÜKLERİ(-)</a:t>
            </a:r>
          </a:p>
          <a:p>
            <a:r>
              <a:rPr lang="tr-TR" sz="3200" dirty="0" smtClean="0"/>
              <a:t>372 KIDEM TAZMİNATI KARŞILIĞI</a:t>
            </a:r>
          </a:p>
          <a:p>
            <a:r>
              <a:rPr lang="tr-TR" sz="3200" dirty="0" smtClean="0"/>
              <a:t>373 MALİYET GİDERLERİ KARŞILIĞI</a:t>
            </a:r>
          </a:p>
          <a:p>
            <a:r>
              <a:rPr lang="tr-TR" sz="3200" dirty="0" smtClean="0"/>
              <a:t>379 DİĞER BORÇ VE GİDER KARŞILIKLARI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61130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04685" y="1041124"/>
            <a:ext cx="923108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Örnek:</a:t>
            </a:r>
          </a:p>
          <a:p>
            <a:r>
              <a:rPr lang="tr-TR" sz="2000" dirty="0" smtClean="0"/>
              <a:t>Kurum Kazancı	100.000 TL</a:t>
            </a:r>
          </a:p>
          <a:p>
            <a:r>
              <a:rPr lang="tr-TR" sz="2000" dirty="0" smtClean="0"/>
              <a:t>Kanunen Kabul Edilmeyen Giderler (+)	10.000 TL</a:t>
            </a:r>
          </a:p>
          <a:p>
            <a:r>
              <a:rPr lang="tr-TR" sz="2000" dirty="0" smtClean="0"/>
              <a:t>İndirim ve İstisnalar (-)	4.000 TL</a:t>
            </a:r>
          </a:p>
          <a:p>
            <a:r>
              <a:rPr lang="tr-TR" sz="2000" dirty="0" smtClean="0"/>
              <a:t>Kurumlar Vergisi Matrahı	106.000 TL</a:t>
            </a:r>
          </a:p>
          <a:p>
            <a:r>
              <a:rPr lang="tr-TR" sz="2000" dirty="0" smtClean="0"/>
              <a:t>Hesaplanan Kurumlar Vergisi (%20)	21.200 TL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1" y="3144978"/>
            <a:ext cx="7692572" cy="280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041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011" y="339849"/>
            <a:ext cx="9096645" cy="267912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011" y="3129272"/>
            <a:ext cx="9096645" cy="270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4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25715" y="436940"/>
            <a:ext cx="106099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30 MALİ BORÇLAR</a:t>
            </a:r>
          </a:p>
          <a:p>
            <a:r>
              <a:rPr lang="tr-TR" sz="3200" dirty="0" smtClean="0"/>
              <a:t>300 BANKA KREDİLERİ</a:t>
            </a:r>
          </a:p>
          <a:p>
            <a:r>
              <a:rPr lang="tr-TR" sz="3200" dirty="0" smtClean="0"/>
              <a:t>301 FİNANSAL KİRALAMA İŞLEMLERİNDEN BORÇLAR</a:t>
            </a:r>
          </a:p>
          <a:p>
            <a:r>
              <a:rPr lang="tr-TR" sz="3200" dirty="0" smtClean="0"/>
              <a:t>302 ERTELENMİŞ FİNANSAL KİRALAMA BORÇLANMA MALİYETLERİ(-)</a:t>
            </a:r>
          </a:p>
          <a:p>
            <a:r>
              <a:rPr lang="tr-TR" sz="3200" dirty="0" smtClean="0"/>
              <a:t>303 UZUN VADELİ KREDİLERİN ANAPARA  TAKSİTLERİ</a:t>
            </a:r>
          </a:p>
          <a:p>
            <a:r>
              <a:rPr lang="tr-TR" sz="3200" dirty="0" smtClean="0"/>
              <a:t>304 TAHVİL ANAPARA BORÇ, TAKSİT VE FAİZLERİ</a:t>
            </a:r>
          </a:p>
          <a:p>
            <a:r>
              <a:rPr lang="tr-TR" sz="3200" dirty="0" smtClean="0"/>
              <a:t>305 ÇIKARILMIŞ BONOLAR VE SENETLER</a:t>
            </a:r>
          </a:p>
          <a:p>
            <a:r>
              <a:rPr lang="tr-TR" sz="3200" dirty="0" smtClean="0"/>
              <a:t>306 ÇIKARILMIŞ DİĞER MENKUL KIYMETLER</a:t>
            </a:r>
          </a:p>
          <a:p>
            <a:r>
              <a:rPr lang="tr-TR" sz="3200" dirty="0" smtClean="0"/>
              <a:t>308 MENKUL KIYMET İHRAÇ FAKRI(-)</a:t>
            </a:r>
          </a:p>
          <a:p>
            <a:r>
              <a:rPr lang="tr-TR" sz="3200" dirty="0" smtClean="0"/>
              <a:t>309 DİĞER MALİ BORÇLAR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48939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56342" y="514421"/>
            <a:ext cx="102325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38 GELECEK AYLARA AİT GELİRLER VE GİDER TAHA</a:t>
            </a:r>
            <a:r>
              <a:rPr lang="tr-TR" sz="2800" dirty="0" smtClean="0"/>
              <a:t>KKUKLARI</a:t>
            </a:r>
          </a:p>
          <a:p>
            <a:r>
              <a:rPr lang="tr-TR" sz="2800" dirty="0" smtClean="0"/>
              <a:t>380 GELECEK AYLARA AİT GELİRLER</a:t>
            </a:r>
          </a:p>
          <a:p>
            <a:r>
              <a:rPr lang="tr-TR" sz="2800" dirty="0" smtClean="0"/>
              <a:t>381 GİDER TAHAKKUKLARI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498" y="2234989"/>
            <a:ext cx="9357902" cy="419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81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125" y="1012604"/>
            <a:ext cx="9401445" cy="483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53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15998" y="577895"/>
            <a:ext cx="108857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39 DİĞER KISA VADELİ YABANCI KAYNAKLAR</a:t>
            </a:r>
          </a:p>
          <a:p>
            <a:r>
              <a:rPr lang="tr-TR" sz="2800" dirty="0" smtClean="0"/>
              <a:t>391 HESAPLANAN KDV</a:t>
            </a:r>
          </a:p>
          <a:p>
            <a:r>
              <a:rPr lang="tr-TR" sz="2800" dirty="0" smtClean="0"/>
              <a:t>392 DİĞER KDV</a:t>
            </a:r>
          </a:p>
          <a:p>
            <a:r>
              <a:rPr lang="tr-TR" sz="2800" dirty="0" smtClean="0"/>
              <a:t>393 MERKEZ VE ŞUBELER CARİ HESABI</a:t>
            </a:r>
          </a:p>
          <a:p>
            <a:r>
              <a:rPr lang="tr-TR" sz="2800" dirty="0" smtClean="0"/>
              <a:t>397 SAYIM VE TESELLÜM FAZLALARI</a:t>
            </a:r>
          </a:p>
          <a:p>
            <a:r>
              <a:rPr lang="tr-TR" sz="2800" dirty="0" smtClean="0"/>
              <a:t>399 DİĞER ÇEŞİTLİ YABANCI KAYNAKLAR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350" y="3599789"/>
            <a:ext cx="7594764" cy="223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598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641" y="1262973"/>
            <a:ext cx="9285330" cy="465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4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583" y="861049"/>
            <a:ext cx="8632188" cy="231758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039" y="3472931"/>
            <a:ext cx="7819389" cy="285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599" y="624115"/>
            <a:ext cx="9173029" cy="560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1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9768114" cy="56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72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71" y="551543"/>
            <a:ext cx="10058400" cy="576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8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01485" y="955265"/>
            <a:ext cx="97971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32 TİCARİ BORÇLAR</a:t>
            </a:r>
          </a:p>
          <a:p>
            <a:r>
              <a:rPr lang="tr-TR" sz="3200" dirty="0" smtClean="0"/>
              <a:t>320 SATICILAR</a:t>
            </a:r>
          </a:p>
          <a:p>
            <a:r>
              <a:rPr lang="tr-TR" sz="3200" dirty="0" smtClean="0"/>
              <a:t>321 BORÇ SENETLERİ</a:t>
            </a:r>
          </a:p>
          <a:p>
            <a:r>
              <a:rPr lang="tr-TR" sz="3200" dirty="0" smtClean="0"/>
              <a:t>322 BORÇ SENETLERİ REESKONTU(-)</a:t>
            </a:r>
          </a:p>
          <a:p>
            <a:r>
              <a:rPr lang="tr-TR" sz="3200" dirty="0" smtClean="0"/>
              <a:t>326 ALINAN DEPOZİTO VE TEMİNATLAR</a:t>
            </a:r>
          </a:p>
          <a:p>
            <a:r>
              <a:rPr lang="tr-TR" sz="3200" dirty="0" smtClean="0"/>
              <a:t>329 DİĞER TİCARİ BORÇLAR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3070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314871"/>
            <a:ext cx="10522857" cy="611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4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69" y="386981"/>
            <a:ext cx="11389901" cy="260296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286" y="2989942"/>
            <a:ext cx="9753600" cy="332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0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278</Words>
  <Application>Microsoft Office PowerPoint</Application>
  <PresentationFormat>Geniş ekran</PresentationFormat>
  <Paragraphs>66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7</cp:revision>
  <dcterms:created xsi:type="dcterms:W3CDTF">2024-08-26T10:30:05Z</dcterms:created>
  <dcterms:modified xsi:type="dcterms:W3CDTF">2024-08-26T11:25:54Z</dcterms:modified>
</cp:coreProperties>
</file>